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ppt/tags/tag40.xml" ContentType="application/vnd.openxmlformats-officedocument.presentationml.tags+xml"/>
  <Override PartName="/ppt/notesSlides/notesSlide35.xml" ContentType="application/vnd.openxmlformats-officedocument.presentationml.notesSlide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tags/tag42.xml" ContentType="application/vnd.openxmlformats-officedocument.presentationml.tags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4"/>
  </p:notesMasterIdLst>
  <p:sldIdLst>
    <p:sldId id="257" r:id="rId2"/>
    <p:sldId id="258" r:id="rId3"/>
    <p:sldId id="327" r:id="rId4"/>
    <p:sldId id="306" r:id="rId5"/>
    <p:sldId id="259" r:id="rId6"/>
    <p:sldId id="290" r:id="rId7"/>
    <p:sldId id="264" r:id="rId8"/>
    <p:sldId id="301" r:id="rId9"/>
    <p:sldId id="328" r:id="rId10"/>
    <p:sldId id="291" r:id="rId11"/>
    <p:sldId id="317" r:id="rId12"/>
    <p:sldId id="329" r:id="rId13"/>
    <p:sldId id="330" r:id="rId14"/>
    <p:sldId id="292" r:id="rId15"/>
    <p:sldId id="331" r:id="rId16"/>
    <p:sldId id="293" r:id="rId17"/>
    <p:sldId id="332" r:id="rId18"/>
    <p:sldId id="294" r:id="rId19"/>
    <p:sldId id="334" r:id="rId20"/>
    <p:sldId id="312" r:id="rId21"/>
    <p:sldId id="333" r:id="rId22"/>
    <p:sldId id="313" r:id="rId23"/>
    <p:sldId id="314" r:id="rId24"/>
    <p:sldId id="335" r:id="rId25"/>
    <p:sldId id="286" r:id="rId26"/>
    <p:sldId id="316" r:id="rId27"/>
    <p:sldId id="307" r:id="rId28"/>
    <p:sldId id="320" r:id="rId29"/>
    <p:sldId id="308" r:id="rId30"/>
    <p:sldId id="309" r:id="rId31"/>
    <p:sldId id="321" r:id="rId32"/>
    <p:sldId id="322" r:id="rId33"/>
    <p:sldId id="323" r:id="rId34"/>
    <p:sldId id="324" r:id="rId35"/>
    <p:sldId id="302" r:id="rId36"/>
    <p:sldId id="303" r:id="rId37"/>
    <p:sldId id="310" r:id="rId38"/>
    <p:sldId id="311" r:id="rId39"/>
    <p:sldId id="325" r:id="rId40"/>
    <p:sldId id="287" r:id="rId41"/>
    <p:sldId id="285" r:id="rId42"/>
    <p:sldId id="326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57BD7-A4C5-43B7-99AC-E8EA66EFFD69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96094-4765-4A30-B68B-4260F36F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9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19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7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0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6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6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96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6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5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9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95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5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81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2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04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0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7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3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6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8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2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4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6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07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3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0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9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96094-4765-4A30-B68B-4260F36F83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الأوّل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7852"/>
            <a:ext cx="9302753" cy="2600148"/>
          </a:xfrm>
        </p:spPr>
      </p:pic>
      <p:sp>
        <p:nvSpPr>
          <p:cNvPr id="8" name="Rounded Rectangular Callout 7"/>
          <p:cNvSpPr/>
          <p:nvPr/>
        </p:nvSpPr>
        <p:spPr>
          <a:xfrm>
            <a:off x="655094" y="177422"/>
            <a:ext cx="7765576" cy="3261816"/>
          </a:xfrm>
          <a:prstGeom prst="wedgeRoundRectCallout">
            <a:avLst>
              <a:gd name="adj1" fmla="val -20306"/>
              <a:gd name="adj2" fmla="val 721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500" dirty="0">
                <a:solidFill>
                  <a:schemeClr val="accent3">
                    <a:lumMod val="50000"/>
                  </a:schemeClr>
                </a:solidFill>
              </a:rPr>
              <a:t>خَلَق الكَون، وعَطَا</a:t>
            </a:r>
            <a:r>
              <a:rPr lang="ar-LB" sz="3500" dirty="0">
                <a:solidFill>
                  <a:schemeClr val="accent3">
                    <a:lumMod val="50000"/>
                  </a:schemeClr>
                </a:solidFill>
              </a:rPr>
              <a:t>ه</a:t>
            </a:r>
            <a:r>
              <a:rPr lang="ar-SA" sz="3500" dirty="0">
                <a:solidFill>
                  <a:schemeClr val="accent3">
                    <a:lumMod val="50000"/>
                  </a:schemeClr>
                </a:solidFill>
              </a:rPr>
              <a:t> شي مِن حَياتُو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</a:rPr>
              <a:t>...</a:t>
            </a:r>
          </a:p>
          <a:p>
            <a:pPr algn="ctr" rtl="1"/>
            <a:r>
              <a:rPr lang="ar-SA" sz="3500" dirty="0">
                <a:solidFill>
                  <a:schemeClr val="accent3">
                    <a:lumMod val="50000"/>
                  </a:schemeClr>
                </a:solidFill>
              </a:rPr>
              <a:t>خَلَقِ السَّما والأَرْض، </a:t>
            </a:r>
            <a:endParaRPr lang="en-US" sz="35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rtl="1"/>
            <a:r>
              <a:rPr lang="ar-SA" sz="3500" dirty="0">
                <a:solidFill>
                  <a:schemeClr val="accent3">
                    <a:lumMod val="50000"/>
                  </a:schemeClr>
                </a:solidFill>
              </a:rPr>
              <a:t>خَلَقِ النُّور يللّي بِضَوِّي،</a:t>
            </a:r>
            <a:endParaRPr lang="en-US" sz="35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rtl="1"/>
            <a:r>
              <a:rPr lang="ar-SA" sz="3500" dirty="0">
                <a:solidFill>
                  <a:schemeClr val="accent3">
                    <a:lumMod val="50000"/>
                  </a:schemeClr>
                </a:solidFill>
              </a:rPr>
              <a:t>خَلَقِ الأَنهُر والبْحور، </a:t>
            </a:r>
            <a:endParaRPr lang="en-US" sz="35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rtl="1"/>
            <a:r>
              <a:rPr lang="ar-SA" sz="3500" dirty="0">
                <a:solidFill>
                  <a:schemeClr val="accent3">
                    <a:lumMod val="50000"/>
                  </a:schemeClr>
                </a:solidFill>
              </a:rPr>
              <a:t>خَلَق الطَّبِيعَة وكِلّ حَيَوانات الأَرْض</a:t>
            </a:r>
            <a:r>
              <a:rPr lang="ar-LB" sz="35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en-US" sz="35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3550023"/>
          </a:xfrm>
          <a:prstGeom prst="cloudCallout">
            <a:avLst>
              <a:gd name="adj1" fmla="val -82827"/>
              <a:gd name="adj2" fmla="val 1130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بتعرفوا ليش؟</a:t>
            </a:r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53" y="4257852"/>
            <a:ext cx="9302753" cy="2600148"/>
          </a:xfrm>
        </p:spPr>
      </p:pic>
      <p:sp>
        <p:nvSpPr>
          <p:cNvPr id="8" name="Rounded Rectangular Callout 7"/>
          <p:cNvSpPr/>
          <p:nvPr/>
        </p:nvSpPr>
        <p:spPr>
          <a:xfrm>
            <a:off x="1064527" y="586853"/>
            <a:ext cx="6441742" cy="2306474"/>
          </a:xfrm>
          <a:prstGeom prst="wedgeRoundRectCallout">
            <a:avLst>
              <a:gd name="adj1" fmla="val -20306"/>
              <a:gd name="adj2" fmla="val 721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accent3">
                    <a:lumMod val="50000"/>
                  </a:schemeClr>
                </a:solidFill>
              </a:rPr>
              <a:t>لأنّو الله بْيِفرَح بِالحَياة </a:t>
            </a:r>
          </a:p>
          <a:p>
            <a:pPr algn="ctr"/>
            <a:r>
              <a:rPr lang="ar-LB" sz="4000" b="1" dirty="0">
                <a:solidFill>
                  <a:schemeClr val="accent3">
                    <a:lumMod val="50000"/>
                  </a:schemeClr>
                </a:solidFill>
              </a:rPr>
              <a:t>وبدّو يَعطِيها للكلّ!!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89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07475" y="292625"/>
            <a:ext cx="5248971" cy="4333966"/>
          </a:xfrm>
          <a:prstGeom prst="cloudCallout">
            <a:avLst>
              <a:gd name="adj1" fmla="val -82827"/>
              <a:gd name="adj2" fmla="val 1130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dirty="0">
                <a:solidFill>
                  <a:schemeClr val="tx1"/>
                </a:solidFill>
              </a:rPr>
              <a:t>كتير مَظبوط! بس تَعُوا نْفَكِّر: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579" y="2201543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107841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>
            <a:off x="255896" y="566784"/>
            <a:ext cx="4182035" cy="203050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قَولْكُن الأَرْض بْتَعرِف أنُّو اللَّه خَلَقْها؟</a:t>
            </a:r>
            <a:endParaRPr lang="en-US" sz="40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4790366" y="1856097"/>
            <a:ext cx="4153134" cy="268579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قَولْكُن الزَّهْرَة بْتَعرِف مِين هُوِّي اللَّه؟</a:t>
            </a:r>
            <a:endParaRPr lang="en-US" sz="4000" dirty="0"/>
          </a:p>
        </p:txBody>
      </p:sp>
      <p:sp>
        <p:nvSpPr>
          <p:cNvPr id="7" name="Flowchart: Punched Tape 6"/>
          <p:cNvSpPr/>
          <p:nvPr/>
        </p:nvSpPr>
        <p:spPr>
          <a:xfrm>
            <a:off x="1181669" y="4689813"/>
            <a:ext cx="5208495" cy="199076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ق</a:t>
            </a:r>
            <a:r>
              <a:rPr lang="ar-SA" sz="4000" b="1" dirty="0">
                <a:solidFill>
                  <a:schemeClr val="bg1"/>
                </a:solidFill>
              </a:rPr>
              <a:t>ولْكُن العُصفُور بِيحِبّ اللَّه؟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468" y="327546"/>
            <a:ext cx="2078113" cy="2125118"/>
          </a:xfr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435" y="2325582"/>
            <a:ext cx="2315222" cy="2367590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131" y="4369558"/>
            <a:ext cx="2078113" cy="2125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54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53" y="4257852"/>
            <a:ext cx="9302753" cy="2600148"/>
          </a:xfrm>
        </p:spPr>
      </p:pic>
      <p:sp>
        <p:nvSpPr>
          <p:cNvPr id="8" name="Rounded Rectangular Callout 7"/>
          <p:cNvSpPr/>
          <p:nvPr/>
        </p:nvSpPr>
        <p:spPr>
          <a:xfrm>
            <a:off x="1064527" y="586853"/>
            <a:ext cx="6441742" cy="2306474"/>
          </a:xfrm>
          <a:prstGeom prst="wedgeRoundRectCallout">
            <a:avLst>
              <a:gd name="adj1" fmla="val -20306"/>
              <a:gd name="adj2" fmla="val 721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accent3">
                    <a:lumMod val="50000"/>
                  </a:schemeClr>
                </a:solidFill>
              </a:rPr>
              <a:t>أكيد لااااااااااااء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95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000" dirty="0">
                <a:solidFill>
                  <a:schemeClr val="tx2">
                    <a:lumMod val="75000"/>
                  </a:schemeClr>
                </a:solidFill>
              </a:rPr>
              <a:t>كِرمال هَيْك، كان بَدُّو اللَّه يِخْلَق حَدا فيه يَعْرْفو ويحِبُّو،</a:t>
            </a:r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5000" dirty="0">
                <a:solidFill>
                  <a:schemeClr val="tx2">
                    <a:lumMod val="75000"/>
                  </a:schemeClr>
                </a:solidFill>
              </a:rPr>
              <a:t>يِخْلَق حَدا فيه يَعْطِيه حُبُّو الكبِير</a:t>
            </a:r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ar-LB" sz="5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SA" sz="6000" b="1" dirty="0">
                <a:solidFill>
                  <a:schemeClr val="tx2">
                    <a:lumMod val="75000"/>
                  </a:schemeClr>
                </a:solidFill>
              </a:rPr>
              <a:t>وهَيك خَلَق اللَّه الإنْسان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18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خَلَقُو عَ صُورْتُو ومِثالُو،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عَطاه 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جَسَد ونَفْس ورُوح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عَطاه 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عَقْل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 تَيِفْهَم،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عَطاه 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إرادِة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 حُرَّة، تَيَعْمِلِ الخَير،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عَطاه 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ذاكْرَة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 تَيِتْذَكَّرو،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وعَطاه 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قَلْب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 لَ يحِبّ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 rtl="1"/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80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livres pour web\eb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718" y="0"/>
            <a:ext cx="5104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وحتَّى ما يكون الإنْسان لَوَحْدو، </a:t>
            </a:r>
            <a:endParaRPr lang="ar-LB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خَلَقُو اللَّه </a:t>
            </a:r>
            <a:endParaRPr lang="ar-LB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ذَكر وإِنْثى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رِجَّال ومَرَا، </a:t>
            </a:r>
            <a:endParaRPr lang="ar-LB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وتْنَيْنَاتُنْ بْيَشْبَهُو اللَّه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وتْنَيْنَاتُنْ عِنْدُن قَلْب يحِبّ</a:t>
            </a:r>
            <a:r>
              <a:rPr lang="ar-LB" sz="4000" dirty="0">
                <a:solidFill>
                  <a:schemeClr val="accent3">
                    <a:lumMod val="50000"/>
                  </a:schemeClr>
                </a:solidFill>
              </a:rPr>
              <a:t>!!!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673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وكان فَرَح اللَّه عَظِيم وكبِير، لأنُّو عَطاهُن مِن حَياتُو،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عَطاهُن 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الحُبّ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 يللّي فيه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وبِفَضْل هَيْدا الحُبّ، </a:t>
            </a:r>
            <a:endParaRPr lang="ar-LB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صار الرِّجال والمَرَ، </a:t>
            </a:r>
            <a:endParaRPr lang="ar-LB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قادْرِين يَعطوا الحَياة </a:t>
            </a:r>
            <a:endParaRPr lang="ar-LB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لَوْلاد كْتار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098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وسَلَّمُن اللَّه كِلّ شي خَلَقُو،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لأَنُّو كِرمالُن خَلَق هالأَرْض الحِلْوِة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ar-LB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وهَيك خَلَقْنا اللَّه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...</a:t>
            </a:r>
          </a:p>
          <a:p>
            <a:pPr algn="ctr" rtl="1"/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خَلَقْنا عَ صُورْتُو ومِثالُو حتَّى نَعْرْفُو ونْحِبُّو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032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18412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985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5056094"/>
          </a:xfrm>
          <a:prstGeom prst="cloudCallout">
            <a:avLst>
              <a:gd name="adj1" fmla="val -83541"/>
              <a:gd name="adj2" fmla="val 2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3747" y="1523111"/>
            <a:ext cx="505138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500" b="1" dirty="0">
                <a:solidFill>
                  <a:schemeClr val="bg1"/>
                </a:solidFill>
                <a:cs typeface="+mj-cs"/>
              </a:rPr>
              <a:t>ت</a:t>
            </a:r>
            <a:r>
              <a:rPr lang="ar-SA" sz="4500" b="1" dirty="0">
                <a:solidFill>
                  <a:schemeClr val="bg1"/>
                </a:solidFill>
                <a:cs typeface="+mj-cs"/>
              </a:rPr>
              <a:t>عُوا تَنْصَلِّيلو</a:t>
            </a:r>
            <a:endParaRPr lang="ar-LB" sz="4500" b="1" dirty="0">
              <a:solidFill>
                <a:schemeClr val="bg1"/>
              </a:solidFill>
              <a:cs typeface="+mj-cs"/>
            </a:endParaRPr>
          </a:p>
          <a:p>
            <a:pPr algn="ctr" rtl="1"/>
            <a:r>
              <a:rPr lang="ar-SA" sz="4500" b="1" dirty="0">
                <a:solidFill>
                  <a:schemeClr val="bg1"/>
                </a:solidFill>
                <a:cs typeface="+mj-cs"/>
              </a:rPr>
              <a:t> ونِشْكْرو</a:t>
            </a:r>
            <a:r>
              <a:rPr lang="en-US" sz="4500" b="1" dirty="0">
                <a:solidFill>
                  <a:schemeClr val="bg1"/>
                </a:solidFill>
                <a:cs typeface="+mj-cs"/>
              </a:rPr>
              <a:t>.</a:t>
            </a:r>
            <a:endParaRPr lang="ar-LB" sz="4500" b="1" dirty="0">
              <a:solidFill>
                <a:schemeClr val="bg1"/>
              </a:solidFill>
              <a:cs typeface="+mj-cs"/>
            </a:endParaRPr>
          </a:p>
          <a:p>
            <a:pPr algn="ctr" rtl="1"/>
            <a:r>
              <a:rPr lang="ar-LB" sz="4500" b="1" dirty="0">
                <a:solidFill>
                  <a:schemeClr val="bg1"/>
                </a:solidFill>
                <a:cs typeface="+mj-cs"/>
              </a:rPr>
              <a:t>قولوا ورايي جملة </a:t>
            </a:r>
          </a:p>
          <a:p>
            <a:pPr algn="ctr" rtl="1"/>
            <a:r>
              <a:rPr lang="ar-LB" sz="4500" b="1" dirty="0">
                <a:solidFill>
                  <a:schemeClr val="bg1"/>
                </a:solidFill>
                <a:cs typeface="+mj-cs"/>
              </a:rPr>
              <a:t>جملة</a:t>
            </a:r>
            <a:endParaRPr lang="en-US" sz="45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67419" y="385484"/>
            <a:ext cx="8609162" cy="608703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يا اللَّـه،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بِشْكْرَك لأَنَّك خَلَقْتْنِي عَ صُورْتَك ومِثالَك،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أَنا فِرحان، 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لأَنُّو عِنْدي بَيْ وإمّ بْيَشْبَهُوك وبِيحِبُّونِي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مَعُن يا اللَّـه بِشْكْرَك،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لأنَّك عْطَيتْنا الحَياة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4629961"/>
          </a:xfrm>
          <a:prstGeom prst="cloudCallout">
            <a:avLst>
              <a:gd name="adj1" fmla="val -85981"/>
              <a:gd name="adj2" fmla="val 5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من بعد ما سمعنا المحادثة </a:t>
            </a:r>
            <a:r>
              <a:rPr lang="ar-LB" sz="3600" b="1" dirty="0"/>
              <a:t>راح اسألكم: مين</a:t>
            </a:r>
            <a:r>
              <a:rPr lang="ar-SA" sz="3600" b="1" dirty="0"/>
              <a:t> خَلَقَ اللَّـه </a:t>
            </a:r>
            <a:r>
              <a:rPr lang="ar-LB" sz="3600" b="1" dirty="0"/>
              <a:t>بالآخر</a:t>
            </a:r>
            <a:r>
              <a:rPr lang="ar-SA" sz="3600" b="1" dirty="0"/>
              <a:t> ومَيَّز</a:t>
            </a:r>
            <a:r>
              <a:rPr lang="ar-LB" sz="3600" b="1" dirty="0"/>
              <a:t>و</a:t>
            </a:r>
            <a:r>
              <a:rPr lang="ar-SA" sz="3600" b="1" dirty="0"/>
              <a:t> عن </a:t>
            </a:r>
            <a:r>
              <a:rPr lang="ar-LB" sz="3600" b="1" dirty="0"/>
              <a:t>كلّ</a:t>
            </a:r>
            <a:r>
              <a:rPr lang="ar-SA" sz="3600" b="1" dirty="0"/>
              <a:t> </a:t>
            </a:r>
            <a:r>
              <a:rPr lang="ar-LB" sz="3600" b="1" dirty="0"/>
              <a:t>المخلوقات؟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4" y="0"/>
            <a:ext cx="906706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72552" y="1761563"/>
            <a:ext cx="48678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500" b="1" dirty="0"/>
              <a:t>الإنسان</a:t>
            </a:r>
            <a:endParaRPr lang="en-US" sz="5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44892" y="309282"/>
            <a:ext cx="5268802" cy="3818965"/>
          </a:xfrm>
          <a:prstGeom prst="cloudCallout">
            <a:avLst>
              <a:gd name="adj1" fmla="val -88648"/>
              <a:gd name="adj2" fmla="val 1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/>
              <a:t>على صُورَة م</a:t>
            </a:r>
            <a:r>
              <a:rPr lang="ar-LB" sz="4000" b="1" dirty="0"/>
              <a:t>ي</a:t>
            </a:r>
            <a:r>
              <a:rPr lang="ar-SA" sz="4000" b="1" dirty="0"/>
              <a:t>ن خَلَق اللَّه الإِنْسان</a:t>
            </a:r>
            <a:r>
              <a:rPr lang="ar-LB" sz="4000" b="1" dirty="0"/>
              <a:t>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669" y="2420470"/>
            <a:ext cx="3157063" cy="4545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5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9063" y="1187418"/>
            <a:ext cx="4042768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الثّالث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345" y="4575588"/>
            <a:ext cx="5038891" cy="1032264"/>
          </a:xfrm>
        </p:spPr>
        <p:txBody>
          <a:bodyPr>
            <a:noAutofit/>
          </a:bodyPr>
          <a:lstStyle/>
          <a:p>
            <a:pPr rtl="1"/>
            <a:r>
              <a:rPr lang="ar-LB" sz="4000" b="1" dirty="0">
                <a:solidFill>
                  <a:srgbClr val="C00000"/>
                </a:solidFill>
              </a:rPr>
              <a:t>يا إلهي أنت خلَقْتَني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473894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4" y="0"/>
            <a:ext cx="906706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80128" y="1801906"/>
            <a:ext cx="4935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/>
              <a:t>على صورتو ومثالو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78623"/>
          </a:xfrm>
          <a:prstGeom prst="cloudCallout">
            <a:avLst>
              <a:gd name="adj1" fmla="val -79808"/>
              <a:gd name="adj2" fmla="val 16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كيف ميّز الله الانسان؟ </a:t>
            </a:r>
          </a:p>
          <a:p>
            <a:pPr algn="ctr" rtl="1"/>
            <a:r>
              <a:rPr lang="ar-LB" sz="4000" b="1" dirty="0"/>
              <a:t> شو عطاه حتّى يميزو</a:t>
            </a:r>
            <a:r>
              <a:rPr lang="ar-LB" sz="5000" b="1" dirty="0"/>
              <a:t>؟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173" y="1450134"/>
            <a:ext cx="8386355" cy="54078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32964" y="228600"/>
            <a:ext cx="6091518" cy="301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3800" dirty="0"/>
              <a:t>عْطاه </a:t>
            </a:r>
            <a:r>
              <a:rPr lang="ar-SA" sz="3800" b="1" dirty="0"/>
              <a:t>جَسَد</a:t>
            </a:r>
            <a:r>
              <a:rPr lang="ar-LB" sz="3800" b="1" dirty="0"/>
              <a:t> </a:t>
            </a:r>
            <a:r>
              <a:rPr lang="ar-SA" sz="3800" b="1" dirty="0"/>
              <a:t>ونَفْس ورُوح</a:t>
            </a:r>
            <a:r>
              <a:rPr lang="ar-SA" sz="3800" dirty="0"/>
              <a:t>،</a:t>
            </a:r>
            <a:endParaRPr lang="en-US" sz="3800" dirty="0"/>
          </a:p>
          <a:p>
            <a:pPr algn="ctr" rtl="1"/>
            <a:r>
              <a:rPr lang="ar-LB" sz="3800" dirty="0"/>
              <a:t>ع</a:t>
            </a:r>
            <a:r>
              <a:rPr lang="ar-SA" sz="3800" dirty="0"/>
              <a:t>طاه </a:t>
            </a:r>
            <a:r>
              <a:rPr lang="ar-SA" sz="3800" b="1" dirty="0"/>
              <a:t>عَقْل</a:t>
            </a:r>
            <a:r>
              <a:rPr lang="ar-SA" sz="3800" dirty="0"/>
              <a:t> لَ</a:t>
            </a:r>
            <a:r>
              <a:rPr lang="ar-LB" sz="3800" dirty="0"/>
              <a:t>ي</a:t>
            </a:r>
            <a:r>
              <a:rPr lang="ar-SA" sz="3800" dirty="0"/>
              <a:t>فْهَم،</a:t>
            </a:r>
            <a:endParaRPr lang="en-US" sz="3800" dirty="0"/>
          </a:p>
          <a:p>
            <a:pPr algn="ctr" rtl="1"/>
            <a:r>
              <a:rPr lang="ar-SA" sz="3800" dirty="0"/>
              <a:t>عْطا</a:t>
            </a:r>
            <a:r>
              <a:rPr lang="ar-LB" sz="3800" dirty="0"/>
              <a:t>ه</a:t>
            </a:r>
            <a:r>
              <a:rPr lang="ar-SA" sz="3800" dirty="0"/>
              <a:t> </a:t>
            </a:r>
            <a:r>
              <a:rPr lang="ar-SA" sz="3800" b="1" dirty="0"/>
              <a:t>إرادَ</a:t>
            </a:r>
            <a:r>
              <a:rPr lang="ar-LB" sz="3800" b="1" dirty="0"/>
              <a:t>ة</a:t>
            </a:r>
            <a:r>
              <a:rPr lang="ar-SA" sz="3800" b="1" dirty="0"/>
              <a:t> حُرَّة </a:t>
            </a:r>
            <a:r>
              <a:rPr lang="ar-SA" sz="3800" dirty="0"/>
              <a:t>ليَعمل الخَير،</a:t>
            </a:r>
            <a:endParaRPr lang="en-US" sz="3800" dirty="0"/>
          </a:p>
          <a:p>
            <a:pPr algn="ctr" rtl="1"/>
            <a:r>
              <a:rPr lang="ar-SA" sz="3800" dirty="0"/>
              <a:t>عْطاه </a:t>
            </a:r>
            <a:r>
              <a:rPr lang="ar-SA" sz="3800" b="1" dirty="0"/>
              <a:t>ذاكرَة</a:t>
            </a:r>
            <a:r>
              <a:rPr lang="ar-SA" sz="3800" dirty="0"/>
              <a:t> لي</a:t>
            </a:r>
            <a:r>
              <a:rPr lang="ar-LB" sz="3800" dirty="0"/>
              <a:t>ِ</a:t>
            </a:r>
            <a:r>
              <a:rPr lang="ar-SA" sz="3800" dirty="0"/>
              <a:t>ت</a:t>
            </a:r>
            <a:r>
              <a:rPr lang="ar-LB" sz="3800" dirty="0"/>
              <a:t>ْ</a:t>
            </a:r>
            <a:r>
              <a:rPr lang="ar-SA" sz="3800" dirty="0"/>
              <a:t>ذَكَّر،</a:t>
            </a:r>
            <a:endParaRPr lang="en-US" sz="3800" dirty="0"/>
          </a:p>
          <a:p>
            <a:pPr algn="ctr"/>
            <a:r>
              <a:rPr lang="ar-SA" sz="3800" dirty="0"/>
              <a:t>عْطاه</a:t>
            </a:r>
            <a:r>
              <a:rPr lang="ar-SA" sz="3800" b="1" dirty="0"/>
              <a:t> قَلْب </a:t>
            </a:r>
            <a:r>
              <a:rPr lang="ar-SA" sz="3800" dirty="0"/>
              <a:t>ليحِبّ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708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78623"/>
          </a:xfrm>
          <a:prstGeom prst="cloudCallout">
            <a:avLst>
              <a:gd name="adj1" fmla="val -80305"/>
              <a:gd name="adj2" fmla="val 15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/>
              <a:t>ليش الله فرِح؟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0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469" y="1385047"/>
            <a:ext cx="8386355" cy="54078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04366" y="1304365"/>
            <a:ext cx="64008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لأن</a:t>
            </a:r>
            <a:r>
              <a:rPr lang="ar-LB" sz="4000" dirty="0"/>
              <a:t>و</a:t>
            </a:r>
            <a:r>
              <a:rPr lang="ar-SA" sz="4000" dirty="0"/>
              <a:t> عْطَى مِن حَيات</a:t>
            </a:r>
            <a:r>
              <a:rPr lang="ar-LB" sz="4000" dirty="0"/>
              <a:t>و</a:t>
            </a:r>
            <a:r>
              <a:rPr lang="ar-SA" sz="4000" dirty="0"/>
              <a:t>، ولأَنّ</a:t>
            </a:r>
            <a:r>
              <a:rPr lang="ar-LB" sz="4000" dirty="0"/>
              <a:t>و</a:t>
            </a:r>
            <a:r>
              <a:rPr lang="ar-SA" sz="4000" dirty="0"/>
              <a:t> </a:t>
            </a:r>
            <a:r>
              <a:rPr lang="ar-LB" sz="4000" dirty="0"/>
              <a:t>شاف</a:t>
            </a:r>
            <a:r>
              <a:rPr lang="ar-SA" sz="4000" dirty="0"/>
              <a:t> أن</a:t>
            </a:r>
            <a:r>
              <a:rPr lang="ar-LB" sz="4000" dirty="0"/>
              <a:t>ّو</a:t>
            </a:r>
            <a:r>
              <a:rPr lang="ar-SA" sz="4000" dirty="0"/>
              <a:t> </a:t>
            </a:r>
            <a:r>
              <a:rPr lang="ar-LB" sz="4000" dirty="0"/>
              <a:t>هيدا</a:t>
            </a:r>
          </a:p>
          <a:p>
            <a:pPr algn="ctr" rtl="1"/>
            <a:r>
              <a:rPr lang="ar-LB" sz="4000" dirty="0"/>
              <a:t> الشي</a:t>
            </a:r>
            <a:r>
              <a:rPr lang="ar-SA" sz="4000" dirty="0"/>
              <a:t> </a:t>
            </a:r>
            <a:r>
              <a:rPr lang="ar-LB" sz="4000" dirty="0"/>
              <a:t>حلو كتير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915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8339" y="309283"/>
            <a:ext cx="5416720" cy="5056094"/>
          </a:xfrm>
          <a:prstGeom prst="cloudCallout">
            <a:avLst>
              <a:gd name="adj1" fmla="val -86994"/>
              <a:gd name="adj2" fmla="val 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وهلّق بَدّي يِاكُنْ تقُولوا هالْجِمَل ورايِي ل حتّى تِنحَفَر بقلوبْكُن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16" y="-159531"/>
            <a:ext cx="6842965" cy="729731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8339" y="309283"/>
            <a:ext cx="5416720" cy="4030705"/>
          </a:xfrm>
          <a:prstGeom prst="cloudCallout">
            <a:avLst>
              <a:gd name="adj1" fmla="val -87523"/>
              <a:gd name="adj2" fmla="val 1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يلّا جَربُوا عمِلوا هالنّشاط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" y="400027"/>
            <a:ext cx="9039946" cy="645797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004751" y="1600202"/>
            <a:ext cx="2700413" cy="4545106"/>
          </a:xfrm>
          <a:prstGeom prst="cloudCallout">
            <a:avLst>
              <a:gd name="adj1" fmla="val 68334"/>
              <a:gd name="adj2" fmla="val -29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سألوا الماما إذا فيها تطبعلكن هالرسم تتلونوه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4406154" cy="38807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4" y="0"/>
            <a:ext cx="506975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7316" y="2200541"/>
            <a:ext cx="283732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0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500" y="0"/>
            <a:ext cx="5547687" cy="70601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5015129" cy="3998497"/>
          </a:xfrm>
          <a:prstGeom prst="cloudCallout">
            <a:avLst>
              <a:gd name="adj1" fmla="val -94483"/>
              <a:gd name="adj2" fmla="val 9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bg1"/>
                </a:solidFill>
              </a:rPr>
              <a:t>ومنخت</a:t>
            </a:r>
            <a:r>
              <a:rPr lang="ar-LB" sz="4000" b="1" dirty="0">
                <a:solidFill>
                  <a:schemeClr val="bg1"/>
                </a:solidFill>
              </a:rPr>
              <a:t>ُ</a:t>
            </a:r>
            <a:r>
              <a:rPr lang="ar-AE" sz="4000" b="1" dirty="0">
                <a:solidFill>
                  <a:schemeClr val="bg1"/>
                </a:solidFill>
              </a:rPr>
              <a:t>م ل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قا</a:t>
            </a:r>
            <a:r>
              <a:rPr lang="ar-LB" sz="4000" b="1" dirty="0">
                <a:solidFill>
                  <a:schemeClr val="bg1"/>
                </a:solidFill>
              </a:rPr>
              <a:t>ءْ</a:t>
            </a:r>
            <a:r>
              <a:rPr lang="ar-AE" sz="4000" b="1" dirty="0">
                <a:solidFill>
                  <a:schemeClr val="bg1"/>
                </a:solidFill>
              </a:rPr>
              <a:t>نا الي</a:t>
            </a:r>
            <a:r>
              <a:rPr lang="ar-LB" sz="4000" b="1" dirty="0">
                <a:solidFill>
                  <a:schemeClr val="bg1"/>
                </a:solidFill>
              </a:rPr>
              <a:t>َ</a:t>
            </a:r>
            <a:r>
              <a:rPr lang="ar-AE" sz="4000" b="1" dirty="0">
                <a:solidFill>
                  <a:schemeClr val="bg1"/>
                </a:solidFill>
              </a:rPr>
              <a:t>وم ب</a:t>
            </a:r>
            <a:r>
              <a:rPr lang="ar-LB" sz="4000" b="1" dirty="0">
                <a:solidFill>
                  <a:schemeClr val="bg1"/>
                </a:solidFill>
              </a:rPr>
              <a:t>ِهال</a:t>
            </a:r>
            <a:r>
              <a:rPr lang="ar-AE" sz="4000" b="1" dirty="0">
                <a:solidFill>
                  <a:schemeClr val="bg1"/>
                </a:solidFill>
              </a:rPr>
              <a:t>ص</a:t>
            </a:r>
            <a:r>
              <a:rPr lang="ar-LB" sz="4000" b="1" dirty="0">
                <a:solidFill>
                  <a:schemeClr val="bg1"/>
                </a:solidFill>
              </a:rPr>
              <a:t>ّ</a:t>
            </a:r>
            <a:r>
              <a:rPr lang="ar-AE" sz="4000" b="1" dirty="0">
                <a:solidFill>
                  <a:schemeClr val="bg1"/>
                </a:solidFill>
              </a:rPr>
              <a:t>لاة</a:t>
            </a:r>
            <a:r>
              <a:rPr lang="ar-LB" sz="4000" b="1" dirty="0">
                <a:solidFill>
                  <a:schemeClr val="bg1"/>
                </a:solidFill>
              </a:rPr>
              <a:t> وبهالتّرنيمة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5" y="2106412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661"/>
            <a:ext cx="9144000" cy="4814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983" y="0"/>
            <a:ext cx="5621409" cy="65987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053" y="141984"/>
            <a:ext cx="2668970" cy="266897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072513" y="0"/>
            <a:ext cx="5681522" cy="2998693"/>
          </a:xfrm>
          <a:prstGeom prst="cloudCallout">
            <a:avLst>
              <a:gd name="adj1" fmla="val -71266"/>
              <a:gd name="adj2" fmla="val -13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b="1" dirty="0">
                <a:solidFill>
                  <a:schemeClr val="bg1"/>
                </a:solidFill>
              </a:rPr>
              <a:t>شو رح نَعمِل اليَوم؟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4471" y="3150538"/>
            <a:ext cx="8243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rgbClr val="C00000"/>
                </a:solidFill>
              </a:rPr>
              <a:t>- نسمّي </a:t>
            </a:r>
            <a:r>
              <a:rPr lang="ar-LB" sz="3600" dirty="0"/>
              <a:t>القُدُرات يلّي مَيّزنا الله فِيها: الرّوح، العَقل، الذّكا والإرادة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44232"/>
            <a:ext cx="8243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r" rtl="1">
              <a:buFontTx/>
              <a:buChar char="-"/>
            </a:pPr>
            <a:r>
              <a:rPr lang="ar-LB" sz="3600" b="1" dirty="0">
                <a:solidFill>
                  <a:srgbClr val="C00000"/>
                </a:solidFill>
              </a:rPr>
              <a:t>نِتْنَبَّه </a:t>
            </a:r>
            <a:r>
              <a:rPr lang="ar-LB" sz="3600" dirty="0"/>
              <a:t>لَحبّ الله يلّي ميَّزْنا عن كلّ المخلوقَات، كِرمال هَيك خَلَقْنا عَ صورتو حتّى نْعِرْفو و نْحبُّو</a:t>
            </a:r>
          </a:p>
          <a:p>
            <a:pPr algn="r" rtl="1"/>
            <a:r>
              <a:rPr lang="ar-LB" sz="3600" dirty="0"/>
              <a:t> </a:t>
            </a:r>
            <a:endParaRPr lang="en-US" sz="3600" dirty="0"/>
          </a:p>
          <a:p>
            <a:pPr algn="r" rt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1" y="548833"/>
            <a:ext cx="5022615" cy="4493814"/>
          </a:xfrm>
          <a:prstGeom prst="cloudCallout">
            <a:avLst>
              <a:gd name="adj1" fmla="val -84895"/>
              <a:gd name="adj2" fmla="val -12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chemeClr val="bg1"/>
                </a:solidFill>
              </a:rPr>
              <a:t>وهلّق رح  إطلب منكن إنو نرسم إشارة الصليب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939" y="1261241"/>
            <a:ext cx="3695622" cy="579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07" y="3707330"/>
            <a:ext cx="6162074" cy="3081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2168591" y="192318"/>
            <a:ext cx="4087906" cy="295835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باسْمِ الآبِ وال</a:t>
            </a:r>
            <a:r>
              <a:rPr lang="ar-LB" sz="3600" dirty="0">
                <a:solidFill>
                  <a:schemeClr val="tx1"/>
                </a:solidFill>
              </a:rPr>
              <a:t>ا</a:t>
            </a:r>
            <a:r>
              <a:rPr lang="ar-SA" sz="3600" dirty="0">
                <a:solidFill>
                  <a:schemeClr val="tx1"/>
                </a:solidFill>
              </a:rPr>
              <a:t>بن والرُّوح القُدُس، الإِلَه الواحِد، آمين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2827"/>
              <a:gd name="adj2" fmla="val -122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خلّونا نحِطّ سوا أنفُسنا بحُضور الله بخُشُوع وأحترام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افتَحْ قُلُوبَنا لِنَفهَمَ كَلِمَتَك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1592317"/>
            <a:ext cx="3750984" cy="5400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247064" y="777922"/>
            <a:ext cx="4119013" cy="4150726"/>
          </a:xfrm>
          <a:prstGeom prst="cloudCallout">
            <a:avLst>
              <a:gd name="adj1" fmla="val -82827"/>
              <a:gd name="adj2" fmla="val -122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dirty="0">
                <a:solidFill>
                  <a:srgbClr val="002060"/>
                </a:solidFill>
              </a:rPr>
              <a:t>بتتْذَكَّروا شو خَلَق اللَّه قَبل الإنْسان؟</a:t>
            </a:r>
            <a:endParaRPr lang="en-US" sz="3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170" y="1674204"/>
            <a:ext cx="3750984" cy="5400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35841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387025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</TotalTime>
  <Words>502</Words>
  <Application>Microsoft Office PowerPoint</Application>
  <PresentationFormat>On-screen Show (4:3)</PresentationFormat>
  <Paragraphs>124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الثّالث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50</cp:revision>
  <dcterms:created xsi:type="dcterms:W3CDTF">2020-08-25T06:38:39Z</dcterms:created>
  <dcterms:modified xsi:type="dcterms:W3CDTF">2021-12-03T19:35:21Z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22244621-7E00-43FF-AAAD-B74D1E89FDEA</vt:lpwstr>
  </property>
  <property fmtid="{D5CDD505-2E9C-101B-9397-08002B2CF9AE}" pid="3" name="ArticulatePath">
    <vt:lpwstr>eb1-renc-03-اللقاء الثالث الاساسي الاول</vt:lpwstr>
  </property>
</Properties>
</file>