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tags/tag40.xml" ContentType="application/vnd.openxmlformats-officedocument.presentationml.tags+xml"/>
  <Override PartName="/ppt/notesSlides/notesSlide36.xml" ContentType="application/vnd.openxmlformats-officedocument.presentationml.notesSlide+xml"/>
  <Override PartName="/ppt/tags/tag41.xml" ContentType="application/vnd.openxmlformats-officedocument.presentationml.tags+xml"/>
  <Override PartName="/ppt/notesSlides/notesSlide37.xml" ContentType="application/vnd.openxmlformats-officedocument.presentationml.notesSlide+xml"/>
  <Override PartName="/ppt/tags/tag42.xml" ContentType="application/vnd.openxmlformats-officedocument.presentationml.tags+xml"/>
  <Override PartName="/ppt/notesSlides/notesSlide38.xml" ContentType="application/vnd.openxmlformats-officedocument.presentationml.notesSlide+xml"/>
  <Override PartName="/ppt/tags/tag43.xml" ContentType="application/vnd.openxmlformats-officedocument.presentationml.tags+xml"/>
  <Override PartName="/ppt/notesSlides/notesSlide39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8"/>
  </p:notesMasterIdLst>
  <p:sldIdLst>
    <p:sldId id="257" r:id="rId2"/>
    <p:sldId id="258" r:id="rId3"/>
    <p:sldId id="338" r:id="rId4"/>
    <p:sldId id="306" r:id="rId5"/>
    <p:sldId id="259" r:id="rId6"/>
    <p:sldId id="290" r:id="rId7"/>
    <p:sldId id="264" r:id="rId8"/>
    <p:sldId id="301" r:id="rId9"/>
    <p:sldId id="329" r:id="rId10"/>
    <p:sldId id="328" r:id="rId11"/>
    <p:sldId id="317" r:id="rId12"/>
    <p:sldId id="331" r:id="rId13"/>
    <p:sldId id="293" r:id="rId14"/>
    <p:sldId id="340" r:id="rId15"/>
    <p:sldId id="294" r:id="rId16"/>
    <p:sldId id="339" r:id="rId17"/>
    <p:sldId id="332" r:id="rId18"/>
    <p:sldId id="333" r:id="rId19"/>
    <p:sldId id="312" r:id="rId20"/>
    <p:sldId id="341" r:id="rId21"/>
    <p:sldId id="313" r:id="rId22"/>
    <p:sldId id="314" r:id="rId23"/>
    <p:sldId id="286" r:id="rId24"/>
    <p:sldId id="316" r:id="rId25"/>
    <p:sldId id="315" r:id="rId26"/>
    <p:sldId id="334" r:id="rId27"/>
    <p:sldId id="307" r:id="rId28"/>
    <p:sldId id="320" r:id="rId29"/>
    <p:sldId id="308" r:id="rId30"/>
    <p:sldId id="342" r:id="rId31"/>
    <p:sldId id="321" r:id="rId32"/>
    <p:sldId id="322" r:id="rId33"/>
    <p:sldId id="323" r:id="rId34"/>
    <p:sldId id="324" r:id="rId35"/>
    <p:sldId id="335" r:id="rId36"/>
    <p:sldId id="336" r:id="rId37"/>
    <p:sldId id="302" r:id="rId38"/>
    <p:sldId id="303" r:id="rId39"/>
    <p:sldId id="310" r:id="rId40"/>
    <p:sldId id="311" r:id="rId41"/>
    <p:sldId id="337" r:id="rId42"/>
    <p:sldId id="325" r:id="rId43"/>
    <p:sldId id="287" r:id="rId44"/>
    <p:sldId id="285" r:id="rId45"/>
    <p:sldId id="326" r:id="rId46"/>
    <p:sldId id="283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7D88-3908-4176-AFF1-6F144163EFDA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7B879-2CCD-41F1-A9A0-986708BD3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6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2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7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58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26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80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10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14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9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3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56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84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3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5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8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5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5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9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19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65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89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3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0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71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0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19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674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2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0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73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64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906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5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8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B879-2CCD-41F1-A9A0-986708BD3D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339635"/>
            <a:ext cx="7743394" cy="6518365"/>
          </a:xfrm>
        </p:spPr>
      </p:pic>
      <p:sp>
        <p:nvSpPr>
          <p:cNvPr id="5" name="TextBox 4"/>
          <p:cNvSpPr txBox="1"/>
          <p:nvPr/>
        </p:nvSpPr>
        <p:spPr>
          <a:xfrm>
            <a:off x="1637464" y="1270000"/>
            <a:ext cx="623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/>
              <a:t>خَلَق </a:t>
            </a:r>
            <a:r>
              <a:rPr lang="ar-SA" sz="3600" b="1" dirty="0" err="1"/>
              <a:t>السَّما</a:t>
            </a:r>
            <a:r>
              <a:rPr lang="ar-SA" sz="3600" b="1" dirty="0"/>
              <a:t> والأَرْض</a:t>
            </a:r>
            <a:endParaRPr lang="en-US" sz="3600" b="1" dirty="0"/>
          </a:p>
          <a:p>
            <a:pPr algn="ctr" rtl="1"/>
            <a:r>
              <a:rPr lang="ar-SA" sz="3600" b="1" dirty="0"/>
              <a:t> والشَّجَر والحَيَوانات</a:t>
            </a:r>
            <a:r>
              <a:rPr lang="en-US" sz="3600" b="1" dirty="0"/>
              <a:t>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93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4208928" cy="3550023"/>
          </a:xfrm>
          <a:prstGeom prst="cloudCallout">
            <a:avLst>
              <a:gd name="adj1" fmla="val -82827"/>
              <a:gd name="adj2" fmla="val 1130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b="1" dirty="0">
                <a:solidFill>
                  <a:schemeClr val="accent1">
                    <a:lumMod val="50000"/>
                  </a:schemeClr>
                </a:solidFill>
              </a:rPr>
              <a:t>وبَعْدَين خَلَق مِين؟</a:t>
            </a:r>
            <a:endParaRPr lang="en-US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708" y="169817"/>
            <a:ext cx="9470571" cy="7048072"/>
          </a:xfrm>
        </p:spPr>
      </p:pic>
      <p:sp>
        <p:nvSpPr>
          <p:cNvPr id="5" name="TextBox 4"/>
          <p:cNvSpPr txBox="1"/>
          <p:nvPr/>
        </p:nvSpPr>
        <p:spPr>
          <a:xfrm>
            <a:off x="717875" y="796834"/>
            <a:ext cx="623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dirty="0"/>
              <a:t>.</a:t>
            </a:r>
            <a:endParaRPr lang="en-US" sz="3600" b="1" dirty="0"/>
          </a:p>
        </p:txBody>
      </p:sp>
      <p:sp>
        <p:nvSpPr>
          <p:cNvPr id="7" name="Oval Callout 6"/>
          <p:cNvSpPr/>
          <p:nvPr/>
        </p:nvSpPr>
        <p:spPr>
          <a:xfrm>
            <a:off x="1410789" y="185024"/>
            <a:ext cx="4976948" cy="2534195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500" dirty="0"/>
              <a:t>خَلَقِ الإِنْسان، </a:t>
            </a:r>
            <a:endParaRPr lang="en-US" sz="3500" dirty="0"/>
          </a:p>
          <a:p>
            <a:pPr algn="ctr" rtl="1"/>
            <a:r>
              <a:rPr lang="ar-SA" sz="3500" dirty="0"/>
              <a:t>وهو عَ راس كِلِّ الخَلِيقَة</a:t>
            </a:r>
            <a:endParaRPr lang="en-US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44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900" dirty="0">
                <a:solidFill>
                  <a:schemeClr val="tx1"/>
                </a:solidFill>
              </a:rPr>
              <a:t>خَلَق اللَّه كِلّ شِي كِرْمالِ الإِنْسان</a:t>
            </a:r>
            <a:r>
              <a:rPr lang="en-US" sz="39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900" dirty="0">
                <a:solidFill>
                  <a:schemeClr val="tx1"/>
                </a:solidFill>
              </a:rPr>
              <a:t>بَسْ خَلَقْنا مِخْتِلْفين، كِلّ واحِد مِنَّا شَخْص فَرِيد</a:t>
            </a:r>
            <a:r>
              <a:rPr lang="en-US" sz="39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900" dirty="0">
                <a:solidFill>
                  <a:schemeClr val="tx1"/>
                </a:solidFill>
              </a:rPr>
              <a:t>ما في عَ الأَرْض شَخْصَين بْيِشْبَهُو</a:t>
            </a:r>
            <a:endParaRPr lang="ar-LB" sz="3900" dirty="0">
              <a:solidFill>
                <a:schemeClr val="tx1"/>
              </a:solidFill>
            </a:endParaRPr>
          </a:p>
          <a:p>
            <a:pPr algn="ctr" rtl="1"/>
            <a:r>
              <a:rPr lang="ar-SA" sz="3900" dirty="0">
                <a:solidFill>
                  <a:schemeClr val="tx1"/>
                </a:solidFill>
              </a:rPr>
              <a:t> بَعضُن تَمامًا</a:t>
            </a:r>
            <a:r>
              <a:rPr lang="en-US" sz="39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900" dirty="0">
                <a:solidFill>
                  <a:schemeClr val="tx1"/>
                </a:solidFill>
              </a:rPr>
              <a:t>يِمْكِن بْيِشْبَهُوا بَعضُن كْتِير، مِتلِ التَّوم</a:t>
            </a:r>
            <a:r>
              <a:rPr lang="en-US" sz="3900" dirty="0">
                <a:solidFill>
                  <a:schemeClr val="tx1"/>
                </a:solidFill>
              </a:rPr>
              <a:t>. </a:t>
            </a:r>
          </a:p>
          <a:p>
            <a:pPr algn="ctr" rtl="1"/>
            <a:r>
              <a:rPr lang="ar-SA" sz="3900" dirty="0">
                <a:solidFill>
                  <a:schemeClr val="tx1"/>
                </a:solidFill>
              </a:rPr>
              <a:t>بَس الإِمّ والبَيْ قادْرِين إنُّو يمِيّزوا </a:t>
            </a:r>
            <a:endParaRPr lang="ar-LB" sz="3900" dirty="0">
              <a:solidFill>
                <a:schemeClr val="tx1"/>
              </a:solidFill>
            </a:endParaRPr>
          </a:p>
          <a:p>
            <a:pPr algn="ctr" rtl="1"/>
            <a:r>
              <a:rPr lang="ar-SA" sz="3900" dirty="0">
                <a:solidFill>
                  <a:schemeClr val="tx1"/>
                </a:solidFill>
              </a:rPr>
              <a:t>بِيناتُن بِسُهُولِة</a:t>
            </a:r>
            <a:r>
              <a:rPr lang="en-US" sz="39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0788"/>
            <a:ext cx="9248503" cy="604027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04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كِلّ إِنْسان إ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لو </a:t>
            </a:r>
            <a:r>
              <a:rPr lang="ar-LB" sz="4000" dirty="0">
                <a:solidFill>
                  <a:schemeClr val="tx1"/>
                </a:solidFill>
              </a:rPr>
              <a:t>إِ</a:t>
            </a:r>
            <a:r>
              <a:rPr lang="ar-SA" sz="4000" dirty="0">
                <a:solidFill>
                  <a:schemeClr val="tx1"/>
                </a:solidFill>
              </a:rPr>
              <a:t>سْم، وكِل واح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د إ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لو إ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سمو الخّاص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وبَس أَعرِف إسْمُو، بَعرِف شِي عَنُّو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وبَس قُول اسْمِي لَحَدا، 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بقِلُّو شي عَنِّي، 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وحتَّى 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و كِنت بَعرِف أَشْخاص كتار بيِحْمْلُوا نَفْسْ الاسْم، بَعْرِف مْنِيح إنُّن مِخْتِلفِين عَن بَعضُن، 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وبْمَيِّز ب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يناتُن بِسُهُولِة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34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424" y="1309189"/>
            <a:ext cx="9203379" cy="60742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8" y="1920239"/>
            <a:ext cx="2055224" cy="1146629"/>
          </a:xfrm>
        </p:spPr>
        <p:txBody>
          <a:bodyPr/>
          <a:lstStyle/>
          <a:p>
            <a:r>
              <a:rPr lang="ar-LB" dirty="0"/>
              <a:t>شربل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3086" y="2699656"/>
            <a:ext cx="2055224" cy="11466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LB" dirty="0"/>
              <a:t>ايلي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08365" y="1920238"/>
            <a:ext cx="2055224" cy="11466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LB" dirty="0">
                <a:solidFill>
                  <a:schemeClr val="bg2"/>
                </a:solidFill>
              </a:rPr>
              <a:t>ماريان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28605" y="2493552"/>
            <a:ext cx="2055224" cy="11466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LB" dirty="0">
                <a:solidFill>
                  <a:schemeClr val="bg1"/>
                </a:solidFill>
              </a:rPr>
              <a:t>رفقة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69871" y="1920238"/>
            <a:ext cx="2055224" cy="11466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LB" dirty="0">
                <a:solidFill>
                  <a:schemeClr val="bg1"/>
                </a:solidFill>
              </a:rPr>
              <a:t>بطرس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21879" y="2699656"/>
            <a:ext cx="2055224" cy="11466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LB" dirty="0"/>
              <a:t>جورج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05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995085" y="295837"/>
            <a:ext cx="5217456" cy="3926542"/>
          </a:xfrm>
          <a:prstGeom prst="cloudCallout">
            <a:avLst>
              <a:gd name="adj1" fmla="val 68820"/>
              <a:gd name="adj2" fmla="val 1509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accent1">
                    <a:lumMod val="50000"/>
                  </a:schemeClr>
                </a:solidFill>
              </a:rPr>
              <a:t>مِين مِنكُن بيَعرِف كِلّ رِفْقاتُو المَوجودين هُون؟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8717" y="2267775"/>
            <a:ext cx="283732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37561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39590" y="645460"/>
            <a:ext cx="5593974" cy="4316506"/>
          </a:xfrm>
          <a:prstGeom prst="cloudCallout">
            <a:avLst>
              <a:gd name="adj1" fmla="val 74315"/>
              <a:gd name="adj2" fmla="val 62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accent1">
                    <a:lumMod val="50000"/>
                  </a:schemeClr>
                </a:solidFill>
              </a:rPr>
              <a:t>مِين بيَعرِف كِلّ الولاد</a:t>
            </a:r>
            <a:r>
              <a:rPr lang="ar-L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4000" dirty="0">
                <a:solidFill>
                  <a:schemeClr val="accent1">
                    <a:lumMod val="50000"/>
                  </a:schemeClr>
                </a:solidFill>
              </a:rPr>
              <a:t>ب</a:t>
            </a:r>
            <a:r>
              <a:rPr lang="ar-LB" sz="4000" dirty="0">
                <a:solidFill>
                  <a:schemeClr val="accent1">
                    <a:lumMod val="50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accent1">
                    <a:lumMod val="50000"/>
                  </a:schemeClr>
                </a:solidFill>
              </a:rPr>
              <a:t>المَدرَسِة؟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accent1">
                    <a:lumMod val="50000"/>
                  </a:schemeClr>
                </a:solidFill>
              </a:rPr>
              <a:t>مِين بيَعرِف كِلّ سِكّان مَدِينْتُو </a:t>
            </a:r>
            <a:endParaRPr lang="ar-LB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accent1">
                    <a:lumMod val="50000"/>
                  </a:schemeClr>
                </a:solidFill>
              </a:rPr>
              <a:t>أو بَلَدُو؟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02505" y="2267775"/>
            <a:ext cx="283732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4163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3999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هَيدَا مُسْتَحيل عَلَينا نِحنا البَشَر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بَس اللَّه بيَعْرِفْنا كِلْنا، </a:t>
            </a:r>
            <a:endParaRPr lang="ar-LB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وبيَعرِف كِلّ واحد بإسْمو،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وبيحِبْنا مَحَبِّة ما إلها حْدُود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ar-LB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بيَعرِفْنا وبيحِبْنا مَحَبِّة شَخصِيِّة،</a:t>
            </a:r>
            <a:endParaRPr lang="ar-LB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 وبيَعرِف شُو محتاجين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ar-LB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600" dirty="0"/>
              <a:t> </a:t>
            </a:r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بيَعرِف قَلْبنا، وحَطّ فيه مِن حَياتُو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تْطَلَّعوا بـ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رفقاتكن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كِلُّن نَشاط وحَيويِّة،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ومِسْتِعدِّين لَكِلّ شِي... شُو حِلْوين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ctr" rtl="1"/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616" y="95201"/>
            <a:ext cx="4858698" cy="6609776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30595" y="4063897"/>
            <a:ext cx="5826719" cy="1096899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74056" cy="68580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29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dirty="0">
                <a:solidFill>
                  <a:schemeClr val="accent1">
                    <a:lumMod val="50000"/>
                  </a:schemeClr>
                </a:solidFill>
              </a:rPr>
              <a:t>اللَّه عَطانا نُورُو، وهَيدَا النُّور بِيشِعّ بِعْيون (فُلان)  و(فُلان)  و(فُلانِة). هِنِّي بيحِبُّو كِلّ شِي حِلُو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rtl="1"/>
            <a:r>
              <a:rPr lang="ar-SA" sz="3800" dirty="0">
                <a:solidFill>
                  <a:schemeClr val="accent1">
                    <a:lumMod val="50000"/>
                  </a:schemeClr>
                </a:solidFill>
              </a:rPr>
              <a:t>يا  ______ يا  ______ بَدْكُن تِكتِشْفو إشْيا جْدِيدِة؟</a:t>
            </a:r>
            <a:endParaRPr lang="en-US" sz="3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800" dirty="0">
                <a:solidFill>
                  <a:schemeClr val="accent1">
                    <a:lumMod val="50000"/>
                  </a:schemeClr>
                </a:solidFill>
              </a:rPr>
              <a:t>كتِير مْنِيح، لأنُّو نُور اللَّه بِيضَوِّي حَياتْكُن،</a:t>
            </a:r>
            <a:endParaRPr lang="en-US" sz="3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800" dirty="0">
                <a:solidFill>
                  <a:schemeClr val="accent1">
                    <a:lumMod val="50000"/>
                  </a:schemeClr>
                </a:solidFill>
              </a:rPr>
              <a:t>واللَّه بْيَعْطِينا حُبُّو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rtl="1"/>
            <a:r>
              <a:rPr lang="ar-SA" sz="3800" dirty="0">
                <a:solidFill>
                  <a:schemeClr val="accent1">
                    <a:lumMod val="50000"/>
                  </a:schemeClr>
                </a:solidFill>
              </a:rPr>
              <a:t>يا  ______ ويا  ______ شُوفُو كِيف كِلّ عَقلُن مُوَجَّه لَمَحَبِّة اللَّـه</a:t>
            </a:r>
            <a:r>
              <a:rPr lang="ar-LB" sz="3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09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endParaRPr lang="ar-LB" sz="4800" b="1" dirty="0">
              <a:solidFill>
                <a:schemeClr val="tx1"/>
              </a:solidFill>
            </a:endParaRPr>
          </a:p>
          <a:p>
            <a:pPr algn="ctr" rtl="1"/>
            <a:r>
              <a:rPr lang="ar-SA" sz="4200" b="1" dirty="0">
                <a:solidFill>
                  <a:schemeClr val="tx1"/>
                </a:solidFill>
              </a:rPr>
              <a:t>أنا كَمان بَدِّي فَتِّش </a:t>
            </a:r>
            <a:endParaRPr lang="ar-LB" sz="4200" b="1" dirty="0">
              <a:solidFill>
                <a:schemeClr val="tx1"/>
              </a:solidFill>
            </a:endParaRPr>
          </a:p>
          <a:p>
            <a:pPr algn="ctr" rtl="1"/>
            <a:r>
              <a:rPr lang="ar-SA" sz="4200" b="1" dirty="0">
                <a:solidFill>
                  <a:schemeClr val="tx1"/>
                </a:solidFill>
              </a:rPr>
              <a:t>مِن كِلّ قَلبِي عَن اللَّه،</a:t>
            </a:r>
            <a:endParaRPr lang="ar-LB" sz="4200" b="1" dirty="0">
              <a:solidFill>
                <a:schemeClr val="tx1"/>
              </a:solidFill>
            </a:endParaRPr>
          </a:p>
          <a:p>
            <a:pPr algn="ctr" rtl="1"/>
            <a:r>
              <a:rPr lang="ar-SA" sz="4200" b="1" dirty="0">
                <a:solidFill>
                  <a:schemeClr val="tx1"/>
                </a:solidFill>
              </a:rPr>
              <a:t> مِت</a:t>
            </a:r>
            <a:r>
              <a:rPr lang="ar-LB" sz="4200" b="1" dirty="0">
                <a:solidFill>
                  <a:schemeClr val="tx1"/>
                </a:solidFill>
              </a:rPr>
              <a:t>ِ</a:t>
            </a:r>
            <a:r>
              <a:rPr lang="ar-SA" sz="4200" b="1" dirty="0">
                <a:solidFill>
                  <a:schemeClr val="tx1"/>
                </a:solidFill>
              </a:rPr>
              <a:t>لْكُن تَمامًا</a:t>
            </a:r>
            <a:r>
              <a:rPr lang="en-US" sz="4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5128" y="2113929"/>
            <a:ext cx="3375211" cy="485916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126910" y="270886"/>
            <a:ext cx="3440001" cy="2568390"/>
          </a:xfrm>
          <a:prstGeom prst="cloudCallout">
            <a:avLst>
              <a:gd name="adj1" fmla="val -116172"/>
              <a:gd name="adj2" fmla="val 29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bg1"/>
                </a:solidFill>
              </a:rPr>
              <a:t>بَدْكُن تْحُبُّوه وتَعْرفُوه؟</a:t>
            </a:r>
            <a:endParaRPr lang="ar-LB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0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3765560"/>
          </a:xfrm>
          <a:prstGeom prst="cloudCallout">
            <a:avLst>
              <a:gd name="adj1" fmla="val -84497"/>
              <a:gd name="adj2" fmla="val 5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3417" y="1134044"/>
            <a:ext cx="5221301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500" b="1" dirty="0">
                <a:solidFill>
                  <a:schemeClr val="bg1"/>
                </a:solidFill>
                <a:cs typeface="+mj-cs"/>
              </a:rPr>
              <a:t>تَ</a:t>
            </a:r>
            <a:r>
              <a:rPr lang="ar-SA" sz="4500" b="1" dirty="0">
                <a:solidFill>
                  <a:schemeClr val="bg1"/>
                </a:solidFill>
                <a:cs typeface="+mj-cs"/>
              </a:rPr>
              <a:t>عُوا </a:t>
            </a:r>
            <a:r>
              <a:rPr lang="ar-LB" sz="4500" b="1" dirty="0">
                <a:solidFill>
                  <a:schemeClr val="bg1"/>
                </a:solidFill>
                <a:cs typeface="+mj-cs"/>
              </a:rPr>
              <a:t>تَنْقِلّوا سَوا..</a:t>
            </a:r>
          </a:p>
          <a:p>
            <a:pPr algn="ctr" rtl="1"/>
            <a:r>
              <a:rPr lang="ar-LB" sz="4500" b="1" dirty="0">
                <a:solidFill>
                  <a:schemeClr val="bg1"/>
                </a:solidFill>
                <a:cs typeface="+mj-cs"/>
              </a:rPr>
              <a:t>قولوا وَرايي جِملِة </a:t>
            </a:r>
          </a:p>
          <a:p>
            <a:pPr algn="ctr" rtl="1"/>
            <a:r>
              <a:rPr lang="ar-LB" sz="4500" b="1" dirty="0">
                <a:solidFill>
                  <a:schemeClr val="bg1"/>
                </a:solidFill>
                <a:cs typeface="+mj-cs"/>
              </a:rPr>
              <a:t>جِملِة</a:t>
            </a:r>
            <a:endParaRPr lang="en-US" sz="45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779929" y="390350"/>
            <a:ext cx="8122024" cy="6293223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بِشِكْرَك يا إِل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هي، لأَنَّك خَلَقْتنِي عَ صُورْتَك ومِثالَك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وأنا بَدِّي كُون صُورَة عَنَّ</a:t>
            </a:r>
            <a:r>
              <a:rPr lang="ar-LB" sz="4000" dirty="0">
                <a:solidFill>
                  <a:schemeClr val="tx1"/>
                </a:solidFill>
              </a:rPr>
              <a:t>ك.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خَلَّيتْنِي كُون فَرِيد</a:t>
            </a:r>
            <a:r>
              <a:rPr lang="ar-LB" sz="40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إِنتَ بْتَعْرِفْني،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بْتَعْرِف كِلّ شِي عَنِّي،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بْتَعْرِف قَلْبي وبِتْحِبْنِي،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أَنا كَمان بَدِّي أَعْرْفَك وحِبَّك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0034" y="390350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accent1">
                    <a:lumMod val="50000"/>
                  </a:schemeClr>
                </a:solidFill>
              </a:rPr>
              <a:t>يا الله،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52651" y="156754"/>
            <a:ext cx="5712695" cy="5144077"/>
          </a:xfrm>
          <a:prstGeom prst="cloudCallout">
            <a:avLst>
              <a:gd name="adj1" fmla="val -84656"/>
              <a:gd name="adj2" fmla="val 6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مِن بَعد ما سمِعْنا المُحادَثة، رَح إِسأَلكُن كَم سؤال مِن بَعد ما تشوفوا عَالصّورَة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679" y="2146367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38" y="38078"/>
            <a:ext cx="6774324" cy="6781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04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3778623"/>
          </a:xfrm>
          <a:prstGeom prst="cloudCallout">
            <a:avLst>
              <a:gd name="adj1" fmla="val -78815"/>
              <a:gd name="adj2" fmla="val 18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فيكُن تْمَيزوا بَين شَمعَة </a:t>
            </a:r>
          </a:p>
          <a:p>
            <a:pPr algn="ctr" rtl="1"/>
            <a:r>
              <a:rPr lang="ar-LB" sz="4000" b="1" dirty="0"/>
              <a:t>وشَمعَة؟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1698171" y="780870"/>
            <a:ext cx="3905795" cy="1149530"/>
          </a:xfrm>
          <a:prstGeom prst="wedgeEllipseCallout">
            <a:avLst>
              <a:gd name="adj1" fmla="val 19970"/>
              <a:gd name="adj2" fmla="val 96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9537" y="800640"/>
            <a:ext cx="48678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500" b="1" dirty="0">
                <a:solidFill>
                  <a:schemeClr val="bg1"/>
                </a:solidFill>
              </a:rPr>
              <a:t>لاء</a:t>
            </a:r>
            <a:endParaRPr lang="en-US" sz="55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04" y="800640"/>
            <a:ext cx="7035333" cy="703533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055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44892" y="309282"/>
            <a:ext cx="5268802" cy="3818965"/>
          </a:xfrm>
          <a:prstGeom prst="cloudCallout">
            <a:avLst>
              <a:gd name="adj1" fmla="val -88648"/>
              <a:gd name="adj2" fmla="val 27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dirty="0"/>
              <a:t>فينا </a:t>
            </a:r>
            <a:r>
              <a:rPr lang="ar-SA" sz="5400" dirty="0"/>
              <a:t>نمَيِّز بَين إِنسان و</a:t>
            </a:r>
            <a:r>
              <a:rPr lang="ar-LB" sz="5400" dirty="0"/>
              <a:t>إِنسان</a:t>
            </a:r>
            <a:r>
              <a:rPr lang="ar-SA" sz="5400" dirty="0"/>
              <a:t>؟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669" y="2420470"/>
            <a:ext cx="3157063" cy="4545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5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470" y="2337979"/>
            <a:ext cx="4042768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الرّابِع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24" y="4137679"/>
            <a:ext cx="7328646" cy="178319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rtl="1"/>
            <a:r>
              <a:rPr lang="ar-LB" sz="4000" b="1" dirty="0">
                <a:solidFill>
                  <a:srgbClr val="C00000"/>
                </a:solidFill>
              </a:rPr>
              <a:t>يا إِلَهي أَنتَ تَعرِفُني وَتُحِبُّني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708170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1698171" y="780870"/>
            <a:ext cx="3905795" cy="1149530"/>
          </a:xfrm>
          <a:prstGeom prst="wedgeEllipseCallout">
            <a:avLst>
              <a:gd name="adj1" fmla="val 19970"/>
              <a:gd name="adj2" fmla="val 96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9537" y="800640"/>
            <a:ext cx="48678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500" b="1" dirty="0">
                <a:solidFill>
                  <a:schemeClr val="bg1"/>
                </a:solidFill>
              </a:rPr>
              <a:t>نعم</a:t>
            </a:r>
            <a:endParaRPr lang="en-US" sz="55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1" y="910642"/>
            <a:ext cx="7035333" cy="703533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614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3778623"/>
          </a:xfrm>
          <a:prstGeom prst="cloudCallout">
            <a:avLst>
              <a:gd name="adj1" fmla="val -79808"/>
              <a:gd name="adj2" fmla="val 16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 err="1"/>
              <a:t>لَيش</a:t>
            </a:r>
            <a:r>
              <a:rPr lang="ar-LB" sz="5000" b="1" dirty="0"/>
              <a:t>؟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Liliane\Desktop\Picture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063"/>
            <a:ext cx="9143999" cy="68710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27094" y="820270"/>
            <a:ext cx="60915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SA" sz="4000" dirty="0"/>
              <a:t>لأ</a:t>
            </a:r>
            <a:r>
              <a:rPr lang="ar-LB" sz="4000" dirty="0"/>
              <a:t>َ</a:t>
            </a:r>
            <a:r>
              <a:rPr lang="ar-SA" sz="4000" dirty="0"/>
              <a:t>نّ</a:t>
            </a:r>
            <a:r>
              <a:rPr lang="ar-LB" sz="4000" dirty="0"/>
              <a:t>و</a:t>
            </a:r>
            <a:r>
              <a:rPr lang="ar-SA" sz="4000" dirty="0"/>
              <a:t> اللَّه خَلَقنا م</a:t>
            </a:r>
            <a:r>
              <a:rPr lang="ar-LB" sz="4000" dirty="0"/>
              <a:t>ِ</a:t>
            </a:r>
            <a:r>
              <a:rPr lang="ar-SA" sz="4000" dirty="0"/>
              <a:t>خت</a:t>
            </a:r>
            <a:r>
              <a:rPr lang="ar-LB" sz="4000" dirty="0"/>
              <a:t>ِ</a:t>
            </a:r>
            <a:r>
              <a:rPr lang="ar-SA" sz="4000" dirty="0"/>
              <a:t>ل</a:t>
            </a:r>
            <a:r>
              <a:rPr lang="ar-LB" sz="4000" dirty="0"/>
              <a:t>ْ</a:t>
            </a:r>
            <a:r>
              <a:rPr lang="ar-SA" sz="4000" dirty="0"/>
              <a:t>فين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708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3778623"/>
          </a:xfrm>
          <a:prstGeom prst="cloudCallout">
            <a:avLst>
              <a:gd name="adj1" fmla="val -80305"/>
              <a:gd name="adj2" fmla="val 15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b="1" dirty="0"/>
              <a:t>مين بيَعرِف كِلّ البشَر؟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0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Liliane\Desktop\Picture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0919" y="739588"/>
            <a:ext cx="6400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الله وَحدو بيَعرِف كِلّ البَشَر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915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3778623"/>
          </a:xfrm>
          <a:prstGeom prst="cloudCallout">
            <a:avLst>
              <a:gd name="adj1" fmla="val -80305"/>
              <a:gd name="adj2" fmla="val 15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b="1" dirty="0"/>
              <a:t>الله بِرَأيكُن بيَعرِف كِلّ واحَد فينا؟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2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Liliane\Desktop\Picture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7165" y="134470"/>
            <a:ext cx="724796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نَعَم، </a:t>
            </a:r>
            <a:r>
              <a:rPr lang="ar-LB" sz="4000" dirty="0"/>
              <a:t>الله ب</a:t>
            </a:r>
            <a:r>
              <a:rPr lang="ar-SA" sz="4000" dirty="0"/>
              <a:t>يَعرِف ك</a:t>
            </a:r>
            <a:r>
              <a:rPr lang="ar-LB" sz="4000" dirty="0"/>
              <a:t>ِ</a:t>
            </a:r>
            <a:r>
              <a:rPr lang="ar-SA" sz="4000" dirty="0"/>
              <a:t>ل</a:t>
            </a:r>
            <a:r>
              <a:rPr lang="ar-LB" sz="4000" dirty="0"/>
              <a:t>ّ</a:t>
            </a:r>
            <a:r>
              <a:rPr lang="ar-SA" sz="4000" dirty="0"/>
              <a:t> </a:t>
            </a:r>
            <a:r>
              <a:rPr lang="ar-LB" sz="4000" dirty="0"/>
              <a:t>واحَد مِنّا </a:t>
            </a:r>
            <a:r>
              <a:rPr lang="ar-SA" sz="4000" dirty="0"/>
              <a:t>ب</a:t>
            </a:r>
            <a:r>
              <a:rPr lang="ar-LB" sz="4000" dirty="0"/>
              <a:t>ِإ</a:t>
            </a:r>
            <a:r>
              <a:rPr lang="ar-SA" sz="4000" dirty="0"/>
              <a:t>سْم</a:t>
            </a:r>
            <a:r>
              <a:rPr lang="ar-LB" sz="4000" dirty="0"/>
              <a:t>و</a:t>
            </a:r>
            <a:r>
              <a:rPr lang="ar-SA" sz="4000" dirty="0"/>
              <a:t> مَعر</a:t>
            </a:r>
            <a:r>
              <a:rPr lang="ar-LB" sz="4000" dirty="0"/>
              <a:t>ِ</a:t>
            </a:r>
            <a:r>
              <a:rPr lang="ar-SA" sz="4000" dirty="0"/>
              <a:t>ف</a:t>
            </a:r>
            <a:r>
              <a:rPr lang="ar-LB" sz="4000" dirty="0"/>
              <a:t>ِ</a:t>
            </a:r>
            <a:r>
              <a:rPr lang="ar-SA" sz="4000" dirty="0"/>
              <a:t>ة شَخْصِيَّة، و</a:t>
            </a:r>
            <a:r>
              <a:rPr lang="ar-LB" sz="4000" dirty="0"/>
              <a:t>بي</a:t>
            </a:r>
            <a:r>
              <a:rPr lang="ar-SA" sz="4000" dirty="0"/>
              <a:t>حِبّ</a:t>
            </a:r>
            <a:r>
              <a:rPr lang="ar-LB" sz="4000" dirty="0"/>
              <a:t>و</a:t>
            </a:r>
            <a:r>
              <a:rPr lang="ar-SA" sz="4000" dirty="0"/>
              <a:t> م</a:t>
            </a:r>
            <a:r>
              <a:rPr lang="ar-LB" sz="4000" dirty="0"/>
              <a:t>ح</a:t>
            </a:r>
            <a:r>
              <a:rPr lang="ar-SA" sz="4000" dirty="0"/>
              <a:t>بَّة</a:t>
            </a:r>
            <a:r>
              <a:rPr lang="ar-LB" sz="4000" dirty="0"/>
              <a:t> كبيرة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075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58339" y="309283"/>
            <a:ext cx="5416720" cy="5056094"/>
          </a:xfrm>
          <a:prstGeom prst="cloudCallout">
            <a:avLst>
              <a:gd name="adj1" fmla="val -87790"/>
              <a:gd name="adj2" fmla="val 5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وهَلَّق بَدّي ياكُن تقولوا هَالجُمَل وَرايي لَ حَتّى تِنحِفِر بِقلوبكُن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43" y="156639"/>
            <a:ext cx="7790591" cy="670136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58339" y="309283"/>
            <a:ext cx="5416720" cy="5056094"/>
          </a:xfrm>
          <a:prstGeom prst="cloudCallout">
            <a:avLst>
              <a:gd name="adj1" fmla="val -86605"/>
              <a:gd name="adj2" fmla="val 5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يَلّا جَربوا عمِلوا هَالنَّشاطات الموجودة بكتابكن ص:20-22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7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609" y="37521"/>
            <a:ext cx="5208781" cy="678295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-197864" y="453742"/>
            <a:ext cx="42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3600" b="1" dirty="0">
                <a:solidFill>
                  <a:srgbClr val="C00000"/>
                </a:solidFill>
              </a:rPr>
              <a:t>على ورقة أمامي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620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498"/>
            <a:ext cx="9026434" cy="648150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758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56318" cy="6858000"/>
          </a:xfrm>
        </p:spPr>
      </p:pic>
      <p:sp>
        <p:nvSpPr>
          <p:cNvPr id="6" name="Cloud Callout 5"/>
          <p:cNvSpPr/>
          <p:nvPr/>
        </p:nvSpPr>
        <p:spPr>
          <a:xfrm>
            <a:off x="5004751" y="1600202"/>
            <a:ext cx="2700413" cy="4545106"/>
          </a:xfrm>
          <a:prstGeom prst="cloudCallout">
            <a:avLst>
              <a:gd name="adj1" fmla="val 61945"/>
              <a:gd name="adj2" fmla="val -1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سأَلوا الماما إِذا فيها تِطبَعِلكُن هَالرَّسم تَتْلَونوه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7316" y="2200541"/>
            <a:ext cx="283732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0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5015129" cy="3998497"/>
          </a:xfrm>
          <a:prstGeom prst="cloudCallout">
            <a:avLst>
              <a:gd name="adj1" fmla="val -96891"/>
              <a:gd name="adj2" fmla="val 15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bg1"/>
                </a:solidFill>
              </a:rPr>
              <a:t>ومن</a:t>
            </a:r>
            <a:r>
              <a:rPr lang="ar-LB" sz="4000" b="1" dirty="0">
                <a:solidFill>
                  <a:schemeClr val="bg1"/>
                </a:solidFill>
              </a:rPr>
              <a:t>ِ</a:t>
            </a:r>
            <a:r>
              <a:rPr lang="ar-AE" sz="4000" b="1" dirty="0">
                <a:solidFill>
                  <a:schemeClr val="bg1"/>
                </a:solidFill>
              </a:rPr>
              <a:t>خت</a:t>
            </a:r>
            <a:r>
              <a:rPr lang="ar-LB" sz="4000" b="1" dirty="0">
                <a:solidFill>
                  <a:schemeClr val="bg1"/>
                </a:solidFill>
              </a:rPr>
              <a:t>ُ</a:t>
            </a:r>
            <a:r>
              <a:rPr lang="ar-AE" sz="4000" b="1" dirty="0">
                <a:solidFill>
                  <a:schemeClr val="bg1"/>
                </a:solidFill>
              </a:rPr>
              <a:t>م ل</a:t>
            </a:r>
            <a:r>
              <a:rPr lang="ar-LB" sz="4000" b="1" dirty="0">
                <a:solidFill>
                  <a:schemeClr val="bg1"/>
                </a:solidFill>
              </a:rPr>
              <a:t>ِ</a:t>
            </a:r>
            <a:r>
              <a:rPr lang="ar-AE" sz="4000" b="1" dirty="0">
                <a:solidFill>
                  <a:schemeClr val="bg1"/>
                </a:solidFill>
              </a:rPr>
              <a:t>قا</a:t>
            </a:r>
            <a:r>
              <a:rPr lang="ar-LB" sz="4000" b="1" dirty="0">
                <a:solidFill>
                  <a:schemeClr val="bg1"/>
                </a:solidFill>
              </a:rPr>
              <a:t>ءْ</a:t>
            </a:r>
            <a:r>
              <a:rPr lang="ar-AE" sz="4000" b="1" dirty="0">
                <a:solidFill>
                  <a:schemeClr val="bg1"/>
                </a:solidFill>
              </a:rPr>
              <a:t>نا الي</a:t>
            </a:r>
            <a:r>
              <a:rPr lang="ar-LB" sz="4000" b="1" dirty="0">
                <a:solidFill>
                  <a:schemeClr val="bg1"/>
                </a:solidFill>
              </a:rPr>
              <a:t>َ</a:t>
            </a:r>
            <a:r>
              <a:rPr lang="ar-AE" sz="4000" b="1" dirty="0">
                <a:solidFill>
                  <a:schemeClr val="bg1"/>
                </a:solidFill>
              </a:rPr>
              <a:t>وم ب</a:t>
            </a:r>
            <a:r>
              <a:rPr lang="ar-LB" sz="4000" b="1" dirty="0">
                <a:solidFill>
                  <a:schemeClr val="bg1"/>
                </a:solidFill>
              </a:rPr>
              <a:t>ِهال</a:t>
            </a:r>
            <a:r>
              <a:rPr lang="ar-AE" sz="4000" b="1" dirty="0">
                <a:solidFill>
                  <a:schemeClr val="bg1"/>
                </a:solidFill>
              </a:rPr>
              <a:t>ص</a:t>
            </a:r>
            <a:r>
              <a:rPr lang="ar-LB" sz="4000" b="1" dirty="0">
                <a:solidFill>
                  <a:schemeClr val="bg1"/>
                </a:solidFill>
              </a:rPr>
              <a:t>َّ</a:t>
            </a:r>
            <a:r>
              <a:rPr lang="ar-AE" sz="4000" b="1" dirty="0">
                <a:solidFill>
                  <a:schemeClr val="bg1"/>
                </a:solidFill>
              </a:rPr>
              <a:t>لاة</a:t>
            </a:r>
            <a:r>
              <a:rPr lang="ar-LB" sz="4000" b="1" dirty="0">
                <a:solidFill>
                  <a:schemeClr val="bg1"/>
                </a:solidFill>
              </a:rPr>
              <a:t> وبِهالتِّرنيمِة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5" y="2106412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270"/>
            <a:ext cx="9144000" cy="6688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212" y="885168"/>
            <a:ext cx="5482661" cy="59728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105853"/>
              <a:gd name="adj2" fmla="val 17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/>
                </a:solidFill>
              </a:rPr>
              <a:t>.</a:t>
            </a:r>
            <a:endParaRPr lang="ar-LB" sz="4125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5" y="2106412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053" y="141984"/>
            <a:ext cx="2668970" cy="266897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099407" y="268942"/>
            <a:ext cx="4377158" cy="1882588"/>
          </a:xfrm>
          <a:prstGeom prst="cloudCallout">
            <a:avLst>
              <a:gd name="adj1" fmla="val -82009"/>
              <a:gd name="adj2" fmla="val -11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شو رَح نَعمِل بِهاللّقاء؟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4471" y="2918526"/>
            <a:ext cx="8243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Tx/>
              <a:buChar char="-"/>
            </a:pP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نِ</a:t>
            </a: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</a:rPr>
              <a:t>ستَخْلِص</a:t>
            </a: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3600" dirty="0"/>
              <a:t>إنّو كِلّ واحَد فينا</a:t>
            </a:r>
            <a:r>
              <a:rPr lang="ar-SA" sz="3600" dirty="0"/>
              <a:t> فَريد، </a:t>
            </a:r>
            <a:r>
              <a:rPr lang="ar-LB" sz="3600" dirty="0"/>
              <a:t>و</a:t>
            </a:r>
            <a:r>
              <a:rPr lang="ar-SA" sz="3600" dirty="0"/>
              <a:t>م</a:t>
            </a:r>
            <a:r>
              <a:rPr lang="ar-LB" sz="3600" dirty="0"/>
              <a:t>ِ</a:t>
            </a:r>
            <a:r>
              <a:rPr lang="ar-SA" sz="3600" dirty="0"/>
              <a:t>خت</a:t>
            </a:r>
            <a:r>
              <a:rPr lang="ar-LB" sz="3600" dirty="0"/>
              <a:t>ِ</a:t>
            </a:r>
            <a:r>
              <a:rPr lang="ar-SA" sz="3600" dirty="0"/>
              <a:t>لِف عَن غَير</a:t>
            </a:r>
            <a:r>
              <a:rPr lang="ar-LB" sz="3600" dirty="0"/>
              <a:t>و</a:t>
            </a:r>
            <a:r>
              <a:rPr lang="ar-SA" sz="3600" dirty="0"/>
              <a:t>، و</a:t>
            </a:r>
            <a:r>
              <a:rPr lang="ar-LB" sz="3600" dirty="0"/>
              <a:t>إنّو</a:t>
            </a:r>
            <a:r>
              <a:rPr lang="ar-SA" sz="3600" dirty="0"/>
              <a:t> </a:t>
            </a:r>
            <a:r>
              <a:rPr lang="ar-LB" sz="3600" dirty="0"/>
              <a:t>ب</a:t>
            </a:r>
            <a:r>
              <a:rPr lang="ar-SA" sz="3600" dirty="0"/>
              <a:t>ي</a:t>
            </a:r>
            <a:r>
              <a:rPr lang="ar-LB" sz="3600" dirty="0"/>
              <a:t>ِ</a:t>
            </a:r>
            <a:r>
              <a:rPr lang="ar-SA" sz="3600" dirty="0"/>
              <a:t>حم</a:t>
            </a:r>
            <a:r>
              <a:rPr lang="ar-LB" sz="3600" dirty="0"/>
              <a:t>ُ</a:t>
            </a:r>
            <a:r>
              <a:rPr lang="ar-SA" sz="3600" dirty="0"/>
              <a:t>ل </a:t>
            </a:r>
            <a:r>
              <a:rPr lang="ar-LB" sz="3600" dirty="0"/>
              <a:t>إِ</a:t>
            </a:r>
            <a:r>
              <a:rPr lang="ar-SA" sz="3600" dirty="0"/>
              <a:t>سم خاصّ </a:t>
            </a:r>
            <a:r>
              <a:rPr lang="ar-LB" sz="3600" dirty="0"/>
              <a:t>فيه.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-578224" y="4826675"/>
            <a:ext cx="8243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rgbClr val="C00000"/>
                </a:solidFill>
              </a:rPr>
              <a:t>-</a:t>
            </a: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 نِدخُل</a:t>
            </a:r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3600" dirty="0"/>
              <a:t>بِ</a:t>
            </a:r>
            <a:r>
              <a:rPr lang="ar-SA" sz="3600" dirty="0"/>
              <a:t>سِرِّ مَحَبّ</a:t>
            </a:r>
            <a:r>
              <a:rPr lang="ar-LB" sz="3600" dirty="0"/>
              <a:t>ة </a:t>
            </a:r>
            <a:r>
              <a:rPr lang="ar-SA" sz="3600" dirty="0"/>
              <a:t>اللَّـه </a:t>
            </a:r>
            <a:r>
              <a:rPr lang="ar-LB" sz="3600" dirty="0"/>
              <a:t>يَلّي</a:t>
            </a:r>
            <a:r>
              <a:rPr lang="ar-SA" sz="3600" dirty="0"/>
              <a:t> </a:t>
            </a:r>
            <a:r>
              <a:rPr lang="ar-LB" sz="3600" dirty="0"/>
              <a:t>ب</a:t>
            </a:r>
            <a:r>
              <a:rPr lang="ar-SA" sz="3600" dirty="0"/>
              <a:t>يَعرِف</a:t>
            </a:r>
            <a:r>
              <a:rPr lang="ar-LB" sz="3600" dirty="0"/>
              <a:t>نا</a:t>
            </a:r>
            <a:r>
              <a:rPr lang="ar-SA" sz="3600" dirty="0"/>
              <a:t> شَخصِيًّا، </a:t>
            </a:r>
            <a:r>
              <a:rPr lang="ar-LB" sz="3600" dirty="0"/>
              <a:t>ونكوّن صورَة إيجابِيّة عَن حالنا.</a:t>
            </a:r>
            <a:endParaRPr lang="en-US" sz="5000" dirty="0"/>
          </a:p>
          <a:p>
            <a:pPr algn="r" rtl="1"/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1" y="548833"/>
            <a:ext cx="5022615" cy="4493814"/>
          </a:xfrm>
          <a:prstGeom prst="cloudCallout">
            <a:avLst>
              <a:gd name="adj1" fmla="val -92043"/>
              <a:gd name="adj2" fmla="val 5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bg1"/>
                </a:solidFill>
              </a:rPr>
              <a:t>وهَلّق رَح  إِطلُب مِنكُن إِنّو نرسُم إِشارِة الصّليب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42048" y="605117"/>
            <a:ext cx="4087906" cy="2958353"/>
          </a:xfrm>
          <a:prstGeom prst="wedgeRoundRectCallout">
            <a:avLst>
              <a:gd name="adj1" fmla="val 46930"/>
              <a:gd name="adj2" fmla="val 9159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وا</a:t>
            </a:r>
            <a:r>
              <a:rPr lang="ar-LB" sz="4000" dirty="0">
                <a:solidFill>
                  <a:schemeClr val="tx1"/>
                </a:solidFill>
              </a:rPr>
              <a:t>لإِ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 والرُّوح القُدُس،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843" y="60385"/>
            <a:ext cx="4251453" cy="6737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7216"/>
              <a:gd name="adj2" fmla="val -484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 سَوا أَنفُسْنا بِحُضور الله بِخُشوع واحتِرام ونقِلّو </a:t>
            </a:r>
            <a:r>
              <a:rPr lang="ar-SA" sz="4800" dirty="0">
                <a:solidFill>
                  <a:srgbClr val="002060"/>
                </a:solidFill>
              </a:rPr>
              <a:t>يا رَبّ، </a:t>
            </a:r>
            <a:r>
              <a:rPr lang="ar-LB" sz="4800" dirty="0">
                <a:solidFill>
                  <a:srgbClr val="002060"/>
                </a:solidFill>
              </a:rPr>
              <a:t>إِ</a:t>
            </a:r>
            <a:r>
              <a:rPr lang="ar-SA" sz="4800" dirty="0">
                <a:solidFill>
                  <a:srgbClr val="002060"/>
                </a:solidFill>
              </a:rPr>
              <a:t>فتَحْ قُلُوبَنا لِنَفهَمَ كَلِمَتَك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237131" y="510990"/>
            <a:ext cx="4598892" cy="3173504"/>
          </a:xfrm>
          <a:prstGeom prst="cloudCallout">
            <a:avLst>
              <a:gd name="adj1" fmla="val 75962"/>
              <a:gd name="adj2" fmla="val 294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b="1" dirty="0">
                <a:solidFill>
                  <a:schemeClr val="accent1">
                    <a:lumMod val="50000"/>
                  </a:schemeClr>
                </a:solidFill>
              </a:rPr>
              <a:t>بت</a:t>
            </a:r>
            <a:r>
              <a:rPr lang="ar-LB" sz="3800" b="1" dirty="0">
                <a:solidFill>
                  <a:schemeClr val="accent1">
                    <a:lumMod val="50000"/>
                  </a:schemeClr>
                </a:solidFill>
              </a:rPr>
              <a:t>ِ</a:t>
            </a:r>
            <a:r>
              <a:rPr lang="ar-SA" sz="3800" b="1" dirty="0">
                <a:solidFill>
                  <a:schemeClr val="accent1">
                    <a:lumMod val="50000"/>
                  </a:schemeClr>
                </a:solidFill>
              </a:rPr>
              <a:t>تْذَكَّروا شو خَلَق اللَّـه ب</a:t>
            </a:r>
            <a:r>
              <a:rPr lang="ar-LB" sz="3800" b="1" dirty="0">
                <a:solidFill>
                  <a:schemeClr val="accent1">
                    <a:lumMod val="50000"/>
                  </a:schemeClr>
                </a:solidFill>
              </a:rPr>
              <a:t>ِ</a:t>
            </a:r>
            <a:r>
              <a:rPr lang="ar-SA" sz="3800" b="1" dirty="0">
                <a:solidFill>
                  <a:schemeClr val="accent1">
                    <a:lumMod val="50000"/>
                  </a:schemeClr>
                </a:solidFill>
              </a:rPr>
              <a:t>الأوَّل؟</a:t>
            </a:r>
            <a:endParaRPr lang="en-US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72058" y="2232212"/>
            <a:ext cx="3271942" cy="4867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62775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4F4F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</TotalTime>
  <Words>656</Words>
  <Application>Microsoft Office PowerPoint</Application>
  <PresentationFormat>On-screen Show (4:3)</PresentationFormat>
  <Paragraphs>136</Paragraphs>
  <Slides>46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الرّابِع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شربل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65</cp:revision>
  <dcterms:created xsi:type="dcterms:W3CDTF">2020-08-25T06:38:39Z</dcterms:created>
  <dcterms:modified xsi:type="dcterms:W3CDTF">2021-12-03T19:39:09Z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9A51405D-5CF1-4BC7-9F95-70D1D53DADDA</vt:lpwstr>
  </property>
  <property fmtid="{D5CDD505-2E9C-101B-9397-08002B2CF9AE}" pid="3" name="ArticulatePath">
    <vt:lpwstr>eb1-renc-04-اللقاء الرابع الاساسي الاول</vt:lpwstr>
  </property>
</Properties>
</file>