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8"/>
  </p:notesMasterIdLst>
  <p:sldIdLst>
    <p:sldId id="257" r:id="rId2"/>
    <p:sldId id="258" r:id="rId3"/>
    <p:sldId id="341" r:id="rId4"/>
    <p:sldId id="306" r:id="rId5"/>
    <p:sldId id="289" r:id="rId6"/>
    <p:sldId id="259" r:id="rId7"/>
    <p:sldId id="290" r:id="rId8"/>
    <p:sldId id="264" r:id="rId9"/>
    <p:sldId id="301" r:id="rId10"/>
    <p:sldId id="329" r:id="rId11"/>
    <p:sldId id="328" r:id="rId12"/>
    <p:sldId id="342" r:id="rId13"/>
    <p:sldId id="343" r:id="rId14"/>
    <p:sldId id="344" r:id="rId15"/>
    <p:sldId id="332" r:id="rId16"/>
    <p:sldId id="346" r:id="rId17"/>
    <p:sldId id="347" r:id="rId18"/>
    <p:sldId id="312" r:id="rId19"/>
    <p:sldId id="314" r:id="rId20"/>
    <p:sldId id="348" r:id="rId21"/>
    <p:sldId id="313" r:id="rId22"/>
    <p:sldId id="349" r:id="rId23"/>
    <p:sldId id="350" r:id="rId24"/>
    <p:sldId id="351" r:id="rId25"/>
    <p:sldId id="339" r:id="rId26"/>
    <p:sldId id="353" r:id="rId27"/>
    <p:sldId id="354" r:id="rId28"/>
    <p:sldId id="286" r:id="rId29"/>
    <p:sldId id="316" r:id="rId30"/>
    <p:sldId id="315" r:id="rId31"/>
    <p:sldId id="307" r:id="rId32"/>
    <p:sldId id="355" r:id="rId33"/>
    <p:sldId id="308" r:id="rId34"/>
    <p:sldId id="309" r:id="rId35"/>
    <p:sldId id="323" r:id="rId36"/>
    <p:sldId id="324" r:id="rId37"/>
    <p:sldId id="302" r:id="rId38"/>
    <p:sldId id="303" r:id="rId39"/>
    <p:sldId id="310" r:id="rId40"/>
    <p:sldId id="311" r:id="rId41"/>
    <p:sldId id="337" r:id="rId42"/>
    <p:sldId id="325" r:id="rId43"/>
    <p:sldId id="287" r:id="rId44"/>
    <p:sldId id="285" r:id="rId45"/>
    <p:sldId id="326" r:id="rId46"/>
    <p:sldId id="283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F215-D54D-406F-8FAF-2A88AC97FB01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2E53-91E7-4B99-8081-22BD5C77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0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4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9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48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52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4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5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3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7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0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6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41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2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5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5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2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45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8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0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4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76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0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8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1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0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5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B2E53-91E7-4B99-8081-22BD5C775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5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27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4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4094" y="349622"/>
            <a:ext cx="5822575" cy="4947592"/>
          </a:xfrm>
          <a:prstGeom prst="cloudCallout">
            <a:avLst>
              <a:gd name="adj1" fmla="val 60240"/>
              <a:gd name="adj2" fmla="val 1049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بْت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تذَكَّروا كيف اللَّـه مَيَّزْنا عَن بَعضْنا البَعْض، وخَلَق كِلّ واح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د مِخْتِلِف عَن غَيرو؟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2058" y="2232212"/>
            <a:ext cx="3271942" cy="4867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8" y="-134472"/>
            <a:ext cx="8615888" cy="6898342"/>
          </a:xfrm>
        </p:spPr>
      </p:pic>
      <p:sp>
        <p:nvSpPr>
          <p:cNvPr id="5" name="TextBox 4"/>
          <p:cNvSpPr txBox="1"/>
          <p:nvPr/>
        </p:nvSpPr>
        <p:spPr>
          <a:xfrm>
            <a:off x="1048871" y="1532964"/>
            <a:ext cx="664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كِل</a:t>
            </a:r>
            <a:r>
              <a:rPr lang="ar-SA" sz="3200" dirty="0"/>
              <a:t> واحَد مِنَّا إ</a:t>
            </a:r>
            <a:r>
              <a:rPr lang="ar-LB" sz="3200" dirty="0"/>
              <a:t>ِ</a:t>
            </a:r>
            <a:r>
              <a:rPr lang="ar-SA" sz="3200" dirty="0"/>
              <a:t>نْسان فَرِيد،</a:t>
            </a:r>
            <a:endParaRPr lang="en-US" sz="3200" dirty="0"/>
          </a:p>
          <a:p>
            <a:pPr algn="ctr" rtl="1"/>
            <a:r>
              <a:rPr lang="ar-SA" sz="3200" dirty="0"/>
              <a:t> واللَّـه بيَعْرفُو شَخْصِيًّا،</a:t>
            </a:r>
            <a:endParaRPr lang="en-US" sz="3200" dirty="0"/>
          </a:p>
          <a:p>
            <a:pPr algn="ctr" rtl="1"/>
            <a:r>
              <a:rPr lang="ar-SA" sz="3200" dirty="0"/>
              <a:t>بْيَعرِف كِلّ شِي عَنُّو، </a:t>
            </a:r>
            <a:endParaRPr lang="en-US" sz="3200" dirty="0"/>
          </a:p>
          <a:p>
            <a:pPr algn="ctr" rtl="1"/>
            <a:r>
              <a:rPr lang="ar-SA" sz="3200" dirty="0"/>
              <a:t>وبْيَعرِف حاجاتو </a:t>
            </a:r>
            <a:endParaRPr lang="en-US" sz="3200" dirty="0"/>
          </a:p>
          <a:p>
            <a:pPr algn="ctr" rtl="1"/>
            <a:r>
              <a:rPr lang="ar-SA" sz="3200" dirty="0"/>
              <a:t>وبِيحِبُّو مِتْل ما هُوِّي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29" y="0"/>
            <a:ext cx="6897500" cy="6897500"/>
          </a:xfrm>
        </p:spPr>
      </p:pic>
      <p:sp>
        <p:nvSpPr>
          <p:cNvPr id="5" name="Rectangle 4"/>
          <p:cNvSpPr/>
          <p:nvPr/>
        </p:nvSpPr>
        <p:spPr>
          <a:xfrm>
            <a:off x="1882589" y="8467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4000" b="1" dirty="0"/>
              <a:t>ب</a:t>
            </a:r>
            <a:r>
              <a:rPr lang="ar-SA" sz="4000" b="1" dirty="0"/>
              <a:t>س وَين هُوِّي ه</a:t>
            </a:r>
            <a:r>
              <a:rPr lang="ar-LB" sz="4000" b="1" dirty="0"/>
              <a:t>َ</a:t>
            </a:r>
            <a:r>
              <a:rPr lang="ar-SA" sz="4000" b="1" dirty="0"/>
              <a:t>الإِل</a:t>
            </a:r>
            <a:r>
              <a:rPr lang="ar-LB" sz="4000" b="1" dirty="0"/>
              <a:t>ِ</a:t>
            </a:r>
            <a:r>
              <a:rPr lang="ar-SA" sz="4000" b="1" dirty="0"/>
              <a:t>ه ي</a:t>
            </a:r>
            <a:r>
              <a:rPr lang="ar-LB" sz="4000" b="1" dirty="0"/>
              <a:t>َ</a:t>
            </a:r>
            <a:r>
              <a:rPr lang="ar-SA" sz="4000" b="1" dirty="0"/>
              <a:t>للّي بَدُّو </a:t>
            </a:r>
            <a:endParaRPr lang="fr-FR" sz="4000" b="1" dirty="0"/>
          </a:p>
          <a:p>
            <a:pPr algn="ctr" rtl="1"/>
            <a:r>
              <a:rPr lang="ar-SA" sz="4000" b="1" dirty="0"/>
              <a:t>إنَّو نَعْرفُو؟</a:t>
            </a:r>
            <a:endParaRPr lang="ar-LB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06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18" y="53788"/>
            <a:ext cx="7783751" cy="6858000"/>
          </a:xfrm>
        </p:spPr>
      </p:pic>
      <p:sp>
        <p:nvSpPr>
          <p:cNvPr id="5" name="Rectangle 4"/>
          <p:cNvSpPr/>
          <p:nvPr/>
        </p:nvSpPr>
        <p:spPr>
          <a:xfrm>
            <a:off x="1842247" y="725706"/>
            <a:ext cx="5714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ه</a:t>
            </a:r>
            <a:r>
              <a:rPr lang="ar-SA" sz="3200" dirty="0"/>
              <a:t>وِّي مَوجُود وَين ما كان،</a:t>
            </a:r>
            <a:endParaRPr lang="en-US" sz="3200" dirty="0"/>
          </a:p>
          <a:p>
            <a:pPr algn="ctr" rtl="1"/>
            <a:r>
              <a:rPr lang="ar-SA" sz="3200" dirty="0"/>
              <a:t>ولَمَّا مْنِتْطَلَّع ب</a:t>
            </a:r>
            <a:r>
              <a:rPr lang="ar-LB" sz="3200" dirty="0"/>
              <a:t>ِ</a:t>
            </a:r>
            <a:r>
              <a:rPr lang="ar-SA" sz="3200" dirty="0"/>
              <a:t>الخَلِيقَة، </a:t>
            </a:r>
            <a:endParaRPr lang="ar-LB" sz="3200" dirty="0"/>
          </a:p>
          <a:p>
            <a:pPr algn="ctr" rtl="1"/>
            <a:r>
              <a:rPr lang="ar-SA" sz="3200" dirty="0"/>
              <a:t>مْنَعْرِف عَنُّو شي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بَس هُوِّي حاضِر فينا بْشَكل خاصّ،</a:t>
            </a:r>
            <a:endParaRPr lang="en-US" sz="3200" dirty="0"/>
          </a:p>
          <a:p>
            <a:pPr algn="ctr" rtl="1"/>
            <a:r>
              <a:rPr lang="ar-SA" sz="3200" dirty="0"/>
              <a:t>لأَنُّو بَدُّو يِسْكُن بِقَلْب كِلّ إنْسان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4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18" y="53788"/>
            <a:ext cx="7783751" cy="6858000"/>
          </a:xfrm>
        </p:spPr>
      </p:pic>
      <p:sp>
        <p:nvSpPr>
          <p:cNvPr id="5" name="Rectangle 4"/>
          <p:cNvSpPr/>
          <p:nvPr/>
        </p:nvSpPr>
        <p:spPr>
          <a:xfrm>
            <a:off x="1640541" y="873624"/>
            <a:ext cx="6104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اللَّـه ساكِن بـِ (فُلان) و(فُلان)، </a:t>
            </a:r>
            <a:endParaRPr lang="ar-LB" sz="3200" dirty="0"/>
          </a:p>
          <a:p>
            <a:pPr algn="ctr" rtl="1"/>
            <a:r>
              <a:rPr lang="ar-SA" sz="3200" dirty="0"/>
              <a:t>وفِيِّي أَنا كَمان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اللَّـه رُوح، والرُّوح خَفِيِّة،</a:t>
            </a:r>
            <a:endParaRPr lang="ar-LB" sz="3200" dirty="0"/>
          </a:p>
          <a:p>
            <a:pPr algn="ctr" rtl="1"/>
            <a:r>
              <a:rPr lang="ar-SA" sz="3200" dirty="0"/>
              <a:t> ما بِيشُوفا حَدا</a:t>
            </a:r>
            <a:r>
              <a:rPr lang="ar-LB" sz="3200" dirty="0"/>
              <a:t>.</a:t>
            </a:r>
            <a:endParaRPr lang="en-US" sz="3200" dirty="0"/>
          </a:p>
          <a:p>
            <a:pPr algn="ctr" rtl="1"/>
            <a:r>
              <a:rPr lang="ar-SA" sz="3200" dirty="0"/>
              <a:t>والرُّوح ما بِتْعَلِّي صَوتا، </a:t>
            </a:r>
            <a:endParaRPr lang="ar-LB" sz="3200" dirty="0"/>
          </a:p>
          <a:p>
            <a:pPr algn="ctr" rtl="1"/>
            <a:r>
              <a:rPr lang="ar-SA" sz="3200" dirty="0"/>
              <a:t>وكِرمال هَيك أَنا ما بِسْمَعا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52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95838" y="0"/>
            <a:ext cx="6239433" cy="4155142"/>
          </a:xfrm>
          <a:prstGeom prst="cloudCallout">
            <a:avLst>
              <a:gd name="adj1" fmla="val 68820"/>
              <a:gd name="adj2" fmla="val 150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طَيِّب شو الحَلّ؟ كيف فينَا نَعرِف اللَّـه؟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بْتْتذَكَّروا إنُّو اللَّـه خَلَقْنا جَسَد ورُوح؟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شُو فايدِةِ الرُّوح؟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2164" y="2213987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7561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29" y="0"/>
            <a:ext cx="6897500" cy="6897500"/>
          </a:xfrm>
        </p:spPr>
      </p:pic>
      <p:sp>
        <p:nvSpPr>
          <p:cNvPr id="5" name="Rectangle 4"/>
          <p:cNvSpPr/>
          <p:nvPr/>
        </p:nvSpPr>
        <p:spPr>
          <a:xfrm>
            <a:off x="1882589" y="10753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4000" b="1" dirty="0"/>
              <a:t>بْرُوحْنا مْنِقْدِر نِحْكِي مَع اللَّـه</a:t>
            </a:r>
            <a:endParaRPr lang="ar-LB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47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95838" y="0"/>
            <a:ext cx="6239433" cy="4155142"/>
          </a:xfrm>
          <a:prstGeom prst="cloudCallout">
            <a:avLst>
              <a:gd name="adj1" fmla="val 68820"/>
              <a:gd name="adj2" fmla="val 150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خَلُّونا نْقُوم بإِخْتِبار بَسِيط، 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تَنْشُوف شو بِيصِير لَمَّا تِشْتِغِل رُوحْنا</a:t>
            </a:r>
            <a:r>
              <a:rPr lang="ar-LB" sz="36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2164" y="2213987"/>
            <a:ext cx="283732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50800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3999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4000" b="1" dirty="0">
              <a:solidFill>
                <a:schemeClr val="tx1"/>
              </a:solidFill>
            </a:endParaRPr>
          </a:p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299" y="2976563"/>
            <a:ext cx="4053720" cy="3881437"/>
          </a:xfrm>
        </p:spPr>
      </p:pic>
      <p:sp>
        <p:nvSpPr>
          <p:cNvPr id="6" name="Cloud Callout 5"/>
          <p:cNvSpPr/>
          <p:nvPr/>
        </p:nvSpPr>
        <p:spPr>
          <a:xfrm>
            <a:off x="322732" y="0"/>
            <a:ext cx="7785844" cy="3052482"/>
          </a:xfrm>
          <a:prstGeom prst="cloudCallout">
            <a:avLst>
              <a:gd name="adj1" fmla="val 55521"/>
              <a:gd name="adj2" fmla="val -2851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dirty="0">
                <a:solidFill>
                  <a:srgbClr val="0070C0"/>
                </a:solidFill>
              </a:rPr>
              <a:t>»</a:t>
            </a:r>
            <a:r>
              <a:rPr lang="ar-SA" sz="3600" dirty="0">
                <a:solidFill>
                  <a:srgbClr val="0070C0"/>
                </a:solidFill>
              </a:rPr>
              <a:t>يا (فُلان)، فَكِّر بِشَخْص أو بِشِي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r>
              <a:rPr lang="ar-SA" sz="3600" dirty="0">
                <a:solidFill>
                  <a:srgbClr val="0070C0"/>
                </a:solidFill>
              </a:rPr>
              <a:t>خَبِّرْنا أَيْمِتَا بِتْبَلِّش، وأَيْمَتا بِتْخَلِّص</a:t>
            </a:r>
            <a:r>
              <a:rPr lang="ar-LB" sz="3600" dirty="0">
                <a:solidFill>
                  <a:srgbClr val="0070C0"/>
                </a:solidFill>
              </a:rPr>
              <a:t>»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7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4800" b="1" dirty="0">
              <a:solidFill>
                <a:schemeClr val="tx1"/>
              </a:solidFill>
            </a:endParaRPr>
          </a:p>
          <a:p>
            <a:pPr algn="ctr" rtl="1"/>
            <a:endParaRPr lang="ar-LB" sz="4200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939988" y="954742"/>
            <a:ext cx="4867835" cy="3576919"/>
          </a:xfrm>
          <a:prstGeom prst="cloudCallout">
            <a:avLst>
              <a:gd name="adj1" fmla="val -88920"/>
              <a:gd name="adj2" fmla="val -7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حَدَا </a:t>
            </a:r>
            <a:r>
              <a:rPr lang="ar-SA" sz="3800" dirty="0">
                <a:solidFill>
                  <a:schemeClr val="tx1"/>
                </a:solidFill>
              </a:rPr>
              <a:t>فيكُن شاف شي؟</a:t>
            </a:r>
            <a:endParaRPr lang="en-US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يا (فُلان)، إنْتَ فَكَّرْت. ما </a:t>
            </a:r>
            <a:r>
              <a:rPr lang="ar-SA" sz="4000" dirty="0">
                <a:solidFill>
                  <a:schemeClr val="tx1"/>
                </a:solidFill>
              </a:rPr>
              <a:t>هَيك؟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8224" y="199883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0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345" y="0"/>
            <a:ext cx="504116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8" y="-134472"/>
            <a:ext cx="8615888" cy="6898342"/>
          </a:xfrm>
        </p:spPr>
      </p:pic>
      <p:sp>
        <p:nvSpPr>
          <p:cNvPr id="5" name="TextBox 4"/>
          <p:cNvSpPr txBox="1"/>
          <p:nvPr/>
        </p:nvSpPr>
        <p:spPr>
          <a:xfrm>
            <a:off x="1048871" y="1532964"/>
            <a:ext cx="664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/>
              <a:t>بَس نِحْنا ما </a:t>
            </a:r>
            <a:endParaRPr lang="ar-LB" sz="4000" b="1" dirty="0"/>
          </a:p>
          <a:p>
            <a:pPr algn="ctr" rtl="1"/>
            <a:r>
              <a:rPr lang="ar-SA" sz="4000" b="1" dirty="0"/>
              <a:t>شِفْنا شي!</a:t>
            </a:r>
            <a:endParaRPr lang="ar-LB" sz="4000" b="1" dirty="0"/>
          </a:p>
          <a:p>
            <a:pPr algn="ctr" rtl="1"/>
            <a:r>
              <a:rPr lang="ar-SA" sz="4000" b="1" dirty="0"/>
              <a:t> لأَنُّو فِكرنا </a:t>
            </a:r>
            <a:endParaRPr lang="ar-LB" sz="4000" b="1" dirty="0"/>
          </a:p>
          <a:p>
            <a:pPr algn="ctr" rtl="1"/>
            <a:r>
              <a:rPr lang="ar-SA" sz="4000" b="1" dirty="0"/>
              <a:t>ما بْيِنْشاف</a:t>
            </a:r>
            <a:r>
              <a:rPr lang="en-US" sz="4000" dirty="0"/>
              <a:t>.</a:t>
            </a:r>
            <a:r>
              <a:rPr lang="en-US" sz="3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61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05" y="1900799"/>
            <a:ext cx="4053720" cy="38814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3294" y="1080719"/>
            <a:ext cx="21111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عْرِفْنا شي شُو فَكَّر (فُلان)؟ </a:t>
            </a:r>
            <a:endParaRPr lang="en-US" sz="3000" dirty="0"/>
          </a:p>
          <a:p>
            <a:pPr algn="ctr" rtl="1"/>
            <a:r>
              <a:rPr lang="ar-SA" sz="3000" dirty="0"/>
              <a:t>لا! وأَنا كَمان ما بَعرِف بِشُو فَكَّرْ،</a:t>
            </a:r>
            <a:endParaRPr lang="en-US" sz="3000" dirty="0"/>
          </a:p>
          <a:p>
            <a:pPr algn="ctr" rtl="1"/>
            <a:r>
              <a:rPr lang="ar-SA" sz="3000" dirty="0"/>
              <a:t>لأَنُّو ت</a:t>
            </a:r>
            <a:r>
              <a:rPr lang="ar-LB" sz="3000" dirty="0"/>
              <a:t>ِ</a:t>
            </a:r>
            <a:r>
              <a:rPr lang="ar-SA" sz="3000" dirty="0"/>
              <a:t>فْكِيرْنا سِرّ، </a:t>
            </a:r>
            <a:endParaRPr lang="fr-FR" sz="3000" dirty="0"/>
          </a:p>
          <a:p>
            <a:pPr algn="ctr" rtl="1"/>
            <a:r>
              <a:rPr lang="ar-SA" sz="3000" dirty="0"/>
              <a:t>وهُوِّي لَكِلّ واحَد فِينَا بَس</a:t>
            </a:r>
            <a:r>
              <a:rPr lang="en-US" sz="30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09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241" y="-225305"/>
            <a:ext cx="6716253" cy="7083305"/>
          </a:xfrm>
        </p:spPr>
      </p:pic>
      <p:sp>
        <p:nvSpPr>
          <p:cNvPr id="5" name="Rectangle 4"/>
          <p:cNvSpPr/>
          <p:nvPr/>
        </p:nvSpPr>
        <p:spPr>
          <a:xfrm>
            <a:off x="874059" y="39489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3000" dirty="0"/>
              <a:t>إذًا تَفْكِيرْنا </a:t>
            </a:r>
            <a:endParaRPr lang="ar-LB" sz="3000" dirty="0"/>
          </a:p>
          <a:p>
            <a:pPr algn="ctr" rtl="1"/>
            <a:r>
              <a:rPr lang="ar-SA" sz="3000" dirty="0"/>
              <a:t>خاصّ فينا، </a:t>
            </a:r>
            <a:endParaRPr lang="ar-LB" sz="3000" dirty="0"/>
          </a:p>
          <a:p>
            <a:pPr algn="ctr" rtl="1"/>
            <a:r>
              <a:rPr lang="ar-SA" sz="3000" dirty="0"/>
              <a:t>صامِت،</a:t>
            </a:r>
            <a:endParaRPr lang="ar-LB" sz="3000" dirty="0"/>
          </a:p>
          <a:p>
            <a:pPr algn="ctr" rtl="1"/>
            <a:r>
              <a:rPr lang="ar-SA" sz="3000" dirty="0"/>
              <a:t> وسِرِّي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5486399" y="281954"/>
            <a:ext cx="217842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500" dirty="0"/>
              <a:t>كل </a:t>
            </a:r>
            <a:r>
              <a:rPr lang="ar-SA" sz="2500" dirty="0"/>
              <a:t>واحَد عِنْدُو فِكْرُو الخاصّ فيه، وما فِينا نَعْرِف ت</a:t>
            </a:r>
            <a:r>
              <a:rPr lang="ar-LB" sz="2500" dirty="0"/>
              <a:t>ِ</a:t>
            </a:r>
            <a:r>
              <a:rPr lang="ar-SA" sz="2500" dirty="0"/>
              <a:t>فْكِير غَيرْنا إذا هِنِّي ما خَبَّرُونا بِشُو فَكَّرُو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3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917" y="1021976"/>
            <a:ext cx="9291917" cy="5674659"/>
          </a:xfrm>
        </p:spPr>
      </p:pic>
      <p:sp>
        <p:nvSpPr>
          <p:cNvPr id="5" name="Rectangle 4"/>
          <p:cNvSpPr/>
          <p:nvPr/>
        </p:nvSpPr>
        <p:spPr>
          <a:xfrm>
            <a:off x="5930153" y="2003177"/>
            <a:ext cx="26087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الكِلْمِة يللّي بْقُولا بْصَمْت قَلْبِي، </a:t>
            </a:r>
            <a:endParaRPr lang="fr-FR" sz="3000" dirty="0"/>
          </a:p>
          <a:p>
            <a:pPr algn="ctr" rtl="1"/>
            <a:r>
              <a:rPr lang="ar-SA" sz="3000" dirty="0"/>
              <a:t>ما حَدَا بْيِسْمَعا غَير اللَّـه،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887504" y="2110752"/>
            <a:ext cx="20574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لأنُّو اللَّـه رُوح بْيِسْمَع الكَلِمات يللّي بْقُولْها بْقَلْبِي،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54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5388"/>
            <a:ext cx="8955741" cy="5567082"/>
          </a:xfrm>
        </p:spPr>
      </p:pic>
      <p:sp>
        <p:nvSpPr>
          <p:cNvPr id="2" name="Rectangle 1"/>
          <p:cNvSpPr/>
          <p:nvPr/>
        </p:nvSpPr>
        <p:spPr>
          <a:xfrm>
            <a:off x="5997388" y="2289593"/>
            <a:ext cx="1976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وهُوِّي مَنُّو بْحاجِة لَقولا </a:t>
            </a:r>
            <a:endParaRPr lang="ar-LB" sz="3000" dirty="0"/>
          </a:p>
          <a:p>
            <a:pPr algn="ctr" rtl="1"/>
            <a:r>
              <a:rPr lang="ar-SA" sz="3000" dirty="0"/>
              <a:t>عَ صَوت عالي</a:t>
            </a:r>
            <a:r>
              <a:rPr lang="ar-LB" sz="3000" dirty="0"/>
              <a:t>.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699247" y="2308429"/>
            <a:ext cx="254149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بَس إحْكي أَنا واللَّـه بالصَّمْت، بْيِسْمَعْنِي وبْيِفْهَمْنِي،</a:t>
            </a:r>
            <a:endParaRPr lang="en-US" sz="2500" dirty="0"/>
          </a:p>
          <a:p>
            <a:pPr algn="ctr" rtl="1"/>
            <a:r>
              <a:rPr lang="ar-SA" sz="2500" dirty="0"/>
              <a:t>وبْيِفْهَم كِلّ شِي</a:t>
            </a:r>
            <a:r>
              <a:rPr lang="en-US" sz="25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143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65"/>
          <a:stretch/>
        </p:blipFill>
        <p:spPr>
          <a:xfrm>
            <a:off x="1472313" y="2771105"/>
            <a:ext cx="5910122" cy="4207918"/>
          </a:xfrm>
        </p:spPr>
      </p:pic>
      <p:sp>
        <p:nvSpPr>
          <p:cNvPr id="7" name="Oval Callout 6"/>
          <p:cNvSpPr/>
          <p:nvPr/>
        </p:nvSpPr>
        <p:spPr>
          <a:xfrm>
            <a:off x="2285999" y="0"/>
            <a:ext cx="5513295" cy="2971800"/>
          </a:xfrm>
          <a:prstGeom prst="wedgeEllipseCallout">
            <a:avLst>
              <a:gd name="adj1" fmla="val -13762"/>
              <a:gd name="adj2" fmla="val 62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وهَيدِي هِيِّ الصَّلاة: 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إنّ</a:t>
            </a:r>
            <a:r>
              <a:rPr lang="ar-SA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 فَكِّر ب</a:t>
            </a:r>
            <a:r>
              <a:rPr lang="ar-LB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ِ</a:t>
            </a:r>
            <a:r>
              <a:rPr lang="ar-SA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اللَّـه، وإحْكِي مَعُو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SA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بِقَلْبِ</a:t>
            </a:r>
            <a:r>
              <a:rPr lang="ar-LB" sz="3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 وبتمي</a:t>
            </a:r>
            <a:r>
              <a:rPr lang="ar-LB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51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30305" y="336176"/>
            <a:ext cx="5338482" cy="5230906"/>
          </a:xfrm>
          <a:prstGeom prst="wedgeEllipseCallout">
            <a:avLst>
              <a:gd name="adj1" fmla="val 59292"/>
              <a:gd name="adj2" fmla="val 14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وحتَّى إِلتِقِي باللَّـه،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ما بِحْتاج إنِّي روح لَبعيد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بْهَدِّي جِسْمي</a:t>
            </a:r>
            <a:r>
              <a:rPr lang="ar-LB" sz="3000" dirty="0">
                <a:solidFill>
                  <a:schemeClr val="tx1"/>
                </a:solidFill>
              </a:rPr>
              <a:t> عن الحركة</a:t>
            </a:r>
            <a:r>
              <a:rPr lang="ar-SA" sz="3000" dirty="0">
                <a:solidFill>
                  <a:schemeClr val="tx1"/>
                </a:solidFill>
              </a:rPr>
              <a:t>،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 وبْغَمِّض عيوني،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وبْلاقِيه جُوَّاتِي، ناطِرْنِي وبِيحِبْني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2714064"/>
            <a:ext cx="4344522" cy="3888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06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944906" y="470647"/>
            <a:ext cx="6064622" cy="5419163"/>
          </a:xfrm>
          <a:prstGeom prst="wedgeEllipseCallout">
            <a:avLst>
              <a:gd name="adj1" fmla="val -52606"/>
              <a:gd name="adj2" fmla="val -32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بْفَكِّر فيه، بآمِن فيه،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وبِإِيمانِي بوصَل لَقَلْبُو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اللَّـه بْيِسْمَع صَلاتِي الصَّامْتَة،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بِيحَدِّثْنِي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الصَّمت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مِن دون ما إسْمَع كِلماتو،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وبَعرِف شو لازِم أَعمِل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حتَّى إظْهَرْلو أنِّي بْحِبُّو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626" y="1348067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7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5416720" cy="5056094"/>
          </a:xfrm>
          <a:prstGeom prst="cloudCallout">
            <a:avLst>
              <a:gd name="adj1" fmla="val -85293"/>
              <a:gd name="adj2" fmla="val 6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3412" y="1116106"/>
            <a:ext cx="3395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800" b="1" dirty="0">
                <a:cs typeface="+mj-cs"/>
              </a:rPr>
              <a:t>تَ</a:t>
            </a:r>
            <a:r>
              <a:rPr lang="ar-SA" sz="3800" b="1" dirty="0">
                <a:cs typeface="+mj-cs"/>
              </a:rPr>
              <a:t>عُوا </a:t>
            </a:r>
            <a:r>
              <a:rPr lang="ar-LB" sz="3800" b="1" dirty="0">
                <a:cs typeface="+mj-cs"/>
              </a:rPr>
              <a:t>تَنْقِلّوا سَوا قَدّي</a:t>
            </a:r>
          </a:p>
          <a:p>
            <a:pPr algn="ctr" rtl="1"/>
            <a:r>
              <a:rPr lang="ar-LB" sz="3800" b="1" dirty="0">
                <a:cs typeface="+mj-cs"/>
              </a:rPr>
              <a:t> مِنحِبّو..</a:t>
            </a:r>
          </a:p>
          <a:p>
            <a:pPr algn="ctr" rtl="1"/>
            <a:r>
              <a:rPr lang="ar-LB" sz="3800" b="1" dirty="0">
                <a:cs typeface="+mj-cs"/>
              </a:rPr>
              <a:t>قولوا وَرايي جِملِة </a:t>
            </a:r>
          </a:p>
          <a:p>
            <a:pPr algn="ctr" rtl="1"/>
            <a:r>
              <a:rPr lang="ar-LB" sz="3800" b="1" dirty="0">
                <a:cs typeface="+mj-cs"/>
              </a:rPr>
              <a:t>جِملِة</a:t>
            </a:r>
            <a:endParaRPr lang="en-US" sz="3800" b="1" dirty="0"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322729" y="0"/>
            <a:ext cx="8122024" cy="6656293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bg1"/>
                </a:solidFill>
              </a:rPr>
              <a:t>يا الله،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 rtl="1"/>
            <a:r>
              <a:rPr lang="ar-SA" sz="4000" dirty="0"/>
              <a:t>أ</a:t>
            </a:r>
            <a:r>
              <a:rPr lang="ar-LB" sz="4000" dirty="0"/>
              <a:t>َ</a:t>
            </a:r>
            <a:r>
              <a:rPr lang="ar-SA" sz="4000" dirty="0"/>
              <a:t>نا ما بْشُوفَك </a:t>
            </a:r>
            <a:endParaRPr lang="ar-LB" sz="4000" dirty="0"/>
          </a:p>
          <a:p>
            <a:pPr algn="ctr" rtl="1"/>
            <a:r>
              <a:rPr lang="ar-SA" sz="4000" dirty="0"/>
              <a:t>وما بِسْمَعْ صَوتَك،  </a:t>
            </a:r>
            <a:endParaRPr lang="en-US" sz="4000" dirty="0"/>
          </a:p>
          <a:p>
            <a:pPr algn="ctr" rtl="1"/>
            <a:r>
              <a:rPr lang="ar-SA" sz="4000" dirty="0"/>
              <a:t>بَس إِنْتَ حاضِر دايْمَن </a:t>
            </a:r>
            <a:endParaRPr lang="ar-LB" sz="4000" dirty="0"/>
          </a:p>
          <a:p>
            <a:pPr algn="ctr" rtl="1"/>
            <a:r>
              <a:rPr lang="ar-SA" sz="4000" dirty="0"/>
              <a:t>جُوَّات قَلْبِي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أَنا بآمِنْ فيك، </a:t>
            </a:r>
            <a:endParaRPr lang="ar-LB" sz="4000" dirty="0"/>
          </a:p>
          <a:p>
            <a:pPr algn="ctr" rtl="1"/>
            <a:r>
              <a:rPr lang="ar-SA" sz="4000" dirty="0"/>
              <a:t>بآمِن إنَّك حَيّ فِيي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فْتاح قَلْبِي تَإسْتَقْبِل نُورَك</a:t>
            </a:r>
            <a:r>
              <a:rPr lang="en-US" sz="4000" dirty="0"/>
              <a:t>.</a:t>
            </a:r>
          </a:p>
          <a:p>
            <a:pPr algn="ctr" rtl="1"/>
            <a:r>
              <a:rPr lang="ar-SA" sz="4000" dirty="0"/>
              <a:t>نَوِّرْنِي، وعَلِّمْنِي كُون صَدِيقَك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571" y="566621"/>
            <a:ext cx="4464422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dirty="0">
                <a:solidFill>
                  <a:schemeClr val="accent2">
                    <a:lumMod val="75000"/>
                  </a:schemeClr>
                </a:solidFill>
              </a:rPr>
              <a:t>الخامِس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2047" y="3690600"/>
            <a:ext cx="7328646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000" b="1" dirty="0">
                <a:solidFill>
                  <a:srgbClr val="C00000"/>
                </a:solidFill>
              </a:rPr>
              <a:t>يا إِلَهي أَنتَ حاضِرٌ فِيَّ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7108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9270" y="470645"/>
            <a:ext cx="3991331" cy="3845859"/>
          </a:xfrm>
          <a:prstGeom prst="cloudCallout">
            <a:avLst>
              <a:gd name="adj1" fmla="val 114466"/>
              <a:gd name="adj2" fmla="val 15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مِن بَعد ما سمِعْنا المُحادَثة،  رَح إِسأَلكُن كَم سُؤال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39435" y="2092963"/>
            <a:ext cx="3119719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336177"/>
            <a:ext cx="4193037" cy="3778623"/>
          </a:xfrm>
          <a:prstGeom prst="cloudCallout">
            <a:avLst>
              <a:gd name="adj1" fmla="val -97742"/>
              <a:gd name="adj2" fmla="val 21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وَين</a:t>
            </a:r>
            <a:r>
              <a:rPr lang="ar-SA" sz="4000" dirty="0">
                <a:solidFill>
                  <a:schemeClr val="tx1"/>
                </a:solidFill>
              </a:rPr>
              <a:t> اللَّـه؟ </a:t>
            </a:r>
            <a:r>
              <a:rPr lang="ar-LB" sz="4000" dirty="0">
                <a:solidFill>
                  <a:schemeClr val="tx1"/>
                </a:solidFill>
              </a:rPr>
              <a:t>وَين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منِلتِقي فيه</a:t>
            </a:r>
            <a:r>
              <a:rPr lang="ar-SA" sz="4000" dirty="0">
                <a:solidFill>
                  <a:schemeClr val="tx1"/>
                </a:solidFill>
              </a:rPr>
              <a:t>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8" y="-134472"/>
            <a:ext cx="8615888" cy="6898342"/>
          </a:xfrm>
        </p:spPr>
      </p:pic>
      <p:sp>
        <p:nvSpPr>
          <p:cNvPr id="5" name="TextBox 4"/>
          <p:cNvSpPr txBox="1"/>
          <p:nvPr/>
        </p:nvSpPr>
        <p:spPr>
          <a:xfrm>
            <a:off x="1048871" y="1532964"/>
            <a:ext cx="664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اللَّـهُ </a:t>
            </a:r>
            <a:r>
              <a:rPr lang="ar-LB" sz="4000" dirty="0"/>
              <a:t>بِ كِلّ المَطارح</a:t>
            </a:r>
            <a:r>
              <a:rPr lang="ar-SA" sz="4000" dirty="0"/>
              <a:t>، </a:t>
            </a:r>
            <a:endParaRPr lang="ar-LB" sz="4000" dirty="0"/>
          </a:p>
          <a:p>
            <a:pPr algn="ctr" rtl="1"/>
            <a:r>
              <a:rPr lang="ar-SA" sz="4000" dirty="0"/>
              <a:t>و</a:t>
            </a:r>
            <a:r>
              <a:rPr lang="ar-LB" sz="4000" dirty="0"/>
              <a:t>م</a:t>
            </a:r>
            <a:r>
              <a:rPr lang="ar-SA" sz="4000" dirty="0"/>
              <a:t>ن</a:t>
            </a:r>
            <a:r>
              <a:rPr lang="ar-LB" sz="4000" dirty="0"/>
              <a:t>ِ</a:t>
            </a:r>
            <a:r>
              <a:rPr lang="ar-SA" sz="4000" dirty="0"/>
              <a:t>لت</a:t>
            </a:r>
            <a:r>
              <a:rPr lang="ar-LB" sz="4000" dirty="0"/>
              <a:t>ِ</a:t>
            </a:r>
            <a:r>
              <a:rPr lang="ar-SA" sz="4000" dirty="0"/>
              <a:t>قي في</a:t>
            </a:r>
            <a:r>
              <a:rPr lang="ar-LB" sz="4000" dirty="0"/>
              <a:t>ه</a:t>
            </a:r>
            <a:r>
              <a:rPr lang="ar-SA" sz="4000" dirty="0"/>
              <a:t> </a:t>
            </a:r>
            <a:r>
              <a:rPr lang="ar-LB" sz="4000" dirty="0"/>
              <a:t>بِكِلّ شي خَلَقو </a:t>
            </a:r>
          </a:p>
          <a:p>
            <a:pPr algn="ctr" rtl="1"/>
            <a:r>
              <a:rPr lang="ar-LB" sz="4000" dirty="0"/>
              <a:t>وخصوصا بقلبنا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41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44892" y="309282"/>
            <a:ext cx="4098908" cy="3818965"/>
          </a:xfrm>
          <a:prstGeom prst="cloudCallout">
            <a:avLst>
              <a:gd name="adj1" fmla="val -99845"/>
              <a:gd name="adj2" fmla="val 28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بَس وَين بِيبَيِّن  إلنا حُضور الله أَكتَر شي؟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669" y="2420470"/>
            <a:ext cx="3157063" cy="4545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5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8" y="-134472"/>
            <a:ext cx="8615888" cy="689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8836" y="1613647"/>
            <a:ext cx="65621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هو حاضِر</a:t>
            </a:r>
            <a:r>
              <a:rPr lang="ar-LB" sz="4000" dirty="0"/>
              <a:t> </a:t>
            </a:r>
            <a:r>
              <a:rPr lang="ar-SA" sz="4000" dirty="0"/>
              <a:t>فِينا </a:t>
            </a:r>
            <a:r>
              <a:rPr lang="ar-LB" sz="4000" dirty="0"/>
              <a:t>أكتَر شي</a:t>
            </a:r>
            <a:r>
              <a:rPr lang="ar-SA" sz="4000" dirty="0"/>
              <a:t>،</a:t>
            </a:r>
            <a:endParaRPr lang="en-US" sz="4000" dirty="0"/>
          </a:p>
          <a:p>
            <a:pPr algn="ctr" rtl="1"/>
            <a:r>
              <a:rPr lang="ar-SA" sz="4000" dirty="0"/>
              <a:t> لأَنَّ</a:t>
            </a:r>
            <a:r>
              <a:rPr lang="ar-LB" sz="4000" dirty="0"/>
              <a:t>و</a:t>
            </a:r>
            <a:r>
              <a:rPr lang="ar-SA" sz="4000" dirty="0"/>
              <a:t> </a:t>
            </a:r>
            <a:r>
              <a:rPr lang="ar-LB" sz="4000" dirty="0"/>
              <a:t>بَدّو إنّو </a:t>
            </a:r>
            <a:r>
              <a:rPr lang="ar-SA" sz="4000" dirty="0"/>
              <a:t>يَسْكُنَ </a:t>
            </a:r>
            <a:endParaRPr lang="en-US" sz="4000" dirty="0"/>
          </a:p>
          <a:p>
            <a:pPr algn="ctr" rtl="1"/>
            <a:r>
              <a:rPr lang="ar-LB" sz="4000" dirty="0"/>
              <a:t>بِ</a:t>
            </a:r>
            <a:r>
              <a:rPr lang="ar-SA" sz="4000" dirty="0"/>
              <a:t> قَلب ك</a:t>
            </a:r>
            <a:r>
              <a:rPr lang="ar-LB" sz="4000" dirty="0"/>
              <a:t>ِ</a:t>
            </a:r>
            <a:r>
              <a:rPr lang="ar-SA" sz="4000" dirty="0"/>
              <a:t>لّ إِنْسان</a:t>
            </a:r>
            <a:r>
              <a:rPr lang="en-US" sz="4000" dirty="0"/>
              <a:t>.</a:t>
            </a:r>
            <a:r>
              <a:rPr lang="ar-LB" sz="4000" dirty="0"/>
              <a:t> وكمان </a:t>
            </a:r>
            <a:r>
              <a:rPr lang="ar-SA" sz="4000" dirty="0"/>
              <a:t>اللَّه</a:t>
            </a:r>
            <a:r>
              <a:rPr lang="ar-LB" sz="4000" dirty="0"/>
              <a:t> </a:t>
            </a:r>
            <a:r>
              <a:rPr lang="ar-SA" sz="4000" dirty="0"/>
              <a:t>خَلَق</a:t>
            </a:r>
            <a:r>
              <a:rPr lang="ar-LB" sz="4000" dirty="0"/>
              <a:t>ْ</a:t>
            </a:r>
            <a:r>
              <a:rPr lang="ar-SA" sz="4000" dirty="0"/>
              <a:t>نا م</a:t>
            </a:r>
            <a:r>
              <a:rPr lang="ar-LB" sz="4000" dirty="0"/>
              <a:t>ِ</a:t>
            </a:r>
            <a:r>
              <a:rPr lang="ar-SA" sz="4000" dirty="0"/>
              <a:t>خت</a:t>
            </a:r>
            <a:r>
              <a:rPr lang="ar-LB" sz="4000" dirty="0"/>
              <a:t>ِ</a:t>
            </a:r>
            <a:r>
              <a:rPr lang="ar-SA" sz="4000" dirty="0"/>
              <a:t>ل</a:t>
            </a:r>
            <a:r>
              <a:rPr lang="ar-LB" sz="4000" dirty="0"/>
              <a:t>ْ</a:t>
            </a:r>
            <a:r>
              <a:rPr lang="ar-SA" sz="4000" dirty="0"/>
              <a:t>فين</a:t>
            </a:r>
            <a:r>
              <a:rPr lang="ar-LB" sz="4000" dirty="0"/>
              <a:t> وعطانا روح </a:t>
            </a:r>
          </a:p>
          <a:p>
            <a:pPr algn="ctr" rtl="1"/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73492" y="295836"/>
            <a:ext cx="3924096" cy="3778623"/>
          </a:xfrm>
          <a:prstGeom prst="cloudCallout">
            <a:avLst>
              <a:gd name="adj1" fmla="val -107344"/>
              <a:gd name="adj2" fmla="val 2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فايْدِة الرّوح؟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0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8" y="-134472"/>
            <a:ext cx="8615888" cy="6898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3649" y="2501153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SA" sz="4400" dirty="0"/>
              <a:t>ب</a:t>
            </a:r>
            <a:r>
              <a:rPr lang="ar-LB" sz="4400" dirty="0"/>
              <a:t>ِ</a:t>
            </a:r>
            <a:r>
              <a:rPr lang="ar-SA" sz="4400" dirty="0"/>
              <a:t>الرُّوح </a:t>
            </a:r>
            <a:r>
              <a:rPr lang="ar-LB" sz="4400" dirty="0"/>
              <a:t>م</a:t>
            </a:r>
            <a:r>
              <a:rPr lang="ar-SA" sz="4400" dirty="0"/>
              <a:t>ن</a:t>
            </a:r>
            <a:r>
              <a:rPr lang="ar-LB" sz="4400" dirty="0"/>
              <a:t>ِحْكي مَع </a:t>
            </a:r>
            <a:r>
              <a:rPr lang="ar-SA" sz="4400" dirty="0"/>
              <a:t>اللَّـه</a:t>
            </a:r>
            <a:r>
              <a:rPr lang="en-US" sz="4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915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17998" y="134471"/>
            <a:ext cx="5389826" cy="5056094"/>
          </a:xfrm>
          <a:prstGeom prst="cloudCallout">
            <a:avLst>
              <a:gd name="adj1" fmla="val -87987"/>
              <a:gd name="adj2" fmla="val 11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بَدّي مِنكُن تْقولوا هَالجُمَل وَرايي لَ حَتّى تِنحِفِر بِقلوبْكُن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117" y="2106411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43" y="-11733"/>
            <a:ext cx="5929527" cy="69950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44892" y="497541"/>
            <a:ext cx="4556108" cy="4358237"/>
          </a:xfrm>
          <a:prstGeom prst="cloudCallout">
            <a:avLst>
              <a:gd name="adj1" fmla="val -91535"/>
              <a:gd name="adj2" fmla="val 7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يَلّا جَرْبوا عمِلوا هَالنَّشاطات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بكتابكن ص:24-26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2" y="199883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307" y="0"/>
            <a:ext cx="5339246" cy="67895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605118"/>
            <a:ext cx="42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3600" b="1" dirty="0">
                <a:solidFill>
                  <a:srgbClr val="C00000"/>
                </a:solidFill>
              </a:rPr>
              <a:t>على ورقة أمامي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152" y="5136777"/>
            <a:ext cx="3146612" cy="150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1"/>
                </a:solidFill>
              </a:rPr>
              <a:t>------------------------------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39989" y="4424082"/>
            <a:ext cx="551329" cy="618565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7506"/>
            <a:ext cx="8538882" cy="367104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75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789597" y="403414"/>
            <a:ext cx="2700413" cy="4545106"/>
          </a:xfrm>
          <a:prstGeom prst="cloudCallout">
            <a:avLst>
              <a:gd name="adj1" fmla="val 67602"/>
              <a:gd name="adj2" fmla="val 12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سأَلوا الماما إِذا فيها تِطبَعِلكُن هَالرَّسم تَتْلَونوه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7316" y="2200541"/>
            <a:ext cx="2837329" cy="485916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19003" cy="68176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0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4544483" cy="3998497"/>
          </a:xfrm>
          <a:prstGeom prst="cloudCallout">
            <a:avLst>
              <a:gd name="adj1" fmla="val -98182"/>
              <a:gd name="adj2" fmla="val 11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ومن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خت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م ل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قا</a:t>
            </a:r>
            <a:r>
              <a:rPr lang="ar-LB" sz="4000" b="1" dirty="0">
                <a:solidFill>
                  <a:schemeClr val="tx1"/>
                </a:solidFill>
              </a:rPr>
              <a:t>ءْ</a:t>
            </a:r>
            <a:r>
              <a:rPr lang="ar-AE" sz="4000" b="1" dirty="0">
                <a:solidFill>
                  <a:schemeClr val="tx1"/>
                </a:solidFill>
              </a:rPr>
              <a:t>نا الي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وم ب</a:t>
            </a:r>
            <a:r>
              <a:rPr lang="ar-LB" sz="4000" b="1" dirty="0">
                <a:solidFill>
                  <a:schemeClr val="tx1"/>
                </a:solidFill>
              </a:rPr>
              <a:t>ِهال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لاة</a:t>
            </a:r>
            <a:r>
              <a:rPr lang="ar-LB" sz="4000" b="1" dirty="0">
                <a:solidFill>
                  <a:schemeClr val="tx1"/>
                </a:solidFill>
              </a:rPr>
              <a:t> وبِهالتِّرنيمِة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08" y="1998834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6" y="972205"/>
            <a:ext cx="8364070" cy="4957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94" y="0"/>
            <a:ext cx="5352535" cy="68102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102442"/>
              <a:gd name="adj2" fmla="val 17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tx1"/>
                </a:solidFill>
              </a:rPr>
              <a:t>.</a:t>
            </a:r>
            <a:endParaRPr lang="ar-LB" sz="4125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7885" y="2106412"/>
            <a:ext cx="2958355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27281" y="295835"/>
            <a:ext cx="4825048" cy="4975412"/>
          </a:xfrm>
          <a:prstGeom prst="cloudCallout">
            <a:avLst>
              <a:gd name="adj1" fmla="val -89293"/>
              <a:gd name="adj2" fmla="val -89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اليَوم رَح نِختِبِر حُضور الله بِكِلّ واحَد فينا...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يَلّا تَ نعيش سَوا هَالخِبرَة الحِلوِة!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4473" y="2232213"/>
            <a:ext cx="2994264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669"/>
            <a:ext cx="2668970" cy="266897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435583" y="416860"/>
            <a:ext cx="4377158" cy="1882588"/>
          </a:xfrm>
          <a:prstGeom prst="cloudCallout">
            <a:avLst>
              <a:gd name="adj1" fmla="val -81615"/>
              <a:gd name="adj2" fmla="val -13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شو رَح نَعمِل بِهَاللّقاء؟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62317" y="3254702"/>
            <a:ext cx="871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Tx/>
              <a:buChar char="-"/>
            </a:pP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ناخُد </a:t>
            </a:r>
            <a:r>
              <a:rPr lang="ar-LB" sz="3600" dirty="0"/>
              <a:t>بِجِسِمْنا الوَضعِيّة المُناسِبِة </a:t>
            </a:r>
          </a:p>
          <a:p>
            <a:pPr algn="r" rtl="1"/>
            <a:r>
              <a:rPr lang="ar-LB" sz="3600" dirty="0"/>
              <a:t>            وَالصَّحيحَة لِلصّلاة.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-793377" y="5230087"/>
            <a:ext cx="8243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- نِتنَبَّه</a:t>
            </a:r>
            <a:r>
              <a:rPr lang="ar-LB" sz="3600" b="1" dirty="0">
                <a:solidFill>
                  <a:srgbClr val="C00000"/>
                </a:solidFill>
              </a:rPr>
              <a:t> </a:t>
            </a:r>
            <a:r>
              <a:rPr lang="ar-LB" sz="3600" dirty="0"/>
              <a:t>إِ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اللَّـه </a:t>
            </a:r>
            <a:r>
              <a:rPr lang="ar-LB" sz="3600" dirty="0"/>
              <a:t>ب</a:t>
            </a:r>
            <a:r>
              <a:rPr lang="ar-SA" sz="3600" dirty="0"/>
              <a:t>يسْمَع </a:t>
            </a:r>
            <a:r>
              <a:rPr lang="ar-LB" sz="3600" dirty="0"/>
              <a:t>شو مِنْقِلّو</a:t>
            </a:r>
            <a:r>
              <a:rPr lang="ar-SA" sz="3600" dirty="0"/>
              <a:t> </a:t>
            </a:r>
            <a:endParaRPr lang="ar-LB" sz="3600" dirty="0"/>
          </a:p>
          <a:p>
            <a:pPr algn="r" rtl="1"/>
            <a:r>
              <a:rPr lang="ar-LB" sz="3600" dirty="0"/>
              <a:t>        بِص</a:t>
            </a:r>
            <a:r>
              <a:rPr lang="ar-SA" sz="3600" dirty="0"/>
              <a:t>مْت</a:t>
            </a:r>
            <a:r>
              <a:rPr lang="ar-LB" sz="3600" dirty="0"/>
              <a:t> </a:t>
            </a:r>
            <a:r>
              <a:rPr lang="ar-SA" sz="3600" dirty="0"/>
              <a:t>قَلْب</a:t>
            </a:r>
            <a:r>
              <a:rPr lang="ar-LB" sz="3600" dirty="0"/>
              <a:t>نا</a:t>
            </a:r>
            <a:r>
              <a:rPr lang="ar-SA" sz="3600" dirty="0"/>
              <a:t> </a:t>
            </a:r>
            <a:r>
              <a:rPr lang="ar-LB" sz="3600" dirty="0"/>
              <a:t>ونِلتِقي فيه.</a:t>
            </a:r>
            <a:endParaRPr lang="en-US" sz="3600" dirty="0"/>
          </a:p>
          <a:p>
            <a:pPr algn="r" rtl="1"/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2" y="548833"/>
            <a:ext cx="4242686" cy="4493814"/>
          </a:xfrm>
          <a:prstGeom prst="cloudCallout">
            <a:avLst>
              <a:gd name="adj1" fmla="val -101075"/>
              <a:gd name="adj2" fmla="val 8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89" y="2871270"/>
            <a:ext cx="5657045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160507" y="295088"/>
            <a:ext cx="5392270" cy="1949824"/>
          </a:xfrm>
          <a:prstGeom prst="wedgeRoundRectCallout">
            <a:avLst>
              <a:gd name="adj1" fmla="val -12422"/>
              <a:gd name="adj2" fmla="val 880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82790" y="510989"/>
            <a:ext cx="5109882" cy="5768788"/>
          </a:xfrm>
          <a:prstGeom prst="cloudCallout">
            <a:avLst>
              <a:gd name="adj1" fmla="val -89242"/>
              <a:gd name="adj2" fmla="val -425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4800" dirty="0">
                <a:solidFill>
                  <a:srgbClr val="002060"/>
                </a:solidFill>
              </a:rPr>
              <a:t>يا رَبّ، </a:t>
            </a:r>
            <a:r>
              <a:rPr lang="ar-LB" sz="4800" dirty="0">
                <a:solidFill>
                  <a:srgbClr val="002060"/>
                </a:solidFill>
              </a:rPr>
              <a:t>إِ</a:t>
            </a:r>
            <a:r>
              <a:rPr lang="ar-SA" sz="48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4800" dirty="0">
                <a:solidFill>
                  <a:srgbClr val="002060"/>
                </a:solidFill>
              </a:rPr>
              <a:t>َ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0988" y="2133304"/>
            <a:ext cx="3375211" cy="4859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530</TotalTime>
  <Words>731</Words>
  <Application>Microsoft Office PowerPoint</Application>
  <PresentationFormat>On-screen Show (4:3)</PresentationFormat>
  <Paragraphs>158</Paragraphs>
  <Slides>46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الخامِس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70</cp:revision>
  <dcterms:created xsi:type="dcterms:W3CDTF">2020-08-25T06:38:39Z</dcterms:created>
  <dcterms:modified xsi:type="dcterms:W3CDTF">2021-12-29T21:30:08Z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D34324B0-978F-4633-97A9-1B0DDD574A3C</vt:lpwstr>
  </property>
  <property fmtid="{D5CDD505-2E9C-101B-9397-08002B2CF9AE}" pid="3" name="ArticulatePath">
    <vt:lpwstr>eb1-renc-05-اللقاء الخامس الاساسي الاول</vt:lpwstr>
  </property>
</Properties>
</file>