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341" r:id="rId11"/>
    <p:sldId id="329" r:id="rId12"/>
    <p:sldId id="328" r:id="rId13"/>
    <p:sldId id="353" r:id="rId14"/>
    <p:sldId id="370" r:id="rId15"/>
    <p:sldId id="354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294" r:id="rId29"/>
    <p:sldId id="346" r:id="rId30"/>
    <p:sldId id="315" r:id="rId31"/>
    <p:sldId id="307" r:id="rId32"/>
    <p:sldId id="320" r:id="rId33"/>
    <p:sldId id="383" r:id="rId34"/>
    <p:sldId id="384" r:id="rId35"/>
    <p:sldId id="302" r:id="rId36"/>
    <p:sldId id="303" r:id="rId37"/>
    <p:sldId id="310" r:id="rId38"/>
    <p:sldId id="311" r:id="rId39"/>
    <p:sldId id="385" r:id="rId40"/>
    <p:sldId id="287" r:id="rId41"/>
    <p:sldId id="285" r:id="rId42"/>
    <p:sldId id="326" r:id="rId43"/>
    <p:sldId id="283" r:id="rId44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AE2BE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5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09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0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74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3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5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759758" y="470649"/>
            <a:ext cx="2971799" cy="4504764"/>
          </a:xfrm>
          <a:prstGeom prst="wedgeRoundRectCallout">
            <a:avLst>
              <a:gd name="adj1" fmla="val 95399"/>
              <a:gd name="adj2" fmla="val -1295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>
                <a:solidFill>
                  <a:schemeClr val="tx1"/>
                </a:solidFill>
              </a:rPr>
              <a:t>يا </a:t>
            </a:r>
            <a:r>
              <a:rPr lang="ar-SA" sz="5000" dirty="0">
                <a:solidFill>
                  <a:schemeClr val="tx1"/>
                </a:solidFill>
              </a:rPr>
              <a:t>رَبّ،</a:t>
            </a:r>
            <a:endParaRPr lang="ar-LB" sz="5000" dirty="0">
              <a:solidFill>
                <a:schemeClr val="tx1"/>
              </a:solidFill>
            </a:endParaRPr>
          </a:p>
          <a:p>
            <a:pPr algn="ctr"/>
            <a:r>
              <a:rPr lang="ar-SA" sz="5000" dirty="0">
                <a:solidFill>
                  <a:schemeClr val="tx1"/>
                </a:solidFill>
              </a:rPr>
              <a:t> </a:t>
            </a:r>
            <a:r>
              <a:rPr lang="ar-LB" sz="5000" dirty="0">
                <a:solidFill>
                  <a:schemeClr val="tx1"/>
                </a:solidFill>
              </a:rPr>
              <a:t>إ</a:t>
            </a:r>
            <a:r>
              <a:rPr lang="ar-SA" sz="5000" dirty="0">
                <a:solidFill>
                  <a:schemeClr val="tx1"/>
                </a:solidFill>
              </a:rPr>
              <a:t>فتَحْ قُلُوبَنا لِنَفهَمَ كَلِمَتَك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\\Dataserver\cer\All\Micha\photos\Picture3 Cop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8786" y="1842247"/>
            <a:ext cx="3582110" cy="50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15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327" y="2925092"/>
            <a:ext cx="4434012" cy="3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887505" y="416858"/>
            <a:ext cx="3792071" cy="2864223"/>
          </a:xfrm>
          <a:prstGeom prst="wedgeRoundRectCallout">
            <a:avLst>
              <a:gd name="adj1" fmla="val 46621"/>
              <a:gd name="adj2" fmla="val 727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/>
              <a:t>عن شُو حْكِينا الأُسْبوعِ الماضِي؟ 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627750"/>
      </p:ext>
    </p:extLst>
  </p:cSld>
  <p:clrMapOvr>
    <a:masterClrMapping/>
  </p:clrMapOvr>
  <p:transition spd="slow" advTm="569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981636" y="268943"/>
            <a:ext cx="6575612" cy="2168644"/>
          </a:xfrm>
          <a:prstGeom prst="wedgeRoundRectCallout">
            <a:avLst>
              <a:gd name="adj1" fmla="val 23641"/>
              <a:gd name="adj2" fmla="val 631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5500" b="1" dirty="0">
                <a:solidFill>
                  <a:schemeClr val="tx1"/>
                </a:solidFill>
              </a:rPr>
              <a:t>عَن ب</a:t>
            </a:r>
            <a:r>
              <a:rPr lang="ar-LB" sz="5500" b="1" dirty="0">
                <a:solidFill>
                  <a:schemeClr val="tx1"/>
                </a:solidFill>
              </a:rPr>
              <a:t>ْ</a:t>
            </a:r>
            <a:r>
              <a:rPr lang="ar-SA" sz="5500" b="1" dirty="0">
                <a:solidFill>
                  <a:schemeClr val="tx1"/>
                </a:solidFill>
              </a:rPr>
              <a:t>شارِةِ المَلاك لَمَريَم</a:t>
            </a:r>
            <a:r>
              <a:rPr lang="en-US" sz="55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888" y="2353236"/>
            <a:ext cx="9348888" cy="491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93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327" y="2925092"/>
            <a:ext cx="4434012" cy="3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2729" y="255494"/>
            <a:ext cx="6696636" cy="2998694"/>
          </a:xfrm>
          <a:prstGeom prst="wedgeRoundRectCallout">
            <a:avLst>
              <a:gd name="adj1" fmla="val 42963"/>
              <a:gd name="adj2" fmla="val 73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/>
              <a:t>واليوم، ب</a:t>
            </a:r>
            <a:r>
              <a:rPr lang="ar-LB" sz="4400" dirty="0"/>
              <a:t>ْ</a:t>
            </a:r>
            <a:r>
              <a:rPr lang="ar-SA" sz="4400" dirty="0"/>
              <a:t>د</a:t>
            </a:r>
            <a:r>
              <a:rPr lang="ar-LB" sz="4400" dirty="0"/>
              <a:t>ْ</a:t>
            </a:r>
            <a:r>
              <a:rPr lang="ar-SA" sz="4400" dirty="0"/>
              <a:t>نا ن</a:t>
            </a:r>
            <a:r>
              <a:rPr lang="ar-LB" sz="4400" dirty="0"/>
              <a:t>ِ</a:t>
            </a:r>
            <a:r>
              <a:rPr lang="ar-SA" sz="4400" dirty="0"/>
              <a:t>حكي ع</a:t>
            </a:r>
            <a:r>
              <a:rPr lang="ar-LB" sz="4400" dirty="0"/>
              <a:t>َ</a:t>
            </a:r>
            <a:r>
              <a:rPr lang="ar-SA" sz="4400" dirty="0"/>
              <a:t>ن بْشارِة المَلاك لَيُوسُف، وانْتِظارُو مَع مَريَم وِلادِة يَسوع</a:t>
            </a:r>
            <a:r>
              <a:rPr lang="en-US" sz="4400" dirty="0"/>
              <a:t>.</a:t>
            </a:r>
          </a:p>
          <a:p>
            <a:pPr algn="ctr"/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608580"/>
      </p:ext>
    </p:extLst>
  </p:cSld>
  <p:clrMapOvr>
    <a:masterClrMapping/>
  </p:clrMapOvr>
  <p:transition spd="slow" advTm="5693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9505" cy="6952129"/>
          </a:xfrm>
        </p:spPr>
      </p:pic>
      <p:sp>
        <p:nvSpPr>
          <p:cNvPr id="5" name="Rectangle 4"/>
          <p:cNvSpPr/>
          <p:nvPr/>
        </p:nvSpPr>
        <p:spPr>
          <a:xfrm>
            <a:off x="2084292" y="245112"/>
            <a:ext cx="3630707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من 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يَوم ما المَلاك </a:t>
            </a:r>
            <a:endParaRPr lang="ar-LB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بَشَّرا ومَريَم ناطْرَة؛ 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حامْلِة هالسِّرّ، لأَنُّو ما حَدا غَيرَا عارِف، وناطْرَة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ar-LB" sz="2800" dirty="0">
                <a:ea typeface="Times New Roman" panose="02020603050405020304" pitchFamily="18" charset="0"/>
              </a:rPr>
              <a:t>ب</a:t>
            </a:r>
            <a:r>
              <a:rPr lang="ar-SA" sz="2800" dirty="0">
                <a:ea typeface="Times New Roman" panose="02020603050405020304" pitchFamily="18" charset="0"/>
              </a:rPr>
              <a:t>س اللَّـه مِش رَح يخَلِّيا تِحمُل هالسِّرّ لَوَحْدا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85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152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512" y="255506"/>
            <a:ext cx="4572000" cy="1574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رَح يِخْتار رِجَّال تَ يكون حَدَّا ويساعِدا</a:t>
            </a:r>
            <a:r>
              <a:rPr lang="en-US" sz="30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وه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الرِّجال هُوِّي يُوسُف </a:t>
            </a:r>
            <a:r>
              <a:rPr lang="en-US" sz="30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81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539" y="2925092"/>
            <a:ext cx="4434012" cy="3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506070" y="363070"/>
            <a:ext cx="4007224" cy="2124635"/>
          </a:xfrm>
          <a:prstGeom prst="wedgeRoundRectCallout">
            <a:avLst>
              <a:gd name="adj1" fmla="val 42963"/>
              <a:gd name="adj2" fmla="val 73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بْتَعرْفُو لَيُوسُف؟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959613"/>
      </p:ext>
    </p:extLst>
  </p:cSld>
  <p:clrMapOvr>
    <a:masterClrMapping/>
  </p:clrMapOvr>
  <p:transition spd="slow" advTm="5693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5494" y="0"/>
            <a:ext cx="4410635" cy="252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يُوسُف خَطِيب مَريَم، وتْنَيناتُن كانوا ناووين يِتْجَوَّزو</a:t>
            </a:r>
            <a:r>
              <a:rPr lang="en-US" sz="30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000" dirty="0">
                <a:ea typeface="Times New Roman" panose="02020603050405020304" pitchFamily="18" charset="0"/>
              </a:rPr>
              <a:t>ولمَّا عِرِف يُوسُف أنُّو مَريَم حِبْلَى، </a:t>
            </a:r>
            <a:r>
              <a:rPr lang="ar-LB" sz="3000" dirty="0">
                <a:ea typeface="Times New Roman" panose="02020603050405020304" pitchFamily="18" charset="0"/>
              </a:rPr>
              <a:t>تفاجأ</a:t>
            </a: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000" dirty="0">
                <a:ea typeface="Times New Roman" panose="02020603050405020304" pitchFamily="18" charset="0"/>
              </a:rPr>
              <a:t> و</a:t>
            </a:r>
            <a:r>
              <a:rPr lang="ar-SA" sz="3000" dirty="0">
                <a:ea typeface="Times New Roman" panose="02020603050405020304" pitchFamily="18" charset="0"/>
              </a:rPr>
              <a:t>خاف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44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4477871" y="201706"/>
            <a:ext cx="4410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بَس اللَّـه ما تَرَكو، وبَعَتْلُو المَلاك تَ يبَشْرُو؛</a:t>
            </a:r>
            <a:endParaRPr lang="en-US" sz="3200" dirty="0"/>
          </a:p>
          <a:p>
            <a:pPr algn="ctr"/>
            <a:r>
              <a:rPr lang="ar-SA" sz="3200" dirty="0"/>
              <a:t>وظَهَرْلُو بالحِلْم وقَلُّو</a:t>
            </a:r>
            <a:r>
              <a:rPr lang="ar-LB" sz="3200" dirty="0"/>
              <a:t>: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165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Cloud Callout 4"/>
          <p:cNvSpPr/>
          <p:nvPr/>
        </p:nvSpPr>
        <p:spPr>
          <a:xfrm>
            <a:off x="497540" y="242048"/>
            <a:ext cx="4007225" cy="3119720"/>
          </a:xfrm>
          <a:prstGeom prst="cloudCallout">
            <a:avLst>
              <a:gd name="adj1" fmla="val 86214"/>
              <a:gd name="adj2" fmla="val -1517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ما تْخاف تاخُد مَريَم عَ بَيتَك،</a:t>
            </a:r>
            <a:endParaRPr lang="en-US" sz="3200" dirty="0"/>
          </a:p>
          <a:p>
            <a:pPr algn="ctr"/>
            <a:r>
              <a:rPr lang="ar-SA" sz="3200" dirty="0"/>
              <a:t>لأَنُّو يَللي بِبَطْنا جايي مِنِ الرُّوحِ القُدُس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99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6687" y="60512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Cloud Callout 4"/>
          <p:cNvSpPr/>
          <p:nvPr/>
        </p:nvSpPr>
        <p:spPr>
          <a:xfrm>
            <a:off x="497539" y="443753"/>
            <a:ext cx="5513295" cy="2918015"/>
          </a:xfrm>
          <a:prstGeom prst="cloudCallout">
            <a:avLst>
              <a:gd name="adj1" fmla="val 86214"/>
              <a:gd name="adj2" fmla="val -1517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ورَح تجِيب صَبِي: س</a:t>
            </a:r>
            <a:r>
              <a:rPr lang="ar-LB" sz="3200" dirty="0"/>
              <a:t>َ</a:t>
            </a:r>
            <a:r>
              <a:rPr lang="ar-SA" sz="3200" dirty="0"/>
              <a:t>مِّيه يَسوع، وهُوِّي يللي رح يْخَلِّص شَعْبُو مِن خَطاياهُن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855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539" y="2925092"/>
            <a:ext cx="4434012" cy="3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42047" y="107576"/>
            <a:ext cx="6871447" cy="3267636"/>
          </a:xfrm>
          <a:prstGeom prst="wedgeRoundRectCallout">
            <a:avLst>
              <a:gd name="adj1" fmla="val 42963"/>
              <a:gd name="adj2" fmla="val 73071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dirty="0">
                <a:solidFill>
                  <a:schemeClr val="tx1"/>
                </a:solidFill>
              </a:rPr>
              <a:t>وهَيك حَمَّلُو مَسؤولِيِّة كْبِيرِة: يِسْهَر عَ مَريَم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  <a:r>
              <a:rPr lang="ar-SA" sz="3400" dirty="0">
                <a:solidFill>
                  <a:schemeClr val="tx1"/>
                </a:solidFill>
              </a:rPr>
              <a:t>والمَسْؤولِيِّة كْبِيرِة، لأَنُّو مَريَم كانِت حامْلِة كَنْز – أَغْلَى كَنْز بالعالَم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  <a:r>
              <a:rPr lang="ar-SA" sz="3400" dirty="0">
                <a:solidFill>
                  <a:schemeClr val="tx1"/>
                </a:solidFill>
              </a:rPr>
              <a:t>واللَّـه كان عِنْدو ثِقَة بِيُوسُف،وبْيَعرِف إنُّو رِجّال صادِق، وما بْيَعْمِل إلاَّ الخَير</a:t>
            </a:r>
            <a:r>
              <a:rPr lang="ar-LB" sz="3400" dirty="0">
                <a:solidFill>
                  <a:schemeClr val="tx1"/>
                </a:solidFill>
              </a:rPr>
              <a:t>.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992158"/>
      </p:ext>
    </p:extLst>
  </p:cSld>
  <p:clrMapOvr>
    <a:masterClrMapping/>
  </p:clrMapOvr>
  <p:transition spd="slow" advTm="5693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011" y="215154"/>
            <a:ext cx="766482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200" dirty="0"/>
              <a:t>طَبْعًا يُوسُف كان مُضْطَرِب ومِش عارِف شُو بَدُّو يقول وكِرمال هَيك، </a:t>
            </a:r>
            <a:r>
              <a:rPr lang="ar-LB" sz="3200" dirty="0"/>
              <a:t>طمنو الملاك و</a:t>
            </a:r>
            <a:r>
              <a:rPr lang="ar-SA" sz="3200" dirty="0"/>
              <a:t>قَلُّلو :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918011" y="1707778"/>
            <a:ext cx="3603813" cy="1143002"/>
          </a:xfrm>
          <a:prstGeom prst="cloudCallout">
            <a:avLst>
              <a:gd name="adj1" fmla="val 86214"/>
              <a:gd name="adj2" fmla="val -1517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ما تخاف!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111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129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941294" y="5704618"/>
            <a:ext cx="7503459" cy="9799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وبَس قام يُوسُف مِنِ النَّوم، عِمِل مِتل ما أَمَرُو مَلاك الرَّبّ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ar-SA" sz="2800" dirty="0">
                <a:ea typeface="Times New Roman" panose="02020603050405020304" pitchFamily="18" charset="0"/>
              </a:rPr>
              <a:t>وراح جاب مَريَم عَ بَيتُو، يِهْتَمّ فيا ويِسْهَر عَلَيها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238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933" y="147918"/>
            <a:ext cx="662747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388" y="147920"/>
            <a:ext cx="2716306" cy="6299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وصار هُوِّي كَمان ناطِر يُولَد يَسوع،</a:t>
            </a:r>
            <a:endParaRPr lang="en-US" sz="3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وصار يحِضِّر قَلْبُو تَ يكون مِتْل بَيُّو لَيَسوع،</a:t>
            </a:r>
            <a:endParaRPr lang="en-US" sz="3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وتْنَينَاتُن صارُو بْيَعرفُو سِرّ مَجْيِة يَسوع</a:t>
            </a:r>
            <a:r>
              <a:rPr lang="en-US" sz="32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033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880" y="3657599"/>
            <a:ext cx="3395927" cy="30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509682" y="147918"/>
            <a:ext cx="5123328" cy="2918012"/>
          </a:xfrm>
          <a:prstGeom prst="wedgeRoundRectCallout">
            <a:avLst>
              <a:gd name="adj1" fmla="val 13725"/>
              <a:gd name="adj2" fmla="val 78140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تَعُو نِطَّلَّع فِيُن</a:t>
            </a:r>
            <a:r>
              <a:rPr lang="en-US" sz="3600" dirty="0"/>
              <a:t>.</a:t>
            </a:r>
            <a:r>
              <a:rPr lang="ar-SA" sz="3600" dirty="0"/>
              <a:t>تَعُو نِطَّلَّع بِطِيبِة يُوسُف وجَمال قَلْبُو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/>
              <a:t>تَعُو نِطَّلَّع  بِطَواعِيِّة مَريَم وجَمالا</a:t>
            </a:r>
            <a:r>
              <a:rPr lang="en-US" sz="36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36" y="1759541"/>
            <a:ext cx="3647888" cy="509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7986117"/>
      </p:ext>
    </p:extLst>
  </p:cSld>
  <p:clrMapOvr>
    <a:masterClrMapping/>
  </p:clrMapOvr>
  <p:transition spd="slow" advTm="5693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880" y="3657599"/>
            <a:ext cx="3395927" cy="30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509682" y="147918"/>
            <a:ext cx="5123328" cy="2918012"/>
          </a:xfrm>
          <a:prstGeom prst="wedgeRoundRectCallout">
            <a:avLst>
              <a:gd name="adj1" fmla="val 13725"/>
              <a:gd name="adj2" fmla="val 78140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3300" dirty="0"/>
          </a:p>
          <a:p>
            <a:pPr algn="ctr" rtl="1"/>
            <a:r>
              <a:rPr lang="ar-LB" sz="3300" dirty="0"/>
              <a:t>و</a:t>
            </a:r>
            <a:r>
              <a:rPr lang="ar-SA" sz="3300" dirty="0"/>
              <a:t>تَعُو نِطَّلَّع بِسِرّ مَحَبِّة اللَّـه</a:t>
            </a:r>
            <a:r>
              <a:rPr lang="en-US" sz="3300" dirty="0"/>
              <a:t>.</a:t>
            </a:r>
          </a:p>
          <a:p>
            <a:pPr algn="ctr" rtl="1"/>
            <a:r>
              <a:rPr lang="ar-SA" sz="3300" dirty="0"/>
              <a:t>قَرْبُو مِن يُوسُف يللّي تْجاوَب مَع اللَّـه وبِقِي ساكِت،</a:t>
            </a:r>
            <a:r>
              <a:rPr lang="en-US" sz="3300" dirty="0"/>
              <a:t> </a:t>
            </a:r>
          </a:p>
          <a:p>
            <a:pPr algn="ctr" rtl="1"/>
            <a:r>
              <a:rPr lang="ar-SA" sz="3300" dirty="0"/>
              <a:t>وقَرْبُو كَمان مِن مَريَم</a:t>
            </a:r>
            <a:r>
              <a:rPr lang="en-US" sz="3600" dirty="0"/>
              <a:t>.</a:t>
            </a:r>
          </a:p>
          <a:p>
            <a:pPr algn="ctr" rtl="1"/>
            <a:r>
              <a:rPr lang="en-US" sz="36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1933" y="793376"/>
            <a:ext cx="5556674" cy="5903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022433"/>
      </p:ext>
    </p:extLst>
  </p:cSld>
  <p:clrMapOvr>
    <a:masterClrMapping/>
  </p:clrMapOvr>
  <p:transition spd="slow" advTm="5693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880" y="3657599"/>
            <a:ext cx="3395927" cy="30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008529" y="147918"/>
            <a:ext cx="7624481" cy="2729753"/>
          </a:xfrm>
          <a:prstGeom prst="wedgeRoundRectCallout">
            <a:avLst>
              <a:gd name="adj1" fmla="val 13725"/>
              <a:gd name="adj2" fmla="val 78140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/>
              <a:t>و</a:t>
            </a:r>
            <a:r>
              <a:rPr lang="ar-SA" sz="3600" dirty="0"/>
              <a:t>تَعُو نُطلُب مِنُن يْحَضْرُو قْلُوبْنَا تَ نِسْتَقْبِل يَسوع،</a:t>
            </a:r>
            <a:endParaRPr lang="en-US" sz="3600" dirty="0"/>
          </a:p>
          <a:p>
            <a:pPr algn="ctr"/>
            <a:r>
              <a:rPr lang="ar-SA" sz="3600" dirty="0"/>
              <a:t>تَ يِجِي لَعِنَّا ونِسْتَقْبْلُو </a:t>
            </a:r>
            <a:endParaRPr lang="en-US" sz="3600" dirty="0"/>
          </a:p>
          <a:p>
            <a:pPr algn="ctr"/>
            <a:r>
              <a:rPr lang="ar-SA" sz="3600" dirty="0"/>
              <a:t>ونِحْنا فاتْحِينْلو قْ</a:t>
            </a:r>
            <a:r>
              <a:rPr lang="ar-LB" sz="3600" dirty="0"/>
              <a:t>لو</a:t>
            </a:r>
            <a:r>
              <a:rPr lang="ar-SA" sz="3600" dirty="0"/>
              <a:t>بنا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575" y="2366681"/>
            <a:ext cx="3183731" cy="5715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919410"/>
      </p:ext>
    </p:extLst>
  </p:cSld>
  <p:clrMapOvr>
    <a:masterClrMapping/>
  </p:clrMapOvr>
  <p:transition spd="slow" advTm="5693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365" y="3149264"/>
            <a:ext cx="4026095" cy="35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84093" y="927847"/>
            <a:ext cx="5822577" cy="1976717"/>
          </a:xfrm>
          <a:prstGeom prst="wedgeEllipseCallout">
            <a:avLst>
              <a:gd name="adj1" fmla="val 39753"/>
              <a:gd name="adj2" fmla="val 89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وهَلّق صَلّوا مَعي هَالصّلاة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340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Dataserver\cer\All\Micha\photos\Picture10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823" y="900953"/>
            <a:ext cx="5270332" cy="59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94130" y="618565"/>
            <a:ext cx="5513294" cy="6024281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يا يُوسُف، كَشَفْلَك اللَّـه سِرّ مَريَم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وشِفِتْ جَمالا يللّي مِن جَمال اللَّـه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هي حامْلِة يَسوع، ابْن اللَّـه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إنْت وِيَّاها نَاطْرِين سَوا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مِتْلَك ومَعْكُن بَدِّي أُنْطُر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ساعْدُونِي تَ حَضِّر قَلْبِي،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وإسْتَقبِل يَسوع</a:t>
            </a:r>
            <a:r>
              <a:rPr lang="en-US" sz="3000" dirty="0">
                <a:solidFill>
                  <a:schemeClr val="tx1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66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1" y="946570"/>
            <a:ext cx="4464422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الثّامِن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79718"/>
            <a:ext cx="7328646" cy="178319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rtl="1"/>
            <a:r>
              <a:rPr lang="ar-LB" sz="5500" b="1" dirty="0">
                <a:solidFill>
                  <a:srgbClr val="C00000"/>
                </a:solidFill>
              </a:rPr>
              <a:t>يا يَسوع: أَنتَظِرُك!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351" y="2519408"/>
            <a:ext cx="4635500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0" y="188259"/>
            <a:ext cx="5809129" cy="3186953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مِن بَعد ما سْمِعنا المُحادثَة،  رَح إِسأَلكُن كم سُؤال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506" y="2579524"/>
            <a:ext cx="4445291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5154" y="430306"/>
            <a:ext cx="5284694" cy="2460812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إِسمو خَطيب مَريَم وشو قَلّو المَلاك؟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35" y="2698029"/>
            <a:ext cx="5679141" cy="415997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419164" y="228599"/>
            <a:ext cx="3307977" cy="2393576"/>
          </a:xfrm>
          <a:prstGeom prst="wedgeRoundRectCallout">
            <a:avLst>
              <a:gd name="adj1" fmla="val -52947"/>
              <a:gd name="adj2" fmla="val 7092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خَطيب مَريَم إِسمو يوسُف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59977" y="215153"/>
            <a:ext cx="4473388" cy="2532529"/>
          </a:xfrm>
          <a:prstGeom prst="wedgeRoundRectCallout">
            <a:avLst>
              <a:gd name="adj1" fmla="val -392"/>
              <a:gd name="adj2" fmla="val 7630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000" dirty="0"/>
              <a:t> </a:t>
            </a:r>
            <a:r>
              <a:rPr lang="ar-LB" sz="4000" dirty="0"/>
              <a:t> </a:t>
            </a:r>
            <a:r>
              <a:rPr lang="ar-LB" sz="4000" dirty="0">
                <a:solidFill>
                  <a:schemeClr val="tx1"/>
                </a:solidFill>
              </a:rPr>
              <a:t>قَلّو المَلاك: 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 تَخَفْ أَن تَأتِيَ بِامرَأَتِكَ مَريمَ إلى بَيتِكَ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055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506" y="2579524"/>
            <a:ext cx="4445291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5154" y="618565"/>
            <a:ext cx="4424081" cy="1855694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شو عِمِل </a:t>
            </a:r>
            <a:r>
              <a:rPr lang="ar-SA" sz="4400" b="1" dirty="0">
                <a:solidFill>
                  <a:schemeClr val="tx1"/>
                </a:solidFill>
              </a:rPr>
              <a:t>يُوسُف؟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35" y="2698029"/>
            <a:ext cx="5679141" cy="415997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98059" y="295836"/>
            <a:ext cx="4473388" cy="2532529"/>
          </a:xfrm>
          <a:prstGeom prst="wedgeRoundRectCallout">
            <a:avLst>
              <a:gd name="adj1" fmla="val -693"/>
              <a:gd name="adj2" fmla="val 8957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عِمل مِتِل ما قَلّو ال</a:t>
            </a:r>
            <a:r>
              <a:rPr lang="ar-SA" sz="4000" dirty="0">
                <a:solidFill>
                  <a:schemeClr val="tx1"/>
                </a:solidFill>
              </a:rPr>
              <a:t>مَلاك </a:t>
            </a:r>
            <a:r>
              <a:rPr lang="ar-LB" sz="4000" dirty="0">
                <a:solidFill>
                  <a:schemeClr val="tx1"/>
                </a:solidFill>
              </a:rPr>
              <a:t>وجاب مَرتو عَ بَيتو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07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151" y="3173506"/>
            <a:ext cx="3966883" cy="357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78223" y="430305"/>
            <a:ext cx="5688105" cy="3321424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 </a:t>
            </a:r>
            <a:r>
              <a:rPr lang="ar-LB" sz="4000" b="1" dirty="0">
                <a:solidFill>
                  <a:schemeClr val="tx1"/>
                </a:solidFill>
              </a:rPr>
              <a:t>وهَلَّق بَدّي مِنكُن تقولوا هَالجُمَل وَرايي لَ حَتّى تِنحِفِر بِقلوبكُن!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14" y="116727"/>
            <a:ext cx="5441528" cy="656646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836" y="3299918"/>
            <a:ext cx="3867066" cy="33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51329" y="349624"/>
            <a:ext cx="5109883" cy="2675964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400" b="1" dirty="0">
                <a:solidFill>
                  <a:schemeClr val="tx1"/>
                </a:solidFill>
              </a:rPr>
              <a:t>يَلّا جَربوا عمِلوا هَالنَّشاط!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7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4437"/>
            <a:ext cx="9144000" cy="4416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620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3719"/>
            <a:ext cx="9144000" cy="4416775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3025588" y="537883"/>
            <a:ext cx="2904565" cy="115644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الإِجابة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603811" y="4074459"/>
            <a:ext cx="1680883" cy="645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مريَم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165847" y="3944470"/>
            <a:ext cx="1680883" cy="645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يوسُف</a:t>
            </a:r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5051611" y="4930588"/>
            <a:ext cx="1680883" cy="645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يَسوع</a:t>
            </a:r>
            <a:endParaRPr lang="en-US" sz="3000" b="1" dirty="0"/>
          </a:p>
        </p:txBody>
      </p:sp>
      <p:sp>
        <p:nvSpPr>
          <p:cNvPr id="7" name="Rectangle 6"/>
          <p:cNvSpPr/>
          <p:nvPr/>
        </p:nvSpPr>
        <p:spPr>
          <a:xfrm>
            <a:off x="524434" y="4881282"/>
            <a:ext cx="1573307" cy="9009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المَلاك جبرائيل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51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haddad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6165" y="167425"/>
            <a:ext cx="4913290" cy="66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905" y="3689980"/>
            <a:ext cx="3500445" cy="31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887505" y="336176"/>
            <a:ext cx="5620871" cy="3186953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AE" sz="4400" b="1" dirty="0">
                <a:solidFill>
                  <a:schemeClr val="tx1"/>
                </a:solidFill>
              </a:rPr>
              <a:t>ومن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خت</a:t>
            </a:r>
            <a:r>
              <a:rPr lang="ar-LB" sz="4400" b="1" dirty="0">
                <a:solidFill>
                  <a:schemeClr val="tx1"/>
                </a:solidFill>
              </a:rPr>
              <a:t>ُ</a:t>
            </a:r>
            <a:r>
              <a:rPr lang="ar-AE" sz="4400" b="1" dirty="0">
                <a:solidFill>
                  <a:schemeClr val="tx1"/>
                </a:solidFill>
              </a:rPr>
              <a:t>م ل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قا</a:t>
            </a:r>
            <a:r>
              <a:rPr lang="ar-LB" sz="4400" b="1" dirty="0">
                <a:solidFill>
                  <a:schemeClr val="tx1"/>
                </a:solidFill>
              </a:rPr>
              <a:t>ءْ</a:t>
            </a:r>
            <a:r>
              <a:rPr lang="ar-AE" sz="4400" b="1" dirty="0">
                <a:solidFill>
                  <a:schemeClr val="tx1"/>
                </a:solidFill>
              </a:rPr>
              <a:t>نا الي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AE" sz="4400" b="1" dirty="0">
                <a:solidFill>
                  <a:schemeClr val="tx1"/>
                </a:solidFill>
              </a:rPr>
              <a:t>وم ب</a:t>
            </a:r>
            <a:r>
              <a:rPr lang="ar-LB" sz="4400" b="1" dirty="0">
                <a:solidFill>
                  <a:schemeClr val="tx1"/>
                </a:solidFill>
              </a:rPr>
              <a:t>ِهال</a:t>
            </a:r>
            <a:r>
              <a:rPr lang="ar-AE" sz="4400" b="1" dirty="0">
                <a:solidFill>
                  <a:schemeClr val="tx1"/>
                </a:solidFill>
              </a:rPr>
              <a:t>ص</a:t>
            </a:r>
            <a:r>
              <a:rPr lang="ar-LB" sz="4400" b="1" dirty="0">
                <a:solidFill>
                  <a:schemeClr val="tx1"/>
                </a:solidFill>
              </a:rPr>
              <a:t>َّ</a:t>
            </a:r>
            <a:r>
              <a:rPr lang="ar-AE" sz="4400" b="1" dirty="0">
                <a:solidFill>
                  <a:schemeClr val="tx1"/>
                </a:solidFill>
              </a:rPr>
              <a:t>لاة</a:t>
            </a:r>
            <a:r>
              <a:rPr lang="ar-LB" sz="4400" b="1" dirty="0">
                <a:solidFill>
                  <a:schemeClr val="tx1"/>
                </a:solidFill>
              </a:rPr>
              <a:t> وبِهالتَّرنيمة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3619"/>
            <a:ext cx="9144000" cy="4476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182" y="0"/>
            <a:ext cx="5682630" cy="677918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295" y="2770094"/>
            <a:ext cx="4397187" cy="39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10987" y="282388"/>
            <a:ext cx="5109883" cy="3267636"/>
          </a:xfrm>
          <a:prstGeom prst="wedgeEllipseCallout">
            <a:avLst>
              <a:gd name="adj1" fmla="val 47855"/>
              <a:gd name="adj2" fmla="val 7558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400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endParaRPr lang="ar-LB" sz="4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43754" y="578224"/>
            <a:ext cx="4450975" cy="4410636"/>
          </a:xfrm>
          <a:prstGeom prst="cloudCallout">
            <a:avLst>
              <a:gd name="adj1" fmla="val 74016"/>
              <a:gd name="adj2" fmla="val 1341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اليَوم رَح نقول سَوا لَيَسوع قَدّيش ناطرينو بِلَهفِة!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572" y="3536713"/>
            <a:ext cx="3744463" cy="3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719919" y="430305"/>
            <a:ext cx="3657600" cy="1855696"/>
          </a:xfrm>
          <a:prstGeom prst="wedgeEllipseCallout">
            <a:avLst>
              <a:gd name="adj1" fmla="val 2623"/>
              <a:gd name="adj2" fmla="val 8112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284" y="3980329"/>
            <a:ext cx="336176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نِ</a:t>
            </a: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فهَم </a:t>
            </a:r>
            <a:r>
              <a:rPr lang="ar-SA" sz="3600" dirty="0"/>
              <a:t>أَهَمِّيّة العَلاقة الحَمِيمة</a:t>
            </a:r>
            <a:endParaRPr lang="ar-LB" sz="3600" dirty="0"/>
          </a:p>
          <a:p>
            <a:pPr algn="ctr" rtl="1"/>
            <a:r>
              <a:rPr lang="ar-SA" sz="3600" dirty="0"/>
              <a:t> ب</a:t>
            </a:r>
            <a:r>
              <a:rPr lang="ar-LB" sz="3600" dirty="0"/>
              <a:t>ِ </a:t>
            </a:r>
            <a:r>
              <a:rPr lang="ar-SA" sz="3600" dirty="0"/>
              <a:t>اللَّـه والثِّقَة </a:t>
            </a:r>
            <a:r>
              <a:rPr lang="ar-LB" sz="3600" dirty="0"/>
              <a:t>فيه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113514" y="779929"/>
            <a:ext cx="292419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500" b="1" dirty="0">
                <a:solidFill>
                  <a:schemeClr val="accent2">
                    <a:lumMod val="75000"/>
                  </a:schemeClr>
                </a:solidFill>
              </a:rPr>
              <a:t>شو رَح نَعمِل </a:t>
            </a:r>
          </a:p>
          <a:p>
            <a:pPr algn="ctr" rtl="1"/>
            <a:r>
              <a:rPr lang="ar-LB" sz="3500" b="1" dirty="0">
                <a:solidFill>
                  <a:schemeClr val="accent2">
                    <a:lumMod val="75000"/>
                  </a:schemeClr>
                </a:solidFill>
              </a:rPr>
              <a:t>بِهَاللّقاء؟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707" y="981635"/>
            <a:ext cx="3805516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600" b="1" dirty="0">
                <a:solidFill>
                  <a:srgbClr val="FF0000"/>
                </a:solidFill>
              </a:rPr>
              <a:t>نخَبّر</a:t>
            </a:r>
            <a:r>
              <a:rPr lang="ar-LB" sz="3600" dirty="0"/>
              <a:t> </a:t>
            </a:r>
            <a:r>
              <a:rPr lang="ar-SA" sz="3600" dirty="0"/>
              <a:t>كيفَ بَشَّر المَلاك يُوسف بَعد</a:t>
            </a:r>
            <a:r>
              <a:rPr lang="ar-LB" sz="3600" dirty="0"/>
              <a:t> </a:t>
            </a:r>
            <a:r>
              <a:rPr lang="ar-SA" sz="3600" dirty="0"/>
              <a:t>ما بَشَّر مَريَم</a:t>
            </a:r>
            <a:r>
              <a:rPr lang="en-US" sz="36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330" y="2622177"/>
            <a:ext cx="4625788" cy="4625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981" y="3687099"/>
            <a:ext cx="3418325" cy="30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09282" y="389965"/>
            <a:ext cx="5446059" cy="2501153"/>
          </a:xfrm>
          <a:prstGeom prst="wedgeRoundRectCallout">
            <a:avLst>
              <a:gd name="adj1" fmla="val 48125"/>
              <a:gd name="adj2" fmla="val 105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رَح إِطلُب مِنكُن إِنّو نِرسُم إِشارِة الصَّليب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737" y="2976563"/>
            <a:ext cx="4456091" cy="388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ular Callout 6"/>
          <p:cNvSpPr/>
          <p:nvPr/>
        </p:nvSpPr>
        <p:spPr>
          <a:xfrm>
            <a:off x="1277471" y="376517"/>
            <a:ext cx="5392270" cy="1949824"/>
          </a:xfrm>
          <a:prstGeom prst="wedgeRoundRectCallout">
            <a:avLst>
              <a:gd name="adj1" fmla="val -24641"/>
              <a:gd name="adj2" fmla="val 1143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بن والرُّوح القُدُس،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327" y="2925092"/>
            <a:ext cx="4434012" cy="3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9282" y="537882"/>
            <a:ext cx="4020671" cy="2259106"/>
          </a:xfrm>
          <a:prstGeom prst="wedgeRoundRectCallout">
            <a:avLst>
              <a:gd name="adj1" fmla="val 48125"/>
              <a:gd name="adj2" fmla="val 105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نوقَف،</a:t>
            </a:r>
          </a:p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نِفتَح إيدَينا تَ</a:t>
            </a:r>
          </a:p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نقِلّو </a:t>
            </a:r>
            <a:r>
              <a:rPr lang="ar-LB" sz="4000" b="1" dirty="0">
                <a:solidFill>
                  <a:schemeClr val="tx1"/>
                </a:solidFill>
              </a:rPr>
              <a:t>لَلرَّبّ: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9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AB73D5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1178</TotalTime>
  <Words>595</Words>
  <Application>Microsoft Office PowerPoint</Application>
  <PresentationFormat>On-screen Show (4:3)</PresentationFormat>
  <Paragraphs>84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الثّامِن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اللِّقاءُ الثّامِن الاساسي الاول</dc:title>
  <dc:creator>Michel Haddad</dc:creator>
  <cp:lastModifiedBy>Michel Haddad (Prof)</cp:lastModifiedBy>
  <cp:revision>105</cp:revision>
  <dcterms:created xsi:type="dcterms:W3CDTF">2020-08-25T06:38:39Z</dcterms:created>
  <dcterms:modified xsi:type="dcterms:W3CDTF">2022-04-08T17:39:15Z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807932EF-84BB-4A2F-97CD-F5B19A517B5B</vt:lpwstr>
  </property>
  <property fmtid="{D5CDD505-2E9C-101B-9397-08002B2CF9AE}" pid="3" name="ArticulatePath">
    <vt:lpwstr>اللقاء السادس الاساسي الاول</vt:lpwstr>
  </property>
</Properties>
</file>