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329" r:id="rId11"/>
    <p:sldId id="341" r:id="rId12"/>
    <p:sldId id="350" r:id="rId13"/>
    <p:sldId id="328" r:id="rId14"/>
    <p:sldId id="312" r:id="rId15"/>
    <p:sldId id="349" r:id="rId16"/>
    <p:sldId id="294" r:id="rId17"/>
    <p:sldId id="343" r:id="rId18"/>
    <p:sldId id="351" r:id="rId19"/>
    <p:sldId id="332" r:id="rId20"/>
    <p:sldId id="286" r:id="rId21"/>
    <p:sldId id="316" r:id="rId22"/>
    <p:sldId id="315" r:id="rId23"/>
    <p:sldId id="307" r:id="rId24"/>
    <p:sldId id="320" r:id="rId25"/>
    <p:sldId id="308" r:id="rId26"/>
    <p:sldId id="352" r:id="rId27"/>
    <p:sldId id="321" r:id="rId28"/>
    <p:sldId id="353" r:id="rId29"/>
    <p:sldId id="323" r:id="rId30"/>
    <p:sldId id="354" r:id="rId31"/>
    <p:sldId id="344" r:id="rId32"/>
    <p:sldId id="345" r:id="rId33"/>
    <p:sldId id="346" r:id="rId34"/>
    <p:sldId id="302" r:id="rId35"/>
    <p:sldId id="347" r:id="rId36"/>
    <p:sldId id="287" r:id="rId37"/>
    <p:sldId id="285" r:id="rId38"/>
    <p:sldId id="326" r:id="rId39"/>
    <p:sldId id="283" r:id="rId40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5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52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2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27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5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8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482" y="5090683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13509" y="261257"/>
            <a:ext cx="5368833" cy="5342708"/>
          </a:xfrm>
          <a:prstGeom prst="cloudCallout">
            <a:avLst>
              <a:gd name="adj1" fmla="val 75079"/>
              <a:gd name="adj2" fmla="val -585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الطِّفْل لَمَّا بْيُولَد، ما بِيضَلّ طِفْلِ زْغِير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إنتُو كَمان كِنْتُو صغار وصِرْتو تِكْبَرُو شْوَي شْوَي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قَدَّي عُمْركُن؟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72058" y="2232212"/>
            <a:ext cx="3271942" cy="4867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62775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Liliane\Desktop\work from home\EB 1\اللقاء12\279fd66b8e17155ae80963e373cde4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7422" y="0"/>
            <a:ext cx="8966578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/>
              <a:t>كَمان يَسوع كِبِر شْوَي شْوَي، وصار عُمْرُو مِن عُمْركُن</a:t>
            </a:r>
            <a:endParaRPr lang="en-US" sz="2800" b="1" dirty="0"/>
          </a:p>
          <a:p>
            <a:pPr algn="ctr" rtl="1"/>
            <a:r>
              <a:rPr lang="ar-SA" sz="2800" dirty="0"/>
              <a:t>جِسْمُو كِبِر بالطُّول، وعَقْلُو كِبِر بالحِكمِة والفِهْـم، وقَلْبُو كِبِر </a:t>
            </a:r>
            <a:r>
              <a:rPr lang="ar-LB" sz="2800" dirty="0"/>
              <a:t>ب</a:t>
            </a:r>
            <a:r>
              <a:rPr lang="ar-SA" sz="2800" dirty="0"/>
              <a:t>نِعمِة</a:t>
            </a:r>
            <a:r>
              <a:rPr lang="ar-LB" sz="2800" dirty="0"/>
              <a:t> </a:t>
            </a:r>
            <a:r>
              <a:rPr lang="ar-SA" sz="2800" dirty="0"/>
              <a:t>أللَّـه وتَقدِيرِ النَّاس</a:t>
            </a:r>
            <a:r>
              <a:rPr lang="en-US" sz="2400" dirty="0"/>
              <a:t>.</a:t>
            </a:r>
            <a:r>
              <a:rPr lang="ar-SA" sz="2800" dirty="0"/>
              <a:t> </a:t>
            </a:r>
            <a:endParaRPr lang="ar-LB" sz="2800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218365" y="0"/>
            <a:ext cx="8291013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ولَمَّن كانو النَّاس يْشُوفُوه، كانو يْقُولو:</a:t>
            </a:r>
            <a:endParaRPr lang="en-US" sz="4000" dirty="0"/>
          </a:p>
        </p:txBody>
      </p:sp>
      <p:sp>
        <p:nvSpPr>
          <p:cNvPr id="7" name="Cloud Callout 6"/>
          <p:cNvSpPr/>
          <p:nvPr/>
        </p:nvSpPr>
        <p:spPr>
          <a:xfrm>
            <a:off x="3630302" y="4094327"/>
            <a:ext cx="3603009" cy="2552132"/>
          </a:xfrm>
          <a:prstGeom prst="cloudCallout">
            <a:avLst>
              <a:gd name="adj1" fmla="val 36106"/>
              <a:gd name="adj2" fmla="val -101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900" dirty="0">
                <a:solidFill>
                  <a:schemeClr val="tx1"/>
                </a:solidFill>
              </a:rPr>
              <a:t>هَيدا إبْن يُوسُف، وإبْن مَريَم</a:t>
            </a:r>
            <a:r>
              <a:rPr lang="ar-LB" sz="3900" dirty="0">
                <a:solidFill>
                  <a:schemeClr val="tx1"/>
                </a:solidFill>
              </a:rPr>
              <a:t>!</a:t>
            </a:r>
            <a:endParaRPr lang="en-US" sz="39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04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iliane\Desktop\work from home\EB 1\اللقاء12\005-ls-jesus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286602" y="126579"/>
            <a:ext cx="9635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يس</a:t>
            </a:r>
            <a:r>
              <a:rPr lang="ar-SA" sz="2800" dirty="0"/>
              <a:t>وع كان وَلَد عادي، وما كان شي يْمَيْزُو عَن بَقِيِّة الولاد</a:t>
            </a:r>
            <a:r>
              <a:rPr lang="en-US" sz="2800" dirty="0"/>
              <a:t>.</a:t>
            </a:r>
          </a:p>
          <a:p>
            <a:pPr algn="ctr" rtl="1"/>
            <a:r>
              <a:rPr lang="ar-SA" sz="2800" dirty="0"/>
              <a:t>عاش مَع مَريَم ويُوسُف حَياة بَسِيطَة، مِتْل حَياة كِلّ عَيلِة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93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dirty="0"/>
              <a:t>يَسوع حَب يُوسُف ومَريَم كْتِير، </a:t>
            </a:r>
            <a:endParaRPr lang="en-US" dirty="0"/>
          </a:p>
          <a:p>
            <a:pPr algn="ctr"/>
            <a:r>
              <a:rPr lang="ar-SA" dirty="0"/>
              <a:t>وكان يْساعِدُن ويِسْمَع كِلْمِتُن</a:t>
            </a:r>
            <a:r>
              <a:rPr lang="en-US" dirty="0"/>
              <a:t>.</a:t>
            </a:r>
          </a:p>
          <a:p>
            <a:pPr algn="ctr" rtl="1"/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533" y="-135435"/>
            <a:ext cx="9048467" cy="6720479"/>
          </a:xfrm>
        </p:spPr>
      </p:pic>
      <p:sp>
        <p:nvSpPr>
          <p:cNvPr id="11" name="Rectangle 10"/>
          <p:cNvSpPr/>
          <p:nvPr/>
        </p:nvSpPr>
        <p:spPr>
          <a:xfrm>
            <a:off x="6885296" y="1165829"/>
            <a:ext cx="22587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000" dirty="0"/>
              <a:t>يَسوع</a:t>
            </a:r>
            <a:endParaRPr lang="en-US" sz="3000" dirty="0"/>
          </a:p>
          <a:p>
            <a:pPr algn="ctr"/>
            <a:r>
              <a:rPr lang="ar-SA" sz="3000" dirty="0"/>
              <a:t> حَب يُوسُف ومَريَم كْتِير، </a:t>
            </a:r>
            <a:endParaRPr lang="en-US" sz="3000" dirty="0"/>
          </a:p>
          <a:p>
            <a:pPr algn="ctr"/>
            <a:r>
              <a:rPr lang="ar-SA" sz="3000" dirty="0"/>
              <a:t>وكان يْساعِدُن ويِسْمَع كِلْمِتُن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439838" y="321692"/>
            <a:ext cx="6898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 مريم </a:t>
            </a:r>
            <a:r>
              <a:rPr lang="ar-SA" sz="3200" dirty="0"/>
              <a:t>ِ</a:t>
            </a:r>
            <a:r>
              <a:rPr lang="ar-LB" sz="3200" dirty="0"/>
              <a:t>م</a:t>
            </a:r>
            <a:r>
              <a:rPr lang="ar-SA" sz="3200" dirty="0"/>
              <a:t>تْل كِلِّ الإمَّيات، كانِت تِهتَمّ بالبَيت</a:t>
            </a:r>
            <a:endParaRPr lang="en-US" sz="3200" dirty="0"/>
          </a:p>
          <a:p>
            <a:pPr algn="ctr" rtl="1"/>
            <a:r>
              <a:rPr lang="ar-SA" sz="3200" dirty="0"/>
              <a:t>و</a:t>
            </a:r>
            <a:r>
              <a:rPr lang="ar-LB" sz="3200" dirty="0"/>
              <a:t>تطبخ و</a:t>
            </a:r>
            <a:r>
              <a:rPr lang="ar-SA" sz="3200" dirty="0"/>
              <a:t>تْجِيب مَي مِنِ العَين</a:t>
            </a:r>
            <a:r>
              <a:rPr lang="ar-LB" sz="3200" dirty="0"/>
              <a:t>!</a:t>
            </a:r>
            <a:r>
              <a:rPr lang="ar-SA" sz="3200" dirty="0"/>
              <a:t>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3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9184" y="0"/>
            <a:ext cx="9430604" cy="6858000"/>
          </a:xfrm>
        </p:spPr>
      </p:pic>
      <p:sp>
        <p:nvSpPr>
          <p:cNvPr id="6" name="Rectangle 5"/>
          <p:cNvSpPr/>
          <p:nvPr/>
        </p:nvSpPr>
        <p:spPr>
          <a:xfrm>
            <a:off x="1630906" y="116976"/>
            <a:ext cx="5438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ويُوسُف كان نَجَّار بْيِشْتِغِل</a:t>
            </a:r>
            <a:endParaRPr lang="ar-LB" sz="2800" dirty="0"/>
          </a:p>
          <a:p>
            <a:pPr algn="ctr" rtl="1"/>
            <a:r>
              <a:rPr lang="ar-SA" sz="2800" dirty="0"/>
              <a:t> بالخَشَب، وبْيَعْمِل مِنُّو</a:t>
            </a:r>
            <a:endParaRPr lang="ar-LB" sz="2800" dirty="0"/>
          </a:p>
          <a:p>
            <a:pPr algn="ctr" rtl="1"/>
            <a:r>
              <a:rPr lang="ar-SA" sz="2800" dirty="0"/>
              <a:t> إشْيا حِلْوِة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34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Liliane\Desktop\work from home\EB 1\اللقاء12\007-ls-jesus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98394" y="0"/>
            <a:ext cx="39919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مَريَم ويُوسُف عَلَّمو يَسوع إشْيا كْتِيرة</a:t>
            </a:r>
            <a:r>
              <a:rPr lang="en-US" sz="2800" dirty="0"/>
              <a:t>:</a:t>
            </a:r>
          </a:p>
          <a:p>
            <a:pPr algn="ctr" rtl="1"/>
            <a:r>
              <a:rPr lang="ar-SA" sz="2800" dirty="0"/>
              <a:t>ما كانو يِنْسُو يْصَلُّو كِلّ يَوم، </a:t>
            </a:r>
            <a:endParaRPr lang="en-US" sz="2800" dirty="0"/>
          </a:p>
          <a:p>
            <a:pPr algn="ctr" rtl="1"/>
            <a:r>
              <a:rPr lang="ar-SA" sz="2800" dirty="0"/>
              <a:t>ويْقَدْمُو لَ أللَّـه كِلّ</a:t>
            </a:r>
            <a:endParaRPr lang="ar-LB" sz="2800" dirty="0"/>
          </a:p>
          <a:p>
            <a:pPr algn="ctr" rtl="1"/>
            <a:r>
              <a:rPr lang="ar-SA" sz="2800" dirty="0"/>
              <a:t> شِي صَار مَعُن</a:t>
            </a:r>
            <a:r>
              <a:rPr lang="en-US" dirty="0"/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551529" y="2756848"/>
            <a:ext cx="377360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800" dirty="0">
                <a:solidFill>
                  <a:schemeClr val="bg1">
                    <a:lumMod val="95000"/>
                  </a:schemeClr>
                </a:solidFill>
              </a:rPr>
              <a:t>ويَسوع كان يِتْطَلَّع فِيُن ويِسْمَعُن عَم يْصَلُّو، </a:t>
            </a:r>
            <a:endParaRPr lang="en-US" sz="3800" dirty="0">
              <a:solidFill>
                <a:schemeClr val="bg1">
                  <a:lumMod val="95000"/>
                </a:schemeClr>
              </a:solidFill>
            </a:endParaRPr>
          </a:p>
          <a:p>
            <a:pPr algn="ctr" rtl="1"/>
            <a:r>
              <a:rPr lang="ar-SA" sz="3800" dirty="0">
                <a:solidFill>
                  <a:schemeClr val="bg1">
                    <a:lumMod val="95000"/>
                  </a:schemeClr>
                </a:solidFill>
              </a:rPr>
              <a:t>ويْصَلِّي لَبَيُّو يللّي بالسَّما</a:t>
            </a:r>
            <a:r>
              <a:rPr lang="en-US" sz="38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40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95838" y="0"/>
            <a:ext cx="5889809" cy="6061166"/>
          </a:xfrm>
          <a:prstGeom prst="cloudCallout">
            <a:avLst>
              <a:gd name="adj1" fmla="val 74386"/>
              <a:gd name="adj2" fmla="val -554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يسوع </a:t>
            </a:r>
            <a:r>
              <a:rPr lang="ar-SA" sz="3200" dirty="0">
                <a:solidFill>
                  <a:schemeClr val="tx1"/>
                </a:solidFill>
              </a:rPr>
              <a:t>كان وَلَد مِتْلْكُن، وفيكُن تَعْمْلُو مِتْلُو لَمَّا كان بالنَّاصرة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فِيكُن إنْتو كَمان تْعِيشُو حَياة بَسِيطَة، تْحِبُّوا كِلّ يللّي حْوالَيكُن، إخْوِتْكُن وجِيرانْكُن... وتِسْمَعو كِلمِة إمْكُن وبَيْكُن، وتْصَلُّوا مَعُن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36976" y="2119857"/>
            <a:ext cx="2837329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37561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900" y="60512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5056094"/>
          </a:xfrm>
          <a:prstGeom prst="cloudCallout">
            <a:avLst>
              <a:gd name="adj1" fmla="val -82267"/>
              <a:gd name="adj2" fmla="val -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23412" y="1116106"/>
            <a:ext cx="339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800" b="1" dirty="0">
                <a:cs typeface="+mj-cs"/>
              </a:rPr>
              <a:t>وهلق تَ</a:t>
            </a:r>
            <a:r>
              <a:rPr lang="ar-SA" sz="3800" b="1" dirty="0">
                <a:cs typeface="+mj-cs"/>
              </a:rPr>
              <a:t>عُوا </a:t>
            </a:r>
            <a:r>
              <a:rPr lang="ar-LB" sz="3800" b="1" dirty="0">
                <a:cs typeface="+mj-cs"/>
              </a:rPr>
              <a:t>تَنْقِلّوا سَوا قَدّي</a:t>
            </a:r>
          </a:p>
          <a:p>
            <a:pPr algn="ctr" rtl="1"/>
            <a:r>
              <a:rPr lang="ar-LB" sz="3800" b="1" dirty="0">
                <a:cs typeface="+mj-cs"/>
              </a:rPr>
              <a:t> حابّين نشبهو!</a:t>
            </a:r>
          </a:p>
          <a:p>
            <a:pPr algn="ctr" rtl="1"/>
            <a:r>
              <a:rPr lang="ar-LB" sz="3800" b="1" dirty="0">
                <a:cs typeface="+mj-cs"/>
              </a:rPr>
              <a:t>قولوا وَرايي جِملِة </a:t>
            </a:r>
          </a:p>
          <a:p>
            <a:pPr algn="ctr" rtl="1"/>
            <a:r>
              <a:rPr lang="ar-LB" sz="3800" b="1" dirty="0">
                <a:cs typeface="+mj-cs"/>
              </a:rPr>
              <a:t>جِملِة</a:t>
            </a:r>
            <a:endParaRPr lang="en-US" sz="3800" b="1" dirty="0"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322729" y="0"/>
            <a:ext cx="8122024" cy="6656293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بِتْطَلَّع فِيك إِنتَ وعَم تْساعِد مَريَم، 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وإنتَ عَم تِسْمَع كِلْماتا بانْتِباه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بْشُوفَك كَمان عَم تِشْتغِل مَع يُوسُف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يا يَسوع،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ساعِدْني تَ إِكبَر بالحِكمِة والطَّاعَة والنِّعمِة 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قِدّام أللَّـه وعَيْلْتِي ورِفْقاتِي، 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ووَيْن ما كان</a:t>
            </a:r>
            <a:r>
              <a:rPr lang="en-US" sz="3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7827" y="0"/>
            <a:ext cx="232948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4500" b="1" dirty="0">
                <a:solidFill>
                  <a:schemeClr val="bg1"/>
                </a:solidFill>
              </a:rPr>
              <a:t>يا </a:t>
            </a:r>
            <a:r>
              <a:rPr lang="ar-SA" sz="4500" b="1" dirty="0">
                <a:solidFill>
                  <a:schemeClr val="bg1"/>
                </a:solidFill>
              </a:rPr>
              <a:t>يَسوع</a:t>
            </a:r>
            <a:endParaRPr lang="en-US" sz="45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09270" y="470645"/>
            <a:ext cx="3991331" cy="3845859"/>
          </a:xfrm>
          <a:prstGeom prst="cloudCallout">
            <a:avLst>
              <a:gd name="adj1" fmla="val 99337"/>
              <a:gd name="adj2" fmla="val -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مِن بَعد ما سمِعْنا المُحادَثة،  رَح إِسأَلكُن كَم سُؤال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39435" y="2092963"/>
            <a:ext cx="3119719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4193037" cy="3778623"/>
          </a:xfrm>
          <a:prstGeom prst="cloudCallout">
            <a:avLst>
              <a:gd name="adj1" fmla="val -91365"/>
              <a:gd name="adj2" fmla="val 12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مَع م</a:t>
            </a:r>
            <a:r>
              <a:rPr lang="ar-LB" sz="4000" dirty="0">
                <a:solidFill>
                  <a:schemeClr val="tx1"/>
                </a:solidFill>
              </a:rPr>
              <a:t>ي</a:t>
            </a:r>
            <a:r>
              <a:rPr lang="ar-SA" sz="4000" dirty="0">
                <a:solidFill>
                  <a:schemeClr val="tx1"/>
                </a:solidFill>
              </a:rPr>
              <a:t>ن عاشَ يَسوع </a:t>
            </a:r>
            <a:r>
              <a:rPr lang="ar-LB" sz="4000" dirty="0">
                <a:solidFill>
                  <a:schemeClr val="tx1"/>
                </a:solidFill>
              </a:rPr>
              <a:t>ب</a:t>
            </a:r>
            <a:r>
              <a:rPr lang="ar-SA" sz="4000" dirty="0">
                <a:solidFill>
                  <a:schemeClr val="tx1"/>
                </a:solidFill>
              </a:rPr>
              <a:t>النَّاصِرَة؟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8" y="2715904"/>
            <a:ext cx="8559230" cy="4496939"/>
          </a:xfrm>
        </p:spPr>
      </p:pic>
      <p:sp>
        <p:nvSpPr>
          <p:cNvPr id="7" name="Line Callout 1 6"/>
          <p:cNvSpPr/>
          <p:nvPr/>
        </p:nvSpPr>
        <p:spPr>
          <a:xfrm>
            <a:off x="955343" y="300251"/>
            <a:ext cx="7287904" cy="2115403"/>
          </a:xfrm>
          <a:prstGeom prst="borderCallout1">
            <a:avLst>
              <a:gd name="adj1" fmla="val 18750"/>
              <a:gd name="adj2" fmla="val -8333"/>
              <a:gd name="adj3" fmla="val 173145"/>
              <a:gd name="adj4" fmla="val -518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500" dirty="0">
                <a:solidFill>
                  <a:schemeClr val="tx1"/>
                </a:solidFill>
              </a:rPr>
              <a:t>مَع مَريَم ويُوسُف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055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31244" y="759658"/>
            <a:ext cx="4098908" cy="3818965"/>
          </a:xfrm>
          <a:prstGeom prst="cloudCallout">
            <a:avLst>
              <a:gd name="adj1" fmla="val -75222"/>
              <a:gd name="adj2" fmla="val 15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كانِت</a:t>
            </a:r>
            <a:r>
              <a:rPr lang="ar-SA" sz="4000" dirty="0">
                <a:solidFill>
                  <a:schemeClr val="tx1"/>
                </a:solidFill>
              </a:rPr>
              <a:t> مِهنة يُوسُف</a:t>
            </a:r>
            <a:r>
              <a:rPr lang="ar-LB" sz="4000" dirty="0">
                <a:solidFill>
                  <a:schemeClr val="tx1"/>
                </a:solidFill>
              </a:rPr>
              <a:t>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669" y="2420470"/>
            <a:ext cx="3157063" cy="4545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5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8" y="2715904"/>
            <a:ext cx="8559230" cy="4496939"/>
          </a:xfrm>
        </p:spPr>
      </p:pic>
      <p:sp>
        <p:nvSpPr>
          <p:cNvPr id="7" name="Line Callout 1 6"/>
          <p:cNvSpPr/>
          <p:nvPr/>
        </p:nvSpPr>
        <p:spPr>
          <a:xfrm>
            <a:off x="955343" y="368490"/>
            <a:ext cx="7287904" cy="2115403"/>
          </a:xfrm>
          <a:prstGeom prst="borderCallout1">
            <a:avLst>
              <a:gd name="adj1" fmla="val 18750"/>
              <a:gd name="adj2" fmla="val -8333"/>
              <a:gd name="adj3" fmla="val 173145"/>
              <a:gd name="adj4" fmla="val -518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334" y="888755"/>
            <a:ext cx="6562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dirty="0"/>
              <a:t>كان نجّار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99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68187" y="478715"/>
            <a:ext cx="3872753" cy="3453205"/>
          </a:xfrm>
          <a:prstGeom prst="cloudCallout">
            <a:avLst>
              <a:gd name="adj1" fmla="val 116437"/>
              <a:gd name="adj2" fmla="val 10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كَيف كان يَسوع</a:t>
            </a:r>
            <a:r>
              <a:rPr lang="ar-LB" sz="4000" dirty="0">
                <a:solidFill>
                  <a:schemeClr val="tx1"/>
                </a:solidFill>
              </a:rPr>
              <a:t> عم</a:t>
            </a:r>
            <a:r>
              <a:rPr lang="ar-SA" sz="4000" dirty="0">
                <a:solidFill>
                  <a:schemeClr val="tx1"/>
                </a:solidFill>
              </a:rPr>
              <a:t> يَنم</a:t>
            </a:r>
            <a:r>
              <a:rPr lang="ar-LB" sz="4000" dirty="0">
                <a:solidFill>
                  <a:schemeClr val="tx1"/>
                </a:solidFill>
              </a:rPr>
              <a:t>ا؟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0802" y="1998834"/>
            <a:ext cx="3065930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8" y="2715904"/>
            <a:ext cx="8559230" cy="4496939"/>
          </a:xfrm>
        </p:spPr>
      </p:pic>
      <p:sp>
        <p:nvSpPr>
          <p:cNvPr id="7" name="Line Callout 1 6"/>
          <p:cNvSpPr/>
          <p:nvPr/>
        </p:nvSpPr>
        <p:spPr>
          <a:xfrm>
            <a:off x="955343" y="368490"/>
            <a:ext cx="7287904" cy="2115403"/>
          </a:xfrm>
          <a:prstGeom prst="borderCallout1">
            <a:avLst>
              <a:gd name="adj1" fmla="val 18750"/>
              <a:gd name="adj2" fmla="val -8333"/>
              <a:gd name="adj3" fmla="val 173145"/>
              <a:gd name="adj4" fmla="val -518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>
                <a:solidFill>
                  <a:schemeClr val="tx1"/>
                </a:solidFill>
              </a:rPr>
              <a:t>بالحِكم</a:t>
            </a:r>
            <a:r>
              <a:rPr lang="ar-LB" sz="4800" dirty="0">
                <a:solidFill>
                  <a:schemeClr val="tx1"/>
                </a:solidFill>
              </a:rPr>
              <a:t>ِ</a:t>
            </a:r>
            <a:r>
              <a:rPr lang="ar-SA" sz="4800" dirty="0">
                <a:solidFill>
                  <a:schemeClr val="tx1"/>
                </a:solidFill>
              </a:rPr>
              <a:t>ة والطَّاعَة </a:t>
            </a:r>
            <a:r>
              <a:rPr lang="ar-LB" sz="4800" dirty="0">
                <a:solidFill>
                  <a:schemeClr val="tx1"/>
                </a:solidFill>
              </a:rPr>
              <a:t>و</a:t>
            </a:r>
            <a:r>
              <a:rPr lang="ar-SA" sz="4800" dirty="0">
                <a:solidFill>
                  <a:schemeClr val="tx1"/>
                </a:solidFill>
              </a:rPr>
              <a:t>النِّعم</a:t>
            </a:r>
            <a:r>
              <a:rPr lang="ar-LB" sz="4800" dirty="0">
                <a:solidFill>
                  <a:schemeClr val="tx1"/>
                </a:solidFill>
              </a:rPr>
              <a:t>ِ</a:t>
            </a:r>
            <a:r>
              <a:rPr lang="ar-SA" sz="4800" dirty="0">
                <a:solidFill>
                  <a:schemeClr val="tx1"/>
                </a:solidFill>
              </a:rPr>
              <a:t>ة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31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73492" y="295836"/>
            <a:ext cx="3924096" cy="3778623"/>
          </a:xfrm>
          <a:prstGeom prst="cloudCallout">
            <a:avLst>
              <a:gd name="adj1" fmla="val -80305"/>
              <a:gd name="adj2" fmla="val 15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قدّام مين؟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0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1" y="1148276"/>
            <a:ext cx="5764946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الثّاني عَشَر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75915" y="4762507"/>
            <a:ext cx="7328646" cy="1783199"/>
          </a:xfrm>
        </p:spPr>
        <p:txBody>
          <a:bodyPr>
            <a:noAutofit/>
          </a:bodyPr>
          <a:lstStyle/>
          <a:p>
            <a:pPr rtl="1"/>
            <a:r>
              <a:rPr lang="ar-LB" sz="4500" b="1" dirty="0"/>
              <a:t>يا يَسوع... أنت تَنمُو</a:t>
            </a:r>
            <a:endParaRPr lang="en-US" sz="4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8" y="2715904"/>
            <a:ext cx="8559230" cy="4496939"/>
          </a:xfrm>
        </p:spPr>
      </p:pic>
      <p:sp>
        <p:nvSpPr>
          <p:cNvPr id="7" name="Line Callout 1 6"/>
          <p:cNvSpPr/>
          <p:nvPr/>
        </p:nvSpPr>
        <p:spPr>
          <a:xfrm>
            <a:off x="955343" y="368490"/>
            <a:ext cx="7287904" cy="2115403"/>
          </a:xfrm>
          <a:prstGeom prst="borderCallout1">
            <a:avLst>
              <a:gd name="adj1" fmla="val 18750"/>
              <a:gd name="adj2" fmla="val -8333"/>
              <a:gd name="adj3" fmla="val 173145"/>
              <a:gd name="adj4" fmla="val -518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dirty="0">
                <a:solidFill>
                  <a:schemeClr val="tx1"/>
                </a:solidFill>
              </a:rPr>
              <a:t>قدّام الله والنّاس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589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87370" y="679268"/>
            <a:ext cx="5389826" cy="3905794"/>
          </a:xfrm>
          <a:prstGeom prst="cloudCallout">
            <a:avLst>
              <a:gd name="adj1" fmla="val -78736"/>
              <a:gd name="adj2" fmla="val 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جربوا عملوا هالنّشاط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Liliane\Desktop\work from home\EB 1\اللقاء12\Likaa 12 - EB1 - Eleve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342" y="1133848"/>
            <a:ext cx="8118448" cy="479752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iliane\Desktop\work from home\EB 1\اللقاء12\Likaa 12 - EB1 - Eleve-2.png">
            <a:extLst>
              <a:ext uri="{FF2B5EF4-FFF2-40B4-BE49-F238E27FC236}">
                <a16:creationId xmlns:a16="http://schemas.microsoft.com/office/drawing/2014/main" id="{7C8518A0-39C5-466C-93CF-A4705F72B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342" y="1120200"/>
            <a:ext cx="8118448" cy="47975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3016" y="2709063"/>
            <a:ext cx="1776549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بالقامة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50467" y="3801299"/>
            <a:ext cx="2029098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بالحكمة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950467" y="5011892"/>
            <a:ext cx="2029098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بالنّعمة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134471"/>
            <a:ext cx="5389826" cy="5056094"/>
          </a:xfrm>
          <a:prstGeom prst="cloudCallout">
            <a:avLst>
              <a:gd name="adj1" fmla="val -80794"/>
              <a:gd name="adj2" fmla="val -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بَدّي مِنكُن تْقولوا هَالجُمَل وَرايي لَ حَتّى تِنحِفِر بِقلوبْكُن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105" y="1387142"/>
            <a:ext cx="4331921" cy="4628121"/>
          </a:xfrm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4544483" cy="3998497"/>
          </a:xfrm>
          <a:prstGeom prst="cloudCallout">
            <a:avLst>
              <a:gd name="adj1" fmla="val -84515"/>
              <a:gd name="adj2" fmla="val -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tx1"/>
                </a:solidFill>
              </a:rPr>
              <a:t>ومن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خت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م ل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قا</a:t>
            </a:r>
            <a:r>
              <a:rPr lang="ar-LB" sz="4000" b="1" dirty="0">
                <a:solidFill>
                  <a:schemeClr val="tx1"/>
                </a:solidFill>
              </a:rPr>
              <a:t>ءْ</a:t>
            </a:r>
            <a:r>
              <a:rPr lang="ar-AE" sz="4000" b="1" dirty="0">
                <a:solidFill>
                  <a:schemeClr val="tx1"/>
                </a:solidFill>
              </a:rPr>
              <a:t>نا الي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وم ب</a:t>
            </a:r>
            <a:r>
              <a:rPr lang="ar-LB" sz="4000" b="1" dirty="0">
                <a:solidFill>
                  <a:schemeClr val="tx1"/>
                </a:solidFill>
              </a:rPr>
              <a:t>ِهال</a:t>
            </a:r>
            <a:r>
              <a:rPr lang="ar-AE" sz="4000" b="1" dirty="0">
                <a:solidFill>
                  <a:schemeClr val="tx1"/>
                </a:solidFill>
              </a:rPr>
              <a:t>ص</a:t>
            </a:r>
            <a:r>
              <a:rPr lang="ar-LB" sz="4000" b="1" dirty="0">
                <a:solidFill>
                  <a:schemeClr val="tx1"/>
                </a:solidFill>
              </a:rPr>
              <a:t>َّ</a:t>
            </a:r>
            <a:r>
              <a:rPr lang="ar-AE" sz="4000" b="1" dirty="0">
                <a:solidFill>
                  <a:schemeClr val="tx1"/>
                </a:solidFill>
              </a:rPr>
              <a:t>لاة</a:t>
            </a:r>
            <a:r>
              <a:rPr lang="ar-LB" sz="4000" b="1" dirty="0">
                <a:solidFill>
                  <a:schemeClr val="tx1"/>
                </a:solidFill>
              </a:rPr>
              <a:t> وبِهالتِّرنيمِة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308" y="1998834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iliane\Desktop\work from home\EB 1\اللقاء12\اصلي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04737" y="1023583"/>
            <a:ext cx="9278668" cy="37030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Liliane\Desktop\work from home\EB 1\اللقاء12\ترنيم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796861" y="783648"/>
            <a:ext cx="5982364" cy="551007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88421"/>
              <a:gd name="adj2" fmla="val 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tx1"/>
                </a:solidFill>
              </a:rPr>
              <a:t>.</a:t>
            </a:r>
            <a:endParaRPr lang="ar-LB" sz="4125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885" y="2106412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liane\Desktop\work from home\EB 1\اللقاء12\Likaa 12 - EB1 - Eleve-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0" t="3843" r="2990" b="2789"/>
          <a:stretch/>
        </p:blipFill>
        <p:spPr bwMode="auto">
          <a:xfrm>
            <a:off x="2044460" y="107386"/>
            <a:ext cx="5055080" cy="664322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27281" y="134470"/>
            <a:ext cx="4757814" cy="5136777"/>
          </a:xfrm>
          <a:prstGeom prst="cloudCallout">
            <a:avLst>
              <a:gd name="adj1" fmla="val -87191"/>
              <a:gd name="adj2" fmla="val -45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اليَوم رَح نكتِشِف إنّو يَسوع بْيِشبَهنا وكِبِر ونِمي مِتِلْنا...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يَلّا تَ نْعِيش سَوا هَالخِبرَة الحِلوِة!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7" y="2259107"/>
            <a:ext cx="2994264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68970" cy="266897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099407" y="268942"/>
            <a:ext cx="4377158" cy="1882588"/>
          </a:xfrm>
          <a:prstGeom prst="cloudCallout">
            <a:avLst>
              <a:gd name="adj1" fmla="val -67622"/>
              <a:gd name="adj2" fmla="val 14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شو رَح نَعمِل بِهَاللّقاء؟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90134" y="2765614"/>
            <a:ext cx="871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3600" b="1" dirty="0">
                <a:solidFill>
                  <a:schemeClr val="accent1">
                    <a:lumMod val="50000"/>
                  </a:schemeClr>
                </a:solidFill>
              </a:rPr>
              <a:t> -  </a:t>
            </a: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نْقول </a:t>
            </a:r>
            <a:r>
              <a:rPr lang="ar-LB" sz="3600" dirty="0"/>
              <a:t>كيف كِان يَسوع عَم ينما...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7930" y="5009119"/>
            <a:ext cx="7264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- نِتنَبَّه</a:t>
            </a:r>
            <a:r>
              <a:rPr lang="ar-LB" sz="3600" b="1" dirty="0">
                <a:solidFill>
                  <a:srgbClr val="C00000"/>
                </a:solidFill>
              </a:rPr>
              <a:t> </a:t>
            </a:r>
            <a:r>
              <a:rPr lang="ar-SA" sz="3600" dirty="0"/>
              <a:t>أنّ</a:t>
            </a:r>
            <a:r>
              <a:rPr lang="ar-LB" sz="3600" dirty="0"/>
              <a:t>و</a:t>
            </a:r>
            <a:r>
              <a:rPr lang="ar-SA" sz="3600" dirty="0"/>
              <a:t> يَسوع عاش حَياة بَسِيطَ</a:t>
            </a:r>
            <a:r>
              <a:rPr lang="ar-LB" sz="3600" dirty="0"/>
              <a:t>ة</a:t>
            </a:r>
            <a:r>
              <a:rPr lang="ar-SA" sz="3600" dirty="0"/>
              <a:t> </a:t>
            </a:r>
            <a:r>
              <a:rPr lang="ar-LB" sz="3600" dirty="0"/>
              <a:t>بت</a:t>
            </a:r>
            <a:r>
              <a:rPr lang="ar-SA" sz="3600" dirty="0"/>
              <a:t>شْ</a:t>
            </a:r>
            <a:r>
              <a:rPr lang="ar-LB" sz="3600" dirty="0"/>
              <a:t>بَ</a:t>
            </a:r>
            <a:r>
              <a:rPr lang="ar-SA" sz="3600" dirty="0"/>
              <a:t>ه حَياة كلِّ ا</a:t>
            </a:r>
            <a:r>
              <a:rPr lang="ar-LB" sz="3600" dirty="0"/>
              <a:t>ل</a:t>
            </a:r>
            <a:r>
              <a:rPr lang="ar-SA" sz="3600" dirty="0"/>
              <a:t>ولاد</a:t>
            </a:r>
            <a:r>
              <a:rPr lang="ar-LB" sz="3600" dirty="0"/>
              <a:t>...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71762" y="548833"/>
            <a:ext cx="4242686" cy="4493814"/>
          </a:xfrm>
          <a:prstGeom prst="cloudCallout">
            <a:avLst>
              <a:gd name="adj1" fmla="val -97822"/>
              <a:gd name="adj2" fmla="val -2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وهَلَّق رَح  إِطلُب مِنكُن إِنّو نِرسُم إِشارِة الصّليب!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654" y="2976563"/>
            <a:ext cx="4456091" cy="38814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806824" y="295835"/>
            <a:ext cx="5392270" cy="1949824"/>
          </a:xfrm>
          <a:prstGeom prst="wedgeRoundRectCallout">
            <a:avLst>
              <a:gd name="adj1" fmla="val 46930"/>
              <a:gd name="adj2" fmla="val 9159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 والرُّوح القُدُس،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5109882" cy="5768788"/>
          </a:xfrm>
          <a:prstGeom prst="cloudCallout">
            <a:avLst>
              <a:gd name="adj1" fmla="val -82152"/>
              <a:gd name="adj2" fmla="val -1292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4800" dirty="0">
                <a:solidFill>
                  <a:srgbClr val="002060"/>
                </a:solidFill>
              </a:rPr>
              <a:t>يا رَبّ، </a:t>
            </a:r>
            <a:r>
              <a:rPr lang="ar-LB" sz="4800" dirty="0">
                <a:solidFill>
                  <a:srgbClr val="002060"/>
                </a:solidFill>
              </a:rPr>
              <a:t>إِ</a:t>
            </a:r>
            <a:r>
              <a:rPr lang="ar-SA" sz="48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4800" dirty="0">
                <a:solidFill>
                  <a:srgbClr val="002060"/>
                </a:solidFill>
              </a:rPr>
              <a:t>َ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609</TotalTime>
  <Words>474</Words>
  <Application>Microsoft Office PowerPoint</Application>
  <PresentationFormat>On-screen Show (4:3)</PresentationFormat>
  <Paragraphs>70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Adobe Arabic</vt:lpstr>
      <vt:lpstr>Arial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الثّاني عَشَر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EB1 اللقاء الثاني عشر</dc:title>
  <dc:creator>Michel Haddad</dc:creator>
  <cp:lastModifiedBy>Michel Haddad (Prof)</cp:lastModifiedBy>
  <cp:revision>68</cp:revision>
  <dcterms:created xsi:type="dcterms:W3CDTF">2020-08-25T06:38:39Z</dcterms:created>
  <dcterms:modified xsi:type="dcterms:W3CDTF">2022-04-16T08:26:34Z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CDD2972A-9018-4B56-8030-C8C493FC4E71</vt:lpwstr>
  </property>
  <property fmtid="{D5CDD505-2E9C-101B-9397-08002B2CF9AE}" pid="3" name="ArticulatePath">
    <vt:lpwstr>EB 1 اللقاء الثاني عشر  </vt:lpwstr>
  </property>
</Properties>
</file>