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312" r:id="rId12"/>
    <p:sldId id="348" r:id="rId13"/>
    <p:sldId id="350" r:id="rId14"/>
    <p:sldId id="349" r:id="rId15"/>
    <p:sldId id="352" r:id="rId16"/>
    <p:sldId id="354" r:id="rId17"/>
    <p:sldId id="355" r:id="rId18"/>
    <p:sldId id="356" r:id="rId19"/>
    <p:sldId id="316" r:id="rId20"/>
    <p:sldId id="315" r:id="rId21"/>
    <p:sldId id="307" r:id="rId22"/>
    <p:sldId id="309" r:id="rId23"/>
    <p:sldId id="357" r:id="rId24"/>
    <p:sldId id="358" r:id="rId25"/>
    <p:sldId id="361" r:id="rId26"/>
    <p:sldId id="362" r:id="rId27"/>
    <p:sldId id="365" r:id="rId28"/>
    <p:sldId id="366" r:id="rId29"/>
    <p:sldId id="344" r:id="rId30"/>
    <p:sldId id="345" r:id="rId31"/>
    <p:sldId id="368" r:id="rId32"/>
    <p:sldId id="287" r:id="rId33"/>
    <p:sldId id="347" r:id="rId34"/>
    <p:sldId id="369" r:id="rId35"/>
    <p:sldId id="285" r:id="rId36"/>
    <p:sldId id="326" r:id="rId37"/>
    <p:sldId id="283" r:id="rId38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52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27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بِالمَرّة الماضيّة حْكينا كيف </a:t>
            </a:r>
            <a:r>
              <a:rPr lang="ar-SA" sz="4000" dirty="0">
                <a:solidFill>
                  <a:schemeClr val="tx1"/>
                </a:solidFill>
              </a:rPr>
              <a:t>كان يَسوع عَمْ يِكْبَر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القامِة والحِكْمِة والنِّعمِة قِدّام 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للَّـه والنّا</a:t>
            </a:r>
            <a:r>
              <a:rPr lang="ar-LB" sz="4000" dirty="0">
                <a:solidFill>
                  <a:schemeClr val="tx1"/>
                </a:solidFill>
              </a:rPr>
              <a:t>س...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وهَيك صار يَسوع يِكْبَر ويِنْما مَع مَريَم ويُوسُف بالنَّاصرة، ويِسْمَع كِلْمِتُن ويْصَلِّي مَعُن لَبَيُّو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للّي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 err="1">
                <a:solidFill>
                  <a:schemeClr val="tx1"/>
                </a:solidFill>
              </a:rPr>
              <a:t>السَّما</a:t>
            </a:r>
            <a:r>
              <a:rPr lang="ar-SA" sz="4000" dirty="0">
                <a:solidFill>
                  <a:schemeClr val="tx1"/>
                </a:solidFill>
              </a:rPr>
              <a:t>، لَحَدّ ما صار الوَقت تَ يِظْهَـر إِنُّو هُوِّي </a:t>
            </a:r>
            <a:r>
              <a:rPr lang="ar-SA" sz="4000" dirty="0" err="1">
                <a:solidFill>
                  <a:schemeClr val="tx1"/>
                </a:solidFill>
              </a:rPr>
              <a:t>إبِن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للَّـه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endParaRPr lang="en-US" sz="4000" dirty="0">
              <a:solidFill>
                <a:schemeClr val="tx1"/>
              </a:solidFill>
            </a:endParaRPr>
          </a:p>
          <a:p>
            <a:pPr rtl="1"/>
            <a:r>
              <a:rPr lang="en-US" sz="40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liane\Desktop\work from home\EB 1\EB1 rencontre 13 et 14\اللقاء 13\001-gnpi-013-jesus-bapt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70"/>
            <a:ext cx="9114020" cy="13208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بِهالوَقت، كان في رِجّال إسْمو يُوحَنَّا المَعمدان عَمْ بينادي ويقُول للنّاس</a:t>
            </a:r>
            <a:r>
              <a:rPr lang="en-US" sz="3300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991724" y="3867462"/>
            <a:ext cx="3552669" cy="2518348"/>
          </a:xfrm>
          <a:prstGeom prst="cloudCallout">
            <a:avLst>
              <a:gd name="adj1" fmla="val 4062"/>
              <a:gd name="adj2" fmla="val -1196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توبوا، ما بقَا تِخْطُو، وتْعَمَّدوا حتَّى تِنْغِفِر خَطاياكُن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iliane\Desktop\work from home\EB 1\EB1 rencontre 13 et 14\اللقاء 13\003-gnpi-013-jesus-bapt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1489"/>
            <a:ext cx="9144000" cy="150651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تَرَك يَسوع النَّاصرة، تَرَك ضَيعْتُو، عَيْلتو، وشِغْلو</a:t>
            </a:r>
            <a:r>
              <a:rPr lang="en-US" sz="3300" dirty="0">
                <a:solidFill>
                  <a:schemeClr val="tx1"/>
                </a:solidFill>
              </a:rPr>
              <a:t>. </a:t>
            </a:r>
            <a:br>
              <a:rPr lang="en-US" sz="3300" dirty="0">
                <a:solidFill>
                  <a:schemeClr val="tx1"/>
                </a:solidFill>
              </a:rPr>
            </a:br>
            <a:r>
              <a:rPr lang="ar-SA" sz="3300" dirty="0">
                <a:solidFill>
                  <a:schemeClr val="tx1"/>
                </a:solidFill>
              </a:rPr>
              <a:t>إِجا مِنِ الجَليل عَ الأُردُنّ تَ يْشُوف يُوحَنَّا المَعمَدان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  <a:br>
              <a:rPr lang="en-US" sz="3300" dirty="0">
                <a:solidFill>
                  <a:schemeClr val="tx1"/>
                </a:solidFill>
              </a:rPr>
            </a:br>
            <a:r>
              <a:rPr lang="ar-SA" sz="3300" dirty="0">
                <a:solidFill>
                  <a:schemeClr val="tx1"/>
                </a:solidFill>
              </a:rPr>
              <a:t>كان يسوع عُمْرو 30 سنة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159617" y="481009"/>
            <a:ext cx="5984383" cy="5768788"/>
          </a:xfrm>
          <a:prstGeom prst="cloudCallout">
            <a:avLst>
              <a:gd name="adj1" fmla="val -73406"/>
              <a:gd name="adj2" fmla="val -1153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بْتَعْرْفوا مين هُوِّي يُوحَنَّا المَعمَدان؟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هُوِّي إبِن َزكَرِيَّا وأليصابات قَرِيبِة مَريَم، إمُّو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إذَن، يوحنا بيقرَبُو لَيَسُوع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سِمِع يَسوع صَوت يُوحَنَّا وعِرِف شُو لازِم يَعمِل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ar-SA" sz="2800" dirty="0">
                <a:solidFill>
                  <a:schemeClr val="tx1"/>
                </a:solidFill>
              </a:rPr>
              <a:t>حِمِل حالو وإِجا لَعِندو عَ نَهرِ الأُردُنّ مَطْرَح ما كان عم يْعَمِّد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694" y="199883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iliane\Desktop\work from home\EB 1\EB1 rencontre 13 et 14\اللقاء 13\003-gnpi-013-jesus-bapt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042" y="644578"/>
            <a:ext cx="1588957" cy="42422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بس</a:t>
            </a:r>
            <a:r>
              <a:rPr lang="ar-SA" sz="2800" dirty="0">
                <a:solidFill>
                  <a:schemeClr val="tx1"/>
                </a:solidFill>
              </a:rPr>
              <a:t> يُوحَنَّا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رَفَض يْعَمِّدو، لأَنُّو كان بْيَعْرِف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ar-SA" sz="2800" dirty="0">
                <a:solidFill>
                  <a:schemeClr val="tx1"/>
                </a:solidFill>
              </a:rPr>
              <a:t>مِينُو يَسوع، وأنُّو ما عِنْدو خَطايا. وكِرمال هَيك، قَلُّو 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072984" y="3387777"/>
            <a:ext cx="3072984" cy="2203554"/>
          </a:xfrm>
          <a:prstGeom prst="cloudCallout">
            <a:avLst>
              <a:gd name="adj1" fmla="val 38410"/>
              <a:gd name="adj2" fmla="val -10892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أ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 err="1">
                <a:solidFill>
                  <a:schemeClr val="tx1"/>
                </a:solidFill>
              </a:rPr>
              <a:t>نا</a:t>
            </a:r>
            <a:r>
              <a:rPr lang="ar-SA" sz="3200" dirty="0">
                <a:solidFill>
                  <a:schemeClr val="tx1"/>
                </a:solidFill>
              </a:rPr>
              <a:t> مِحْتاج إِنَّك إِنتَ تْعَمِّدْني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liane\Desktop\work from home\EB 1\EB1 rencontre 13 et 14\اللقاء 13\004-gnpi-013-jesus-bapt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764" y="1"/>
            <a:ext cx="4212236" cy="6895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لكن يَسوع ما قِبِل وقَلُّو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931764" y="794478"/>
            <a:ext cx="4212236" cy="2698229"/>
          </a:xfrm>
          <a:prstGeom prst="cloudCallout">
            <a:avLst>
              <a:gd name="adj1" fmla="val -19398"/>
              <a:gd name="adj2" fmla="val 13937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عْمُول مِتْل ما 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قِلَّك، وهَيك مِنْكون عَم نْكَمِّل عَمَلِ الخَلاص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65730" y="6022220"/>
            <a:ext cx="3820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ezaPro"/>
                <a:ea typeface="Times New Roman" pitchFamily="18" charset="0"/>
              </a:rPr>
              <a:t>ساعِتا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ezaPro"/>
                <a:ea typeface="Times New Roman" pitchFamily="18" charset="0"/>
              </a:rPr>
              <a:t>يُوحَنَّا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ezaPro"/>
                <a:ea typeface="Times New Roman" pitchFamily="18" charset="0"/>
              </a:rPr>
              <a:t>عَمَّدو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. 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Liliane\Desktop\work from home\EB 1\EB1 rencontre 13 et 14\اللقاء 13\005-gnpi-013-jesus-bapt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9870" y="0"/>
            <a:ext cx="9343869" cy="70079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882" y="0"/>
            <a:ext cx="9323882" cy="1064301"/>
          </a:xfrm>
          <a:noFill/>
        </p:spPr>
        <p:txBody>
          <a:bodyPr>
            <a:no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ساعِتَها 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انفَتَحِتِ السَّما ورُوح </a:t>
            </a:r>
            <a:r>
              <a:rPr lang="ar-L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للَّـه نِزِل وحَلّ عَلى يَسوع بِشَكل حَمامِة</a:t>
            </a:r>
            <a:r>
              <a:rPr lang="en-US" sz="3200" dirty="0"/>
              <a:t>. </a:t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Liliane\Desktop\work from home\EB 1\EB1 rencontre 13 et 14\اللقاء 13\006-gnpi-013-jesus-bapt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8292"/>
            <a:ext cx="9144001" cy="68662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311" y="0"/>
            <a:ext cx="3837481" cy="1843790"/>
          </a:xfrm>
          <a:noFill/>
        </p:spPr>
        <p:txBody>
          <a:bodyPr>
            <a:no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وانْسَمعْ صَوت</a:t>
            </a:r>
            <a:br>
              <a:rPr lang="ar-L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مِنِ السَّما بيْقُول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482060" y="2323474"/>
            <a:ext cx="4392118" cy="2998033"/>
          </a:xfrm>
          <a:prstGeom prst="cloudCallout">
            <a:avLst>
              <a:gd name="adj1" fmla="val 17579"/>
              <a:gd name="adj2" fmla="val -8831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ه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يدا هُوِّي إبْنِي اللِّي بْحِبُّو وفْرِحْت فيه وأَنا راضي عَنُّو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0"/>
            <a:ext cx="6265889" cy="5936104"/>
          </a:xfrm>
          <a:prstGeom prst="cloudCallout">
            <a:avLst>
              <a:gd name="adj1" fmla="val 66314"/>
              <a:gd name="adj2" fmla="val -900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b="1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كِلّ واح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د فيكُن تْعَمَّد مِت</a:t>
            </a:r>
            <a:r>
              <a:rPr lang="ar-LB" sz="3000" b="1" dirty="0">
                <a:solidFill>
                  <a:schemeClr val="tx1"/>
                </a:solidFill>
              </a:rPr>
              <a:t>ِ</a:t>
            </a:r>
            <a:r>
              <a:rPr lang="ar-SA" sz="3000" b="1" dirty="0">
                <a:solidFill>
                  <a:schemeClr val="tx1"/>
                </a:solidFill>
              </a:rPr>
              <a:t>ل يَسوع. ما هَيك؟</a:t>
            </a:r>
            <a:endParaRPr lang="en-US" sz="3000" b="1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يَعْنِي كِلّ واحَد فِيكُن لَمَّن تْعَمَّد، صار </a:t>
            </a:r>
            <a:r>
              <a:rPr lang="ar-SA" sz="3000" dirty="0" err="1">
                <a:solidFill>
                  <a:schemeClr val="tx1"/>
                </a:solidFill>
              </a:rPr>
              <a:t>إبِن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ا</a:t>
            </a:r>
            <a:r>
              <a:rPr lang="ar-SA" sz="3000" dirty="0">
                <a:solidFill>
                  <a:schemeClr val="tx1"/>
                </a:solidFill>
              </a:rPr>
              <a:t>للَّـه ي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للّي بِيحِبُّو كْتِير، ويللّي بْيِرْضى عَنُّو، يَعْنِي نِحْنا كِلْنا إِخْوِة لَيَسوع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تَعو تَ نِشْكُر </a:t>
            </a:r>
            <a:r>
              <a:rPr lang="ar-LB" sz="3000" dirty="0">
                <a:solidFill>
                  <a:schemeClr val="tx1"/>
                </a:solidFill>
              </a:rPr>
              <a:t>ا</a:t>
            </a:r>
            <a:r>
              <a:rPr lang="ar-SA" sz="3000" dirty="0">
                <a:solidFill>
                  <a:schemeClr val="tx1"/>
                </a:solidFill>
              </a:rPr>
              <a:t>للَّـه عَ هالنِّعْمِة ونْقِلُّو: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6105" y="1344233"/>
            <a:ext cx="3657600" cy="5783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339982" y="100853"/>
            <a:ext cx="8122024" cy="6656293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SA" sz="3600" dirty="0"/>
              <a:t>بِالمَعمودِيِّة، خَلَّيتْنا نْصِير وْلادَك، شُكرًا يا رَبّ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 err="1"/>
              <a:t>بِالم</a:t>
            </a:r>
            <a:r>
              <a:rPr lang="ar-LB" sz="3600" dirty="0"/>
              <a:t>َ</a:t>
            </a:r>
            <a:r>
              <a:rPr lang="ar-SA" sz="3600" dirty="0"/>
              <a:t>عمودِيِّة، حَـمِّلْتْنا نُور كِلْمْتَك، شُكرًا يا رَبّ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 err="1"/>
              <a:t>بِالم</a:t>
            </a:r>
            <a:r>
              <a:rPr lang="ar-LB" sz="3600" dirty="0"/>
              <a:t>َ</a:t>
            </a:r>
            <a:r>
              <a:rPr lang="ar-SA" sz="3600" dirty="0"/>
              <a:t>عمودِيِّة، عْطَيتْنا قُوِّةِ الرُّوح، شُكرًا يا رَبّ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 err="1"/>
              <a:t>بِالم</a:t>
            </a:r>
            <a:r>
              <a:rPr lang="ar-LB" sz="3600" dirty="0"/>
              <a:t>َ</a:t>
            </a:r>
            <a:r>
              <a:rPr lang="ar-SA" sz="3600" dirty="0"/>
              <a:t>عمودِيِّة، عْطَيتْنا إِخْوِة بِالمَلايين تَ نْحِبُّن، </a:t>
            </a:r>
            <a:endParaRPr lang="en-US" sz="3600" dirty="0"/>
          </a:p>
          <a:p>
            <a:pPr algn="ctr" rtl="1"/>
            <a:r>
              <a:rPr lang="ar-SA" sz="3600" dirty="0"/>
              <a:t>شُكرًا يا رَبّ</a:t>
            </a:r>
            <a:r>
              <a:rPr lang="en-US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900" y="60512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09270" y="470645"/>
            <a:ext cx="3991331" cy="3845859"/>
          </a:xfrm>
          <a:prstGeom prst="cloudCallout">
            <a:avLst>
              <a:gd name="adj1" fmla="val 99337"/>
              <a:gd name="adj2" fmla="val -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مِن بَعد ما سْمِعْنا المُحادَثة،  رَح إِسأَلكُن كَم سُؤال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39435" y="2092963"/>
            <a:ext cx="311971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4193037" cy="3778623"/>
          </a:xfrm>
          <a:prstGeom prst="cloudCallout">
            <a:avLst>
              <a:gd name="adj1" fmla="val -93216"/>
              <a:gd name="adj2" fmla="val 13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 err="1">
                <a:solidFill>
                  <a:schemeClr val="tx1"/>
                </a:solidFill>
              </a:rPr>
              <a:t>لَيش</a:t>
            </a:r>
            <a:r>
              <a:rPr lang="ar-SA" sz="4000" dirty="0">
                <a:solidFill>
                  <a:schemeClr val="tx1"/>
                </a:solidFill>
              </a:rPr>
              <a:t> تَرَك يَسوع الجَليل و</a:t>
            </a:r>
            <a:r>
              <a:rPr lang="ar-LB" sz="4000" dirty="0">
                <a:solidFill>
                  <a:schemeClr val="tx1"/>
                </a:solidFill>
              </a:rPr>
              <a:t>راح ع</a:t>
            </a:r>
            <a:r>
              <a:rPr lang="ar-SA" sz="4000" dirty="0">
                <a:solidFill>
                  <a:schemeClr val="tx1"/>
                </a:solidFill>
              </a:rPr>
              <a:t> نَهرِ الأُردُنّ؟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2938070" y="374754"/>
            <a:ext cx="3612631" cy="1229193"/>
          </a:xfrm>
          <a:prstGeom prst="wedgeRoundRectCallout">
            <a:avLst>
              <a:gd name="adj1" fmla="val 657"/>
              <a:gd name="adj2" fmla="val 91769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 err="1"/>
              <a:t>لَيْعَمْدو</a:t>
            </a:r>
            <a:r>
              <a:rPr lang="ar-LB" sz="3600" b="1" dirty="0"/>
              <a:t> </a:t>
            </a:r>
            <a:r>
              <a:rPr lang="ar-SA" sz="3600" b="1" dirty="0"/>
              <a:t>يُوحَنَّا</a:t>
            </a:r>
            <a:r>
              <a:rPr lang="en-US" sz="36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4193037" cy="4775469"/>
          </a:xfrm>
          <a:prstGeom prst="cloudCallout">
            <a:avLst>
              <a:gd name="adj1" fmla="val -90336"/>
              <a:gd name="adj2" fmla="val -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م</a:t>
            </a:r>
            <a:r>
              <a:rPr lang="ar-LB" sz="4000" dirty="0">
                <a:solidFill>
                  <a:schemeClr val="tx1"/>
                </a:solidFill>
              </a:rPr>
              <a:t>ي</a:t>
            </a:r>
            <a:r>
              <a:rPr lang="ar-SA" sz="4000" dirty="0">
                <a:solidFill>
                  <a:schemeClr val="tx1"/>
                </a:solidFill>
              </a:rPr>
              <a:t>ن ه</a:t>
            </a:r>
            <a:r>
              <a:rPr lang="ar-LB" sz="4000" dirty="0">
                <a:solidFill>
                  <a:schemeClr val="tx1"/>
                </a:solidFill>
              </a:rPr>
              <a:t>ُ</a:t>
            </a:r>
            <a:r>
              <a:rPr lang="ar-SA" sz="4000" dirty="0">
                <a:solidFill>
                  <a:schemeClr val="tx1"/>
                </a:solidFill>
              </a:rPr>
              <a:t>و</a:t>
            </a:r>
            <a:r>
              <a:rPr lang="ar-LB" sz="4000" dirty="0">
                <a:solidFill>
                  <a:schemeClr val="tx1"/>
                </a:solidFill>
              </a:rPr>
              <a:t>ّي</a:t>
            </a:r>
            <a:r>
              <a:rPr lang="ar-SA" sz="4000" dirty="0">
                <a:solidFill>
                  <a:schemeClr val="tx1"/>
                </a:solidFill>
              </a:rPr>
              <a:t> يُوحَنَّا المَعمَدان؟</a:t>
            </a:r>
            <a:r>
              <a:rPr lang="ar-LB" sz="4000" dirty="0">
                <a:solidFill>
                  <a:schemeClr val="tx1"/>
                </a:solidFill>
              </a:rPr>
              <a:t> وشو كان عَمّ يَعمِل عَ نَهر الأردُن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5156614" y="464696"/>
            <a:ext cx="3612631" cy="1903751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ابْن زكَريا وأَليصابات،</a:t>
            </a:r>
            <a:endParaRPr lang="ar-LB" sz="3600" dirty="0"/>
          </a:p>
          <a:p>
            <a:pPr algn="ctr" rtl="1"/>
            <a:r>
              <a:rPr lang="ar-SA" sz="3600" dirty="0"/>
              <a:t> ن</a:t>
            </a:r>
            <a:r>
              <a:rPr lang="ar-LB" sz="3600" dirty="0"/>
              <a:t>َ</a:t>
            </a:r>
            <a:r>
              <a:rPr lang="ar-SA" sz="3600" dirty="0"/>
              <a:t>سيب</a:t>
            </a:r>
            <a:r>
              <a:rPr lang="ar-LB" sz="3600" dirty="0"/>
              <a:t>ِ</a:t>
            </a:r>
            <a:r>
              <a:rPr lang="ar-SA" sz="3600" dirty="0"/>
              <a:t>ة م</a:t>
            </a:r>
            <a:r>
              <a:rPr lang="ar-LB" sz="3600" dirty="0"/>
              <a:t>َ</a:t>
            </a:r>
            <a:r>
              <a:rPr lang="ar-SA" sz="3600" dirty="0"/>
              <a:t>ري</a:t>
            </a:r>
            <a:r>
              <a:rPr lang="ar-LB" sz="3600" dirty="0"/>
              <a:t>َ</a:t>
            </a:r>
            <a:r>
              <a:rPr lang="ar-SA" sz="3600" dirty="0"/>
              <a:t>م</a:t>
            </a:r>
            <a:r>
              <a:rPr lang="en-US" sz="3600" dirty="0"/>
              <a:t>.</a:t>
            </a:r>
            <a:endParaRPr lang="en-US" sz="36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9960" y="584618"/>
            <a:ext cx="4392118" cy="1663908"/>
          </a:xfrm>
          <a:prstGeom prst="wedgeRoundRectCallout">
            <a:avLst>
              <a:gd name="adj1" fmla="val 17499"/>
              <a:gd name="adj2" fmla="val 14318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bg1"/>
                </a:solidFill>
              </a:rPr>
              <a:t>كان</a:t>
            </a:r>
            <a:r>
              <a:rPr lang="ar-LB" sz="3600" dirty="0">
                <a:solidFill>
                  <a:schemeClr val="bg1"/>
                </a:solidFill>
              </a:rPr>
              <a:t> عَم</a:t>
            </a:r>
            <a:r>
              <a:rPr lang="ar-SA" sz="3600" dirty="0">
                <a:solidFill>
                  <a:schemeClr val="bg1"/>
                </a:solidFill>
              </a:rPr>
              <a:t> يدع</a:t>
            </a:r>
            <a:r>
              <a:rPr lang="ar-LB" sz="3600" dirty="0">
                <a:solidFill>
                  <a:schemeClr val="bg1"/>
                </a:solidFill>
              </a:rPr>
              <a:t>ي</a:t>
            </a:r>
            <a:r>
              <a:rPr lang="ar-SA" sz="3600" dirty="0">
                <a:solidFill>
                  <a:schemeClr val="bg1"/>
                </a:solidFill>
              </a:rPr>
              <a:t> النّاس </a:t>
            </a:r>
            <a:r>
              <a:rPr lang="ar-LB" sz="3600" dirty="0">
                <a:solidFill>
                  <a:schemeClr val="bg1"/>
                </a:solidFill>
              </a:rPr>
              <a:t>لَ</a:t>
            </a:r>
            <a:r>
              <a:rPr lang="ar-SA" sz="3600" dirty="0">
                <a:solidFill>
                  <a:schemeClr val="bg1"/>
                </a:solidFill>
              </a:rPr>
              <a:t>لتَّوبة ويعَمِدّ</a:t>
            </a:r>
            <a:r>
              <a:rPr lang="ar-LB" sz="3600" dirty="0">
                <a:solidFill>
                  <a:schemeClr val="bg1"/>
                </a:solidFill>
              </a:rPr>
              <a:t>ن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بالم</a:t>
            </a:r>
            <a:r>
              <a:rPr lang="ar-LB" sz="3600" dirty="0">
                <a:solidFill>
                  <a:schemeClr val="bg1"/>
                </a:solidFill>
              </a:rPr>
              <a:t>َيّ</a:t>
            </a:r>
            <a:r>
              <a:rPr lang="ar-SA" sz="3600" dirty="0">
                <a:solidFill>
                  <a:schemeClr val="bg1"/>
                </a:solidFill>
              </a:rPr>
              <a:t> ل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يغَيروا حَيات</a:t>
            </a:r>
            <a:r>
              <a:rPr lang="ar-LB" sz="3600" dirty="0">
                <a:solidFill>
                  <a:schemeClr val="bg1"/>
                </a:solidFill>
              </a:rPr>
              <a:t>ُن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051445" cy="3778623"/>
          </a:xfrm>
          <a:prstGeom prst="cloudCallout">
            <a:avLst>
              <a:gd name="adj1" fmla="val -78815"/>
              <a:gd name="adj2" fmla="val 18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ق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بِل يُوحَنَّا</a:t>
            </a:r>
            <a:r>
              <a:rPr lang="ar-LB" sz="4000" dirty="0">
                <a:solidFill>
                  <a:schemeClr val="tx1"/>
                </a:solidFill>
              </a:rPr>
              <a:t> </a:t>
            </a:r>
            <a:r>
              <a:rPr lang="ar-LB" sz="4000" dirty="0" err="1">
                <a:solidFill>
                  <a:schemeClr val="tx1"/>
                </a:solidFill>
              </a:rPr>
              <a:t>شي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إِ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r>
              <a:rPr lang="ar-LB" sz="4000" dirty="0">
                <a:solidFill>
                  <a:schemeClr val="tx1"/>
                </a:solidFill>
              </a:rPr>
              <a:t>ّو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ي</a:t>
            </a:r>
            <a:r>
              <a:rPr lang="ar-SA" sz="4000" dirty="0">
                <a:solidFill>
                  <a:schemeClr val="tx1"/>
                </a:solidFill>
              </a:rPr>
              <a:t>عَمِّد يَسوع</a:t>
            </a:r>
            <a:r>
              <a:rPr lang="ar-LB" sz="4000" dirty="0">
                <a:solidFill>
                  <a:schemeClr val="tx1"/>
                </a:solidFill>
              </a:rPr>
              <a:t>؟</a:t>
            </a:r>
            <a:r>
              <a:rPr lang="ar-SA" sz="4000" dirty="0">
                <a:solidFill>
                  <a:schemeClr val="tx1"/>
                </a:solidFill>
              </a:rPr>
              <a:t> ل</a:t>
            </a:r>
            <a:r>
              <a:rPr lang="ar-LB" sz="4000" dirty="0">
                <a:solidFill>
                  <a:schemeClr val="tx1"/>
                </a:solidFill>
              </a:rPr>
              <a:t>َيش</a:t>
            </a:r>
            <a:r>
              <a:rPr lang="ar-SA" sz="4000" dirty="0">
                <a:solidFill>
                  <a:schemeClr val="tx1"/>
                </a:solidFill>
              </a:rPr>
              <a:t>؟</a:t>
            </a:r>
            <a:r>
              <a:rPr lang="ar-LB" sz="4000" dirty="0">
                <a:solidFill>
                  <a:schemeClr val="tx1"/>
                </a:solidFill>
              </a:rPr>
              <a:t> </a:t>
            </a:r>
            <a:r>
              <a:rPr lang="ar-LB" sz="4000" dirty="0" err="1">
                <a:solidFill>
                  <a:schemeClr val="tx1"/>
                </a:solidFill>
              </a:rPr>
              <a:t>وشو</a:t>
            </a:r>
            <a:r>
              <a:rPr lang="ar-LB" sz="4000" dirty="0">
                <a:solidFill>
                  <a:schemeClr val="tx1"/>
                </a:solidFill>
              </a:rPr>
              <a:t> قَلّو يَسوع </a:t>
            </a:r>
            <a:r>
              <a:rPr lang="ar-LB" sz="4000" dirty="0" err="1">
                <a:solidFill>
                  <a:schemeClr val="tx1"/>
                </a:solidFill>
              </a:rPr>
              <a:t>تَقَنَعو</a:t>
            </a:r>
            <a:r>
              <a:rPr lang="ar-LB" sz="4000" dirty="0">
                <a:solidFill>
                  <a:schemeClr val="tx1"/>
                </a:solidFill>
              </a:rPr>
              <a:t>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599606" y="314792"/>
            <a:ext cx="8334532" cy="1828801"/>
          </a:xfrm>
          <a:prstGeom prst="wedgeRoundRectCallout">
            <a:avLst>
              <a:gd name="adj1" fmla="val 8667"/>
              <a:gd name="adj2" fmla="val 88229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bg1"/>
              </a:solidFill>
            </a:endParaRPr>
          </a:p>
          <a:p>
            <a:pPr algn="ctr" rtl="1"/>
            <a:r>
              <a:rPr lang="ar-SA" sz="3200" dirty="0">
                <a:solidFill>
                  <a:schemeClr val="bg1"/>
                </a:solidFill>
              </a:rPr>
              <a:t>لا</a:t>
            </a:r>
            <a:r>
              <a:rPr lang="ar-LB" sz="3200" dirty="0">
                <a:solidFill>
                  <a:schemeClr val="bg1"/>
                </a:solidFill>
              </a:rPr>
              <a:t>ء</a:t>
            </a:r>
            <a:r>
              <a:rPr lang="ar-SA" sz="3200" dirty="0">
                <a:solidFill>
                  <a:schemeClr val="bg1"/>
                </a:solidFill>
              </a:rPr>
              <a:t>، لأنَّ</a:t>
            </a:r>
            <a:r>
              <a:rPr lang="ar-LB" sz="3200" dirty="0">
                <a:solidFill>
                  <a:schemeClr val="bg1"/>
                </a:solidFill>
              </a:rPr>
              <a:t>و</a:t>
            </a:r>
            <a:r>
              <a:rPr lang="ar-SA" sz="3200" dirty="0">
                <a:solidFill>
                  <a:schemeClr val="bg1"/>
                </a:solidFill>
              </a:rPr>
              <a:t> يَسوع </a:t>
            </a:r>
            <a:r>
              <a:rPr lang="ar-LB" sz="3200" dirty="0">
                <a:solidFill>
                  <a:schemeClr val="bg1"/>
                </a:solidFill>
              </a:rPr>
              <a:t>مَنّو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ar-LB" sz="3200" dirty="0">
                <a:solidFill>
                  <a:schemeClr val="bg1"/>
                </a:solidFill>
              </a:rPr>
              <a:t>م</a:t>
            </a:r>
            <a:r>
              <a:rPr lang="ar-SA" sz="3200" dirty="0" err="1">
                <a:solidFill>
                  <a:schemeClr val="bg1"/>
                </a:solidFill>
              </a:rPr>
              <a:t>حتاج</a:t>
            </a:r>
            <a:r>
              <a:rPr lang="ar-LB" sz="3200" dirty="0">
                <a:solidFill>
                  <a:schemeClr val="bg1"/>
                </a:solidFill>
              </a:rPr>
              <a:t> لَ</a:t>
            </a:r>
            <a:r>
              <a:rPr lang="ar-SA" sz="3200" dirty="0">
                <a:solidFill>
                  <a:schemeClr val="bg1"/>
                </a:solidFill>
              </a:rPr>
              <a:t>مَعمودِيَّة تَوبة</a:t>
            </a:r>
            <a:r>
              <a:rPr lang="ar-LB" sz="3200" dirty="0">
                <a:solidFill>
                  <a:schemeClr val="bg1"/>
                </a:solidFill>
              </a:rPr>
              <a:t>. بَس يَسوع </a:t>
            </a:r>
            <a:r>
              <a:rPr lang="ar-LB" sz="3200" dirty="0" err="1">
                <a:solidFill>
                  <a:schemeClr val="bg1"/>
                </a:solidFill>
              </a:rPr>
              <a:t>قَنَعو</a:t>
            </a:r>
            <a:r>
              <a:rPr lang="ar-LB" sz="3200" dirty="0">
                <a:solidFill>
                  <a:schemeClr val="bg1"/>
                </a:solidFill>
              </a:rPr>
              <a:t> لَمّا قَلّو: ”</a:t>
            </a:r>
            <a:r>
              <a:rPr lang="ar-SA" sz="3200" dirty="0">
                <a:solidFill>
                  <a:schemeClr val="bg1"/>
                </a:solidFill>
              </a:rPr>
              <a:t>عْمُول مِتْل ما ب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قِلَّك، وهَيك مِنْكون عَم نْكَمِّل عَمَلِ الخَلاص</a:t>
            </a:r>
            <a:r>
              <a:rPr lang="ar-LB" sz="3200" dirty="0">
                <a:solidFill>
                  <a:schemeClr val="bg1"/>
                </a:solidFill>
              </a:rPr>
              <a:t>“</a:t>
            </a:r>
            <a:endParaRPr lang="en-US" sz="3000" dirty="0">
              <a:solidFill>
                <a:schemeClr val="bg1"/>
              </a:solidFill>
            </a:endParaRPr>
          </a:p>
          <a:p>
            <a:pPr algn="ctr" rtl="1"/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051445" cy="2976649"/>
          </a:xfrm>
          <a:prstGeom prst="cloudCallout">
            <a:avLst>
              <a:gd name="adj1" fmla="val -78815"/>
              <a:gd name="adj2" fmla="val 18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شو</a:t>
            </a:r>
            <a:r>
              <a:rPr lang="ar-SA" sz="4000" b="1" dirty="0">
                <a:solidFill>
                  <a:schemeClr val="tx1"/>
                </a:solidFill>
              </a:rPr>
              <a:t> </a:t>
            </a:r>
            <a:r>
              <a:rPr lang="ar-LB" sz="4000" b="1" dirty="0">
                <a:solidFill>
                  <a:schemeClr val="tx1"/>
                </a:solidFill>
              </a:rPr>
              <a:t>صار </a:t>
            </a:r>
            <a:r>
              <a:rPr lang="ar-SA" sz="4000" b="1" dirty="0">
                <a:solidFill>
                  <a:schemeClr val="tx1"/>
                </a:solidFill>
              </a:rPr>
              <a:t>بَعد مَعمُودِيَّة يَس</a:t>
            </a:r>
            <a:r>
              <a:rPr lang="ar-LB" sz="4000" b="1" dirty="0">
                <a:solidFill>
                  <a:schemeClr val="tx1"/>
                </a:solidFill>
              </a:rPr>
              <a:t>وع؟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74950" y="284814"/>
            <a:ext cx="8814217" cy="2098621"/>
          </a:xfrm>
          <a:prstGeom prst="wedgeRoundRectCallout">
            <a:avLst>
              <a:gd name="adj1" fmla="val -25517"/>
              <a:gd name="adj2" fmla="val 13322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/>
              <a:t>انفَتَحِتِ السَّما ورُوح </a:t>
            </a:r>
            <a:r>
              <a:rPr lang="ar-LB" sz="3000" dirty="0"/>
              <a:t>ا</a:t>
            </a:r>
            <a:r>
              <a:rPr lang="ar-SA" sz="3000" dirty="0"/>
              <a:t>للَّـه نِزِل وحَلّ عَلى يَسوع بِشَكل حَمامِة</a:t>
            </a:r>
            <a:r>
              <a:rPr lang="en-US" sz="3000" dirty="0"/>
              <a:t>. </a:t>
            </a:r>
            <a:r>
              <a:rPr lang="ar-SA" sz="3000" dirty="0"/>
              <a:t>وانْسَمعْ صَوت مِنِ السَّما بيْقُول: «ه</a:t>
            </a:r>
            <a:r>
              <a:rPr lang="ar-LB" sz="3000" dirty="0"/>
              <a:t>َ</a:t>
            </a:r>
            <a:r>
              <a:rPr lang="ar-SA" sz="3000" dirty="0"/>
              <a:t>يدا هُوِّي إبْنِي اللِّي بْحِبُّو وفْرِحْت فيه وأَنا راضي عَنُّو</a:t>
            </a:r>
            <a:r>
              <a:rPr lang="ar-LB" sz="3000" dirty="0"/>
              <a:t>“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87370" y="679268"/>
            <a:ext cx="5389826" cy="3905794"/>
          </a:xfrm>
          <a:prstGeom prst="cloudCallout">
            <a:avLst>
              <a:gd name="adj1" fmla="val -82417"/>
              <a:gd name="adj2" fmla="val 1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عْمِلوا </a:t>
            </a:r>
            <a:r>
              <a:rPr lang="ar-LB" sz="4000" b="1" dirty="0" err="1">
                <a:solidFill>
                  <a:schemeClr val="tx1"/>
                </a:solidFill>
              </a:rPr>
              <a:t>هَالنَّشاط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1" y="1148276"/>
            <a:ext cx="5764946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الثّالِث عَشَر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404" y="4098837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يا يَسوع...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أَنتَ ابنُ اللهِ الحَبيب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85090" cy="13208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/>
            <a:r>
              <a:rPr lang="ar-LB" dirty="0">
                <a:solidFill>
                  <a:schemeClr val="tx1"/>
                </a:solidFill>
              </a:rPr>
              <a:t>أَختارُ الخاناتِ الّتي فيها جُمَل تُعَبّرُ عَن مَعمودِيِّة يَسوع ومَعمودِيِّتْنا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2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58386"/>
            <a:ext cx="9184115" cy="3717561"/>
          </a:xfr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85090" cy="13208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/>
            <a:r>
              <a:rPr lang="ar-LB" dirty="0">
                <a:solidFill>
                  <a:schemeClr val="tx1"/>
                </a:solidFill>
              </a:rPr>
              <a:t>أَختارُ الخاناتِ الّتي فيها جُمَل تُعَبّرُ عَن مَعمودِيِّة يَسوع ومَعمودِيِّتْنا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2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58386"/>
            <a:ext cx="9184115" cy="3717561"/>
          </a:xfrm>
        </p:spPr>
      </p:pic>
      <p:pic>
        <p:nvPicPr>
          <p:cNvPr id="65538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511" y="2698230"/>
            <a:ext cx="772489" cy="772489"/>
          </a:xfrm>
          <a:prstGeom prst="rect">
            <a:avLst/>
          </a:prstGeom>
          <a:noFill/>
        </p:spPr>
      </p:pic>
      <p:pic>
        <p:nvPicPr>
          <p:cNvPr id="6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06" y="3600138"/>
            <a:ext cx="772489" cy="772489"/>
          </a:xfrm>
          <a:prstGeom prst="rect">
            <a:avLst/>
          </a:prstGeom>
          <a:noFill/>
        </p:spPr>
      </p:pic>
      <p:pic>
        <p:nvPicPr>
          <p:cNvPr id="7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784" y="4442085"/>
            <a:ext cx="772489" cy="772489"/>
          </a:xfrm>
          <a:prstGeom prst="rect">
            <a:avLst/>
          </a:prstGeom>
          <a:noFill/>
        </p:spPr>
      </p:pic>
      <p:pic>
        <p:nvPicPr>
          <p:cNvPr id="8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213" y="5314013"/>
            <a:ext cx="772489" cy="772489"/>
          </a:xfrm>
          <a:prstGeom prst="rect">
            <a:avLst/>
          </a:prstGeom>
          <a:noFill/>
        </p:spPr>
      </p:pic>
      <p:pic>
        <p:nvPicPr>
          <p:cNvPr id="9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590" y="5286531"/>
            <a:ext cx="772489" cy="772489"/>
          </a:xfrm>
          <a:prstGeom prst="rect">
            <a:avLst/>
          </a:prstGeom>
          <a:noFill/>
        </p:spPr>
      </p:pic>
      <p:pic>
        <p:nvPicPr>
          <p:cNvPr id="10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157" y="3610131"/>
            <a:ext cx="772489" cy="772489"/>
          </a:xfrm>
          <a:prstGeom prst="rect">
            <a:avLst/>
          </a:prstGeom>
          <a:noFill/>
        </p:spPr>
      </p:pic>
      <p:pic>
        <p:nvPicPr>
          <p:cNvPr id="11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557" y="2788170"/>
            <a:ext cx="772489" cy="772489"/>
          </a:xfrm>
          <a:prstGeom prst="rect">
            <a:avLst/>
          </a:prstGeom>
          <a:noFill/>
        </p:spPr>
      </p:pic>
      <p:pic>
        <p:nvPicPr>
          <p:cNvPr id="12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082" y="3600138"/>
            <a:ext cx="772489" cy="7724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4544483" cy="3998497"/>
          </a:xfrm>
          <a:prstGeom prst="cloudCallout">
            <a:avLst>
              <a:gd name="adj1" fmla="val -84515"/>
              <a:gd name="adj2" fmla="val -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العِبارَة يَلّي لازِم تِنْحِفِر بِقْلوبْنا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08" y="1998834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7FOR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1" y="218363"/>
            <a:ext cx="6670623" cy="6347377"/>
          </a:xfr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4544483" cy="3998497"/>
          </a:xfrm>
          <a:prstGeom prst="cloudCallout">
            <a:avLst>
              <a:gd name="adj1" fmla="val -84515"/>
              <a:gd name="adj2" fmla="val -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 err="1">
                <a:solidFill>
                  <a:schemeClr val="tx1"/>
                </a:solidFill>
              </a:rPr>
              <a:t>ومنِختُم</a:t>
            </a:r>
            <a:r>
              <a:rPr lang="ar-LB" sz="4000" b="1" dirty="0">
                <a:solidFill>
                  <a:schemeClr val="tx1"/>
                </a:solidFill>
              </a:rPr>
              <a:t> </a:t>
            </a:r>
            <a:r>
              <a:rPr lang="ar-LB" sz="4000" b="1" dirty="0" err="1">
                <a:solidFill>
                  <a:schemeClr val="tx1"/>
                </a:solidFill>
              </a:rPr>
              <a:t>بِهَالصَّلاة</a:t>
            </a:r>
            <a:r>
              <a:rPr lang="ar-LB" sz="4000" b="1" dirty="0">
                <a:solidFill>
                  <a:schemeClr val="tx1"/>
                </a:solidFill>
              </a:rPr>
              <a:t> </a:t>
            </a:r>
            <a:r>
              <a:rPr lang="ar-LB" sz="4000" b="1" dirty="0" err="1">
                <a:solidFill>
                  <a:schemeClr val="tx1"/>
                </a:solidFill>
              </a:rPr>
              <a:t>وهَالتَّرنيمِة</a:t>
            </a:r>
            <a:endParaRPr lang="ar-LB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08" y="1998834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SAL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7123"/>
            <a:ext cx="9144000" cy="4223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ARNIMA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28" y="-1"/>
            <a:ext cx="7570033" cy="666543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8421"/>
              <a:gd name="adj2" fmla="val 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endParaRPr lang="ar-LB" sz="4125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5" y="2106412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Liliane\Desktop\work from home\EB 1\EB1 rencontre 13 et 14\اللقاء 13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375" y="62857"/>
            <a:ext cx="5335249" cy="679514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042074" y="1273724"/>
            <a:ext cx="4757814" cy="3107208"/>
          </a:xfrm>
          <a:prstGeom prst="cloudCallout">
            <a:avLst>
              <a:gd name="adj1" fmla="val -102784"/>
              <a:gd name="adj2" fmla="val -904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  <a:endParaRPr lang="fr-CA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fr-CA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7" y="2259107"/>
            <a:ext cx="2994264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764" y="592040"/>
            <a:ext cx="7973659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r" rtl="1">
              <a:buFontTx/>
              <a:buChar char="-"/>
            </a:pP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نْقول </a:t>
            </a:r>
            <a:r>
              <a:rPr lang="ar-LB" sz="3600" dirty="0"/>
              <a:t>عَ صَوت عالي الجِملِة يَلّي قالَها</a:t>
            </a:r>
            <a:r>
              <a:rPr lang="ar-SA" sz="3600" dirty="0"/>
              <a:t> الآب </a:t>
            </a:r>
            <a:r>
              <a:rPr lang="ar-LB" sz="3600" dirty="0"/>
              <a:t>بَس ت</a:t>
            </a:r>
            <a:r>
              <a:rPr lang="ar-SA" sz="3600" dirty="0"/>
              <a:t>ع</a:t>
            </a:r>
            <a:r>
              <a:rPr lang="ar-LB" sz="3600" dirty="0"/>
              <a:t>َ</a:t>
            </a:r>
            <a:r>
              <a:rPr lang="ar-SA" sz="3600" dirty="0"/>
              <a:t>م</a:t>
            </a:r>
            <a:r>
              <a:rPr lang="ar-LB" sz="3600" dirty="0"/>
              <a:t>َّ</a:t>
            </a:r>
            <a:r>
              <a:rPr lang="ar-SA" sz="3600" dirty="0"/>
              <a:t>د يَسوع: </a:t>
            </a:r>
            <a:r>
              <a:rPr lang="ar-LB" sz="3600" dirty="0"/>
              <a:t>”</a:t>
            </a:r>
            <a:r>
              <a:rPr lang="ar-SA" sz="3600" dirty="0"/>
              <a:t>ه</a:t>
            </a:r>
            <a:r>
              <a:rPr lang="ar-LB" sz="3600" dirty="0"/>
              <a:t>َ</a:t>
            </a:r>
            <a:r>
              <a:rPr lang="ar-SA" sz="3600" dirty="0"/>
              <a:t>ذا هُوَ ابنِيَ الحَبيبُ الَّذي عَنه رَضِيت</a:t>
            </a:r>
            <a:r>
              <a:rPr lang="ar-LB" sz="3600" dirty="0"/>
              <a:t>“</a:t>
            </a:r>
            <a:r>
              <a:rPr lang="en-US" sz="3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7460" y="3158400"/>
            <a:ext cx="4032355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1">
              <a:buFontTx/>
              <a:buChar char="-"/>
            </a:pPr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نِتنَبَّه</a:t>
            </a:r>
            <a:r>
              <a:rPr lang="ar-LB" sz="3600" b="1" dirty="0">
                <a:solidFill>
                  <a:srgbClr val="C00000"/>
                </a:solidFill>
              </a:rPr>
              <a:t> </a:t>
            </a:r>
            <a:r>
              <a:rPr lang="ar-LB" sz="3600" dirty="0"/>
              <a:t>إِ</a:t>
            </a:r>
            <a:r>
              <a:rPr lang="ar-SA" sz="3600" dirty="0"/>
              <a:t>نّ</a:t>
            </a:r>
            <a:r>
              <a:rPr lang="ar-LB" sz="3600" dirty="0"/>
              <a:t>و </a:t>
            </a:r>
            <a:r>
              <a:rPr lang="ar-SA" sz="3600" dirty="0"/>
              <a:t>ب</a:t>
            </a:r>
            <a:r>
              <a:rPr lang="ar-LB" sz="3600" dirty="0"/>
              <a:t>ِ</a:t>
            </a:r>
            <a:r>
              <a:rPr lang="ar-SA" sz="3600" dirty="0"/>
              <a:t>المَعمُوديَّة، </a:t>
            </a:r>
            <a:r>
              <a:rPr lang="ar-LB" sz="3600" dirty="0"/>
              <a:t>صِرنا أبناء </a:t>
            </a:r>
            <a:r>
              <a:rPr lang="ar-SA" sz="3600" dirty="0"/>
              <a:t>اللَّـه، </a:t>
            </a:r>
            <a:r>
              <a:rPr lang="ar-SA" sz="3600" dirty="0" err="1"/>
              <a:t>ون</a:t>
            </a:r>
            <a:r>
              <a:rPr lang="ar-LB" sz="3600" dirty="0"/>
              <a:t>ِ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LB" sz="3600" dirty="0" err="1"/>
              <a:t>نا</a:t>
            </a:r>
            <a:r>
              <a:rPr lang="ar-SA" sz="3600" dirty="0"/>
              <a:t> قُوّ</a:t>
            </a:r>
            <a:r>
              <a:rPr lang="ar-LB" sz="3600" dirty="0"/>
              <a:t>ِ</a:t>
            </a:r>
            <a:r>
              <a:rPr lang="ar-SA" sz="3600" dirty="0"/>
              <a:t>ة الرُّوحِ القُدُس، و</a:t>
            </a:r>
            <a:r>
              <a:rPr lang="ar-LB" sz="3600" dirty="0"/>
              <a:t>حْمِلنا</a:t>
            </a:r>
            <a:r>
              <a:rPr lang="ar-SA" sz="3600" dirty="0"/>
              <a:t> نُور الم</a:t>
            </a:r>
            <a:r>
              <a:rPr lang="ar-LB" sz="3600" dirty="0"/>
              <a:t>َ</a:t>
            </a:r>
            <a:r>
              <a:rPr lang="ar-SA" sz="3600" dirty="0"/>
              <a:t>سيح</a:t>
            </a:r>
            <a:r>
              <a:rPr lang="ar-LB" sz="3600" dirty="0"/>
              <a:t>.</a:t>
            </a:r>
          </a:p>
        </p:txBody>
      </p:sp>
      <p:pic>
        <p:nvPicPr>
          <p:cNvPr id="102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26" y="2998033"/>
            <a:ext cx="5780719" cy="3859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326398" y="578813"/>
            <a:ext cx="4242686" cy="4493814"/>
          </a:xfrm>
          <a:prstGeom prst="cloudCallout">
            <a:avLst>
              <a:gd name="adj1" fmla="val -94202"/>
              <a:gd name="adj2" fmla="val -15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5763" y="1484026"/>
            <a:ext cx="3868160" cy="5568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4853"/>
              <a:gd name="adj2" fmla="val -888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4800" dirty="0">
                <a:solidFill>
                  <a:srgbClr val="002060"/>
                </a:solidFill>
              </a:rPr>
              <a:t>يا رَبّ، </a:t>
            </a:r>
            <a:r>
              <a:rPr lang="ar-LB" sz="4800" dirty="0">
                <a:solidFill>
                  <a:srgbClr val="002060"/>
                </a:solidFill>
              </a:rPr>
              <a:t>إِ</a:t>
            </a:r>
            <a:r>
              <a:rPr lang="ar-SA" sz="4800" dirty="0">
                <a:solidFill>
                  <a:srgbClr val="002060"/>
                </a:solidFill>
              </a:rPr>
              <a:t>فتَحْ قُلُوب</a:t>
            </a:r>
            <a:r>
              <a:rPr lang="ar-LB" sz="4800" dirty="0">
                <a:solidFill>
                  <a:srgbClr val="002060"/>
                </a:solidFill>
              </a:rPr>
              <a:t>َ</a:t>
            </a:r>
            <a:r>
              <a:rPr lang="ar-SA" sz="4800" dirty="0" err="1">
                <a:solidFill>
                  <a:srgbClr val="002060"/>
                </a:solidFill>
              </a:rPr>
              <a:t>نا</a:t>
            </a:r>
            <a:r>
              <a:rPr lang="ar-SA" sz="4800" dirty="0">
                <a:solidFill>
                  <a:srgbClr val="002060"/>
                </a:solidFill>
              </a:rPr>
              <a:t> لِنَفهَمَ كَلِمَتَك</a:t>
            </a:r>
            <a:r>
              <a:rPr lang="ar-LB" sz="4800" dirty="0">
                <a:solidFill>
                  <a:srgbClr val="002060"/>
                </a:solidFill>
              </a:rPr>
              <a:t>َ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648</TotalTime>
  <Words>671</Words>
  <Application>Microsoft Office PowerPoint</Application>
  <PresentationFormat>On-screen Show (4:3)</PresentationFormat>
  <Paragraphs>64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Adobe Arabic</vt:lpstr>
      <vt:lpstr>Arial</vt:lpstr>
      <vt:lpstr>Calibri</vt:lpstr>
      <vt:lpstr>GeezaPro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الثّالِث عَشَر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بِهالوَقت، كان في رِجّال إسْمو يُوحَنَّا المَعمدان عَمْ بينادي ويقُول للنّاس:  </vt:lpstr>
      <vt:lpstr>تَرَك يَسوع النَّاصرة، تَرَك ضَيعْتُو، عَيْلتو، وشِغْلو.  إِجا مِنِ الجَليل عَ الأُردُنّ تَ يْشُوف يُوحَنَّا المَعمَدان. كان يسوع عُمْرو 30 سنة </vt:lpstr>
      <vt:lpstr>PowerPoint Presentation</vt:lpstr>
      <vt:lpstr>بس يُوحَنَّا رَفَض يْعَمِّدو، لأَنُّو كان بْيَعْرِف   مِينُو يَسوع، وأنُّو ما عِنْدو خَطايا. وكِرمال هَيك، قَلُّو  </vt:lpstr>
      <vt:lpstr>لكن يَسوع ما قِبِل وقَلُّو</vt:lpstr>
      <vt:lpstr>ساعِتَها انفَتَحِتِ السَّما ورُوح اللَّـه نِزِل وحَلّ عَلى يَسوع بِشَكل حَمامِة.  </vt:lpstr>
      <vt:lpstr>وانْسَمعْ صَوت  مِنِ السَّما بيْقُول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أَختارُ الخاناتِ الّتي فيها جُمَل تُعَبّرُ عَن مَعمودِيِّة يَسوع ومَعمودِيِّتْنا</vt:lpstr>
      <vt:lpstr>أَختارُ الخاناتِ الّتي فيها جُمَل تُعَبّرُ عَن مَعمودِيِّة يَسوع ومَعمودِيِّتْنا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EB1 اللقاء الثالث عشر</dc:title>
  <dc:creator>Michel Haddad</dc:creator>
  <cp:lastModifiedBy>Michel Haddad (Prof)</cp:lastModifiedBy>
  <cp:revision>69</cp:revision>
  <dcterms:created xsi:type="dcterms:W3CDTF">2020-08-25T06:38:39Z</dcterms:created>
  <dcterms:modified xsi:type="dcterms:W3CDTF">2022-04-16T08:50:15Z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BAC85F9B-A814-4FC8-A546-4126EF17BE16</vt:lpwstr>
  </property>
  <property fmtid="{D5CDD505-2E9C-101B-9397-08002B2CF9AE}" pid="3" name="ArticulatePath">
    <vt:lpwstr>EB1 اللقاء الثالث عشر</vt:lpwstr>
  </property>
</Properties>
</file>