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57" r:id="rId2"/>
    <p:sldId id="327" r:id="rId3"/>
    <p:sldId id="258" r:id="rId4"/>
    <p:sldId id="306" r:id="rId5"/>
    <p:sldId id="289" r:id="rId6"/>
    <p:sldId id="259" r:id="rId7"/>
    <p:sldId id="290" r:id="rId8"/>
    <p:sldId id="264" r:id="rId9"/>
    <p:sldId id="301" r:id="rId10"/>
    <p:sldId id="293" r:id="rId11"/>
    <p:sldId id="312" r:id="rId12"/>
    <p:sldId id="348" r:id="rId13"/>
    <p:sldId id="370" r:id="rId14"/>
    <p:sldId id="371" r:id="rId15"/>
    <p:sldId id="372" r:id="rId16"/>
    <p:sldId id="373" r:id="rId17"/>
    <p:sldId id="381" r:id="rId18"/>
    <p:sldId id="379" r:id="rId19"/>
    <p:sldId id="380" r:id="rId20"/>
    <p:sldId id="350" r:id="rId21"/>
    <p:sldId id="316" r:id="rId22"/>
    <p:sldId id="315" r:id="rId23"/>
    <p:sldId id="307" r:id="rId24"/>
    <p:sldId id="309" r:id="rId25"/>
    <p:sldId id="357" r:id="rId26"/>
    <p:sldId id="358" r:id="rId27"/>
    <p:sldId id="361" r:id="rId28"/>
    <p:sldId id="362" r:id="rId29"/>
    <p:sldId id="365" r:id="rId30"/>
    <p:sldId id="375" r:id="rId31"/>
    <p:sldId id="376" r:id="rId32"/>
    <p:sldId id="377" r:id="rId33"/>
    <p:sldId id="344" r:id="rId34"/>
    <p:sldId id="345" r:id="rId35"/>
    <p:sldId id="378" r:id="rId36"/>
    <p:sldId id="287" r:id="rId37"/>
    <p:sldId id="347" r:id="rId38"/>
    <p:sldId id="369" r:id="rId39"/>
    <p:sldId id="285" r:id="rId40"/>
    <p:sldId id="326" r:id="rId41"/>
    <p:sldId id="283" r:id="rId42"/>
  </p:sldIdLst>
  <p:sldSz cx="9144000" cy="6858000" type="screen4x3"/>
  <p:notesSz cx="6858000" cy="9144000"/>
  <p:custDataLst>
    <p:tags r:id="rId4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FCC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00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52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17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2523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927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6276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5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97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5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73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59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419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7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49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34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789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89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7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9091" y="2145441"/>
            <a:ext cx="8095263" cy="1234727"/>
          </a:xfrm>
        </p:spPr>
        <p:txBody>
          <a:bodyPr/>
          <a:lstStyle/>
          <a:p>
            <a:pPr algn="ctr" rtl="1"/>
            <a:r>
              <a:rPr lang="ar-LB" dirty="0">
                <a:solidFill>
                  <a:schemeClr val="accent2">
                    <a:lumMod val="50000"/>
                  </a:schemeClr>
                </a:solidFill>
              </a:rPr>
              <a:t>مَركَزُ التَّربِيَّةِ الدّينِيَّة</a:t>
            </a:r>
            <a:br>
              <a:rPr lang="ar-LB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ar-LB" dirty="0">
                <a:solidFill>
                  <a:schemeClr val="accent2">
                    <a:lumMod val="50000"/>
                  </a:schemeClr>
                </a:solidFill>
              </a:rPr>
              <a:t>لِرُهبانِيَّةِ القَلبَينِ الأقدَسَين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6595" y="5227160"/>
            <a:ext cx="5825202" cy="822674"/>
          </a:xfrm>
        </p:spPr>
        <p:txBody>
          <a:bodyPr>
            <a:noAutofit/>
          </a:bodyPr>
          <a:lstStyle/>
          <a:p>
            <a:pPr algn="ctr" rtl="1"/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</a:t>
            </a:r>
            <a:r>
              <a:rPr lang="en-US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الأساسِيَّ الأَوَّل</a:t>
            </a:r>
            <a:endParaRPr lang="en-US" sz="50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4" name="Picture 2" descr="C:\Users\wmaksour\Desktop\Project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376" y="188259"/>
            <a:ext cx="3546331" cy="11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2634729"/>
      </p:ext>
    </p:extLst>
  </p:cSld>
  <p:clrMapOvr>
    <a:masterClrMapping/>
  </p:clrMapOvr>
  <p:transition spd="slow" advTm="57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0" y="-13447"/>
            <a:ext cx="9251574" cy="6871446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b="1" dirty="0">
                <a:solidFill>
                  <a:schemeClr val="tx1"/>
                </a:solidFill>
              </a:rPr>
              <a:t>بْتِزْكْرو عَن شو حْكِينا المرَّة الماضْيِة؟</a:t>
            </a:r>
            <a:endParaRPr lang="en-US" sz="4000" b="1" dirty="0">
              <a:solidFill>
                <a:schemeClr val="tx1"/>
              </a:solidFill>
            </a:endParaRPr>
          </a:p>
          <a:p>
            <a:pPr algn="ctr" rtl="1"/>
            <a:r>
              <a:rPr lang="ar-SA" sz="4000" dirty="0">
                <a:solidFill>
                  <a:schemeClr val="tx1"/>
                </a:solidFill>
              </a:rPr>
              <a:t>تْعَمَّد يَسوع عَ إيد يُوحَنَّا المَعمَدان</a:t>
            </a:r>
            <a:r>
              <a:rPr lang="en-US" sz="40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en-US" sz="4000" dirty="0">
                <a:solidFill>
                  <a:schemeClr val="tx1"/>
                </a:solidFill>
              </a:rPr>
              <a:t>- </a:t>
            </a:r>
            <a:r>
              <a:rPr lang="ar-SA" sz="4000" dirty="0">
                <a:solidFill>
                  <a:schemeClr val="tx1"/>
                </a:solidFill>
              </a:rPr>
              <a:t>وبَس طِلِع مِنِ المَي</a:t>
            </a:r>
            <a:r>
              <a:rPr lang="ar-LB" sz="4000" dirty="0">
                <a:solidFill>
                  <a:schemeClr val="tx1"/>
                </a:solidFill>
              </a:rPr>
              <a:t>ّ</a:t>
            </a:r>
            <a:r>
              <a:rPr lang="ar-SA" sz="4000" dirty="0">
                <a:solidFill>
                  <a:schemeClr val="tx1"/>
                </a:solidFill>
              </a:rPr>
              <a:t>، </a:t>
            </a:r>
            <a:endParaRPr lang="en-US" sz="4000" dirty="0">
              <a:solidFill>
                <a:schemeClr val="tx1"/>
              </a:solidFill>
            </a:endParaRPr>
          </a:p>
          <a:p>
            <a:pPr algn="ctr" rtl="1"/>
            <a:r>
              <a:rPr lang="ar-SA" sz="4000" dirty="0">
                <a:solidFill>
                  <a:schemeClr val="tx1"/>
                </a:solidFill>
              </a:rPr>
              <a:t>شاف السَّما نْفَتَحِت والرُّوحِ القُدُس نازِل عَلَيه بِهَيئِة حَمامِي، وسِمِع صَوت جايي مِنِ السَّما عَم يْقُول: "إنتَ إبْنِي اللّي بْحِبُّو، وفيك إ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نتَ بْحُطّ كِلّ فَرَحي"</a:t>
            </a:r>
            <a:r>
              <a:rPr lang="ar-LB" sz="4000" dirty="0">
                <a:solidFill>
                  <a:schemeClr val="tx1"/>
                </a:solidFill>
              </a:rPr>
              <a:t>.</a:t>
            </a:r>
            <a:r>
              <a:rPr lang="ar-SA" sz="4000" dirty="0">
                <a:solidFill>
                  <a:schemeClr val="tx1"/>
                </a:solidFill>
              </a:rPr>
              <a:t> </a:t>
            </a:r>
            <a:r>
              <a:rPr lang="en-US" sz="4000" dirty="0"/>
              <a:t>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9338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970"/>
            <a:ext cx="9114020" cy="1320800"/>
          </a:xfrm>
        </p:spPr>
        <p:txBody>
          <a:bodyPr>
            <a:normAutofit fontScale="90000"/>
          </a:bodyPr>
          <a:lstStyle/>
          <a:p>
            <a:pPr algn="ctr" rtl="1"/>
            <a:r>
              <a:rPr lang="ar-SA" sz="3300" dirty="0">
                <a:solidFill>
                  <a:schemeClr val="tx1"/>
                </a:solidFill>
              </a:rPr>
              <a:t>بِهالوَقت، كان في رِجّال إسْمو يُوحَنَّا المَعمدان عَمْ بينادي ويقُول للنّاس</a:t>
            </a:r>
            <a:r>
              <a:rPr lang="en-US" sz="3300" dirty="0"/>
              <a:t>: </a:t>
            </a:r>
            <a:br>
              <a:rPr lang="en-US" dirty="0"/>
            </a:br>
            <a:endParaRPr lang="en-US" dirty="0"/>
          </a:p>
        </p:txBody>
      </p:sp>
      <p:sp>
        <p:nvSpPr>
          <p:cNvPr id="6" name="Cloud Callout 5"/>
          <p:cNvSpPr/>
          <p:nvPr/>
        </p:nvSpPr>
        <p:spPr>
          <a:xfrm>
            <a:off x="4991724" y="3867462"/>
            <a:ext cx="3552669" cy="2518348"/>
          </a:xfrm>
          <a:prstGeom prst="cloudCallout">
            <a:avLst>
              <a:gd name="adj1" fmla="val 4062"/>
              <a:gd name="adj2" fmla="val -11964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توبوا، ما بقَا تِخْطُو، وتْعَمَّدوا حتَّى تِنْغِفِر خَطاياكُن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Picture 4" descr="002-yo-jesus-fisherm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-491350" y="4856552"/>
            <a:ext cx="981523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kumimoji="0" lang="ar-SA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GeezaPro"/>
                <a:ea typeface="Times New Roman" pitchFamily="18" charset="0"/>
                <a:cs typeface="+mj-cs"/>
              </a:rPr>
              <a:t>مِن</a:t>
            </a:r>
            <a:r>
              <a:rPr kumimoji="0" lang="ar-SA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 </a:t>
            </a:r>
            <a:r>
              <a:rPr kumimoji="0" lang="ar-SA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GeezaPro"/>
                <a:ea typeface="Times New Roman" pitchFamily="18" charset="0"/>
                <a:cs typeface="+mj-cs"/>
              </a:rPr>
              <a:t>بَعْد</a:t>
            </a:r>
            <a:r>
              <a:rPr kumimoji="0" lang="ar-SA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 </a:t>
            </a:r>
            <a:r>
              <a:rPr kumimoji="0" lang="ar-SA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GeezaPro"/>
                <a:ea typeface="Times New Roman" pitchFamily="18" charset="0"/>
                <a:cs typeface="+mj-cs"/>
              </a:rPr>
              <a:t>ما</a:t>
            </a:r>
            <a:r>
              <a:rPr kumimoji="0" lang="ar-SA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 </a:t>
            </a:r>
            <a:r>
              <a:rPr kumimoji="0" lang="ar-SA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GeezaPro"/>
                <a:ea typeface="Times New Roman" pitchFamily="18" charset="0"/>
                <a:cs typeface="+mj-cs"/>
              </a:rPr>
              <a:t>تْعَمَّد</a:t>
            </a:r>
            <a:r>
              <a:rPr kumimoji="0" lang="ar-SA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 </a:t>
            </a:r>
            <a:r>
              <a:rPr kumimoji="0" lang="ar-SA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GeezaPro"/>
                <a:ea typeface="Times New Roman" pitchFamily="18" charset="0"/>
                <a:cs typeface="+mj-cs"/>
              </a:rPr>
              <a:t>يَسوع</a:t>
            </a:r>
            <a:r>
              <a:rPr kumimoji="0" lang="ar-SA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 </a:t>
            </a:r>
            <a:r>
              <a:rPr kumimoji="0" lang="ar-SA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GeezaPro"/>
                <a:ea typeface="Times New Roman" pitchFamily="18" charset="0"/>
                <a:cs typeface="+mj-cs"/>
              </a:rPr>
              <a:t>على</a:t>
            </a:r>
            <a:r>
              <a:rPr kumimoji="0" lang="ar-SA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 </a:t>
            </a:r>
            <a:r>
              <a:rPr kumimoji="0" lang="ar-SA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GeezaPro"/>
                <a:ea typeface="Times New Roman" pitchFamily="18" charset="0"/>
                <a:cs typeface="+mj-cs"/>
              </a:rPr>
              <a:t>يَد</a:t>
            </a:r>
            <a:r>
              <a:rPr kumimoji="0" lang="ar-SA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 </a:t>
            </a:r>
            <a:r>
              <a:rPr kumimoji="0" lang="ar-SA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GeezaPro"/>
                <a:ea typeface="Times New Roman" pitchFamily="18" charset="0"/>
                <a:cs typeface="+mj-cs"/>
              </a:rPr>
              <a:t>يُوحَنَّا</a:t>
            </a:r>
            <a:r>
              <a:rPr kumimoji="0" lang="ar-SA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 </a:t>
            </a:r>
            <a:r>
              <a:rPr kumimoji="0" lang="ar-SA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GeezaPro"/>
                <a:ea typeface="Times New Roman" pitchFamily="18" charset="0"/>
                <a:cs typeface="+mj-cs"/>
              </a:rPr>
              <a:t>ونِزِل</a:t>
            </a:r>
            <a:r>
              <a:rPr kumimoji="0" lang="ar-SA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 </a:t>
            </a:r>
            <a:r>
              <a:rPr kumimoji="0" lang="ar-SA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GeezaPro"/>
                <a:ea typeface="Times New Roman" pitchFamily="18" charset="0"/>
                <a:cs typeface="+mj-cs"/>
              </a:rPr>
              <a:t>عَلَيه</a:t>
            </a:r>
            <a:r>
              <a:rPr kumimoji="0" lang="ar-SA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 </a:t>
            </a:r>
            <a:r>
              <a:rPr kumimoji="0" lang="ar-SA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GeezaPro"/>
                <a:ea typeface="Times New Roman" pitchFamily="18" charset="0"/>
                <a:cs typeface="+mj-cs"/>
              </a:rPr>
              <a:t>الرُّوح</a:t>
            </a:r>
            <a:r>
              <a:rPr kumimoji="0" lang="ar-SA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 </a:t>
            </a:r>
            <a:r>
              <a:rPr kumimoji="0" lang="ar-SA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GeezaPro"/>
                <a:ea typeface="Times New Roman" pitchFamily="18" charset="0"/>
                <a:cs typeface="+mj-cs"/>
              </a:rPr>
              <a:t>القُدُس،</a:t>
            </a:r>
            <a:r>
              <a:rPr kumimoji="0" lang="ar-SA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 </a:t>
            </a:r>
            <a:r>
              <a:rPr kumimoji="0" lang="ar-SA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GeezaPro"/>
                <a:ea typeface="Times New Roman" pitchFamily="18" charset="0"/>
                <a:cs typeface="+mj-cs"/>
              </a:rPr>
              <a:t>راح</a:t>
            </a:r>
            <a:r>
              <a:rPr kumimoji="0" lang="ar-SA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 </a:t>
            </a:r>
            <a:r>
              <a:rPr kumimoji="0" lang="ar-SA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GeezaPro"/>
                <a:ea typeface="Times New Roman" pitchFamily="18" charset="0"/>
                <a:cs typeface="+mj-cs"/>
              </a:rPr>
              <a:t>يْبَشِّر</a:t>
            </a:r>
            <a:r>
              <a:rPr kumimoji="0" lang="ar-SA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 </a:t>
            </a:r>
            <a:r>
              <a:rPr kumimoji="0" lang="ar-SA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GeezaPro"/>
                <a:ea typeface="Times New Roman" pitchFamily="18" charset="0"/>
                <a:cs typeface="+mj-cs"/>
              </a:rPr>
              <a:t>ويْخَبِّرِ</a:t>
            </a:r>
            <a:r>
              <a:rPr kumimoji="0" lang="ar-SA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 </a:t>
            </a:r>
            <a:r>
              <a:rPr kumimoji="0" lang="ar-SA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GeezaPro"/>
                <a:ea typeface="Times New Roman" pitchFamily="18" charset="0"/>
                <a:cs typeface="+mj-cs"/>
              </a:rPr>
              <a:t>النَّاس</a:t>
            </a:r>
            <a:r>
              <a:rPr kumimoji="0" lang="ar-SA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 </a:t>
            </a:r>
            <a:r>
              <a:rPr kumimoji="0" lang="ar-SA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GeezaPro"/>
                <a:ea typeface="Times New Roman" pitchFamily="18" charset="0"/>
                <a:cs typeface="+mj-cs"/>
              </a:rPr>
              <a:t>ويْقِلُّن</a:t>
            </a:r>
            <a:r>
              <a:rPr kumimoji="0" lang="ar-SA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 "</a:t>
            </a:r>
            <a:r>
              <a:rPr kumimoji="0" lang="ar-SA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GeezaPro"/>
                <a:ea typeface="Times New Roman" pitchFamily="18" charset="0"/>
                <a:cs typeface="+mj-cs"/>
              </a:rPr>
              <a:t>تُوبُوا</a:t>
            </a:r>
            <a:r>
              <a:rPr kumimoji="0" lang="ar-SA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 </a:t>
            </a:r>
            <a:r>
              <a:rPr kumimoji="0" lang="ar-SA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GeezaPro"/>
                <a:ea typeface="Times New Roman" pitchFamily="18" charset="0"/>
                <a:cs typeface="+mj-cs"/>
              </a:rPr>
              <a:t>وآمْنوا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".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Arial" pitchFamily="34" charset="0"/>
              <a:cs typeface="+mj-cs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kumimoji="0" lang="ar-SA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GeezaPro"/>
                <a:ea typeface="Times New Roman" pitchFamily="18" charset="0"/>
                <a:cs typeface="+mj-cs"/>
              </a:rPr>
              <a:t>التَقَى</a:t>
            </a:r>
            <a:r>
              <a:rPr kumimoji="0" lang="ar-SA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 </a:t>
            </a:r>
            <a:r>
              <a:rPr kumimoji="0" lang="ar-SA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GeezaPro"/>
                <a:ea typeface="Times New Roman" pitchFamily="18" charset="0"/>
                <a:cs typeface="+mj-cs"/>
              </a:rPr>
              <a:t>بْناس</a:t>
            </a:r>
            <a:r>
              <a:rPr kumimoji="0" lang="ar-SA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 </a:t>
            </a:r>
            <a:r>
              <a:rPr kumimoji="0" lang="ar-SA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GeezaPro"/>
                <a:ea typeface="Times New Roman" pitchFamily="18" charset="0"/>
                <a:cs typeface="+mj-cs"/>
              </a:rPr>
              <a:t>كْتار،</a:t>
            </a:r>
            <a:r>
              <a:rPr kumimoji="0" lang="ar-SA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 </a:t>
            </a:r>
            <a:r>
              <a:rPr kumimoji="0" lang="ar-SA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GeezaPro"/>
                <a:ea typeface="Times New Roman" pitchFamily="18" charset="0"/>
                <a:cs typeface="+mj-cs"/>
              </a:rPr>
              <a:t>وبَيناتُن</a:t>
            </a:r>
            <a:r>
              <a:rPr kumimoji="0" lang="ar-SA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 </a:t>
            </a:r>
            <a:r>
              <a:rPr kumimoji="0" lang="ar-SA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GeezaPro"/>
                <a:ea typeface="Times New Roman" pitchFamily="18" charset="0"/>
                <a:cs typeface="+mj-cs"/>
              </a:rPr>
              <a:t>صَيَّادين</a:t>
            </a:r>
            <a:r>
              <a:rPr kumimoji="0" lang="ar-SA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 </a:t>
            </a:r>
            <a:r>
              <a:rPr kumimoji="0" lang="ar-SA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GeezaPro"/>
                <a:ea typeface="Times New Roman" pitchFamily="18" charset="0"/>
                <a:cs typeface="+mj-cs"/>
              </a:rPr>
              <a:t>سَمك</a:t>
            </a:r>
            <a:r>
              <a:rPr kumimoji="0" lang="ar-SA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 </a:t>
            </a:r>
            <a:r>
              <a:rPr kumimoji="0" lang="ar-SA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GeezaPro"/>
                <a:ea typeface="Times New Roman" pitchFamily="18" charset="0"/>
                <a:cs typeface="+mj-cs"/>
              </a:rPr>
              <a:t>كانُو</a:t>
            </a:r>
            <a:r>
              <a:rPr kumimoji="0" lang="ar-SA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 </a:t>
            </a:r>
            <a:r>
              <a:rPr kumimoji="0" lang="ar-SA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GeezaPro"/>
                <a:ea typeface="Times New Roman" pitchFamily="18" charset="0"/>
                <a:cs typeface="+mj-cs"/>
              </a:rPr>
              <a:t>بالبَحر،</a:t>
            </a:r>
            <a:r>
              <a:rPr kumimoji="0" lang="ar-SA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 </a:t>
            </a:r>
            <a:r>
              <a:rPr kumimoji="0" lang="ar-SA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GeezaPro"/>
                <a:ea typeface="Times New Roman" pitchFamily="18" charset="0"/>
                <a:cs typeface="+mj-cs"/>
              </a:rPr>
              <a:t>بْشَخْتُورَة</a:t>
            </a:r>
            <a:r>
              <a:rPr kumimoji="0" lang="ar-SA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 </a:t>
            </a:r>
            <a:r>
              <a:rPr kumimoji="0" lang="ar-SA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GeezaPro"/>
                <a:ea typeface="Times New Roman" pitchFamily="18" charset="0"/>
                <a:cs typeface="+mj-cs"/>
              </a:rPr>
              <a:t>عَم</a:t>
            </a:r>
            <a:r>
              <a:rPr kumimoji="0" lang="ar-SA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 </a:t>
            </a:r>
            <a:r>
              <a:rPr kumimoji="0" lang="ar-SA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GeezaPro"/>
                <a:ea typeface="Times New Roman" pitchFamily="18" charset="0"/>
                <a:cs typeface="+mj-cs"/>
              </a:rPr>
              <a:t>يِصْطادُو</a:t>
            </a:r>
            <a:r>
              <a:rPr kumimoji="0" lang="ar-SA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 </a:t>
            </a:r>
            <a:r>
              <a:rPr kumimoji="0" lang="ar-SA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GeezaPro"/>
                <a:ea typeface="Times New Roman" pitchFamily="18" charset="0"/>
                <a:cs typeface="+mj-cs"/>
              </a:rPr>
              <a:t>سَمَك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. 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Arial" pitchFamily="34" charset="0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9758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Liliane\Desktop\work from home\EB 1\EB1 rencontre 13 et 14\اللقاء 14\005-yo-jesus-fisherme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273"/>
          <a:stretch>
            <a:fillRect/>
          </a:stretch>
        </p:blipFill>
        <p:spPr bwMode="auto">
          <a:xfrm>
            <a:off x="-434715" y="749509"/>
            <a:ext cx="9578715" cy="610849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436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 rtl="1"/>
            <a:r>
              <a:rPr lang="ar-SA" sz="3300" b="1" dirty="0">
                <a:solidFill>
                  <a:schemeClr val="tx1"/>
                </a:solidFill>
              </a:rPr>
              <a:t>تْطَلَّع يَسوع ب</a:t>
            </a:r>
            <a:r>
              <a:rPr lang="ar-LB" sz="3300" b="1" dirty="0">
                <a:solidFill>
                  <a:schemeClr val="tx1"/>
                </a:solidFill>
              </a:rPr>
              <a:t>ِ</a:t>
            </a:r>
            <a:r>
              <a:rPr lang="ar-SA" sz="3300" b="1" dirty="0">
                <a:solidFill>
                  <a:schemeClr val="tx1"/>
                </a:solidFill>
              </a:rPr>
              <a:t>أَوّل شَختُورَة، وكان فيا سِمعان وخَيُّو أنْدرَاوس. عَيَّطْلُن وقَلُّن</a:t>
            </a:r>
            <a:r>
              <a:rPr lang="ar-SA" sz="2800" dirty="0"/>
              <a:t>: </a:t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7" name="Cloud Callout 6"/>
          <p:cNvSpPr/>
          <p:nvPr/>
        </p:nvSpPr>
        <p:spPr>
          <a:xfrm>
            <a:off x="0" y="1364106"/>
            <a:ext cx="2503357" cy="3702570"/>
          </a:xfrm>
          <a:prstGeom prst="cloudCallout">
            <a:avLst>
              <a:gd name="adj1" fmla="val 82997"/>
              <a:gd name="adj2" fmla="val -233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لْحَقونِي، بَدِّي أَعْمِل مِنكُن صَيَّادِين للبَشَر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9758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10-yo-jesus-fisherm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662" y="29980"/>
            <a:ext cx="7217651" cy="59960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 rtl="1"/>
            <a:r>
              <a:rPr lang="ar-SA" sz="3200" dirty="0">
                <a:solidFill>
                  <a:schemeClr val="tx1"/>
                </a:solidFill>
              </a:rPr>
              <a:t>وبْساعِةِ السّاعِة، تَرَكو الشِّباك، ولِحْقُوه</a:t>
            </a:r>
            <a:r>
              <a:rPr lang="ar-LB" sz="3200" dirty="0">
                <a:solidFill>
                  <a:schemeClr val="tx1"/>
                </a:solidFill>
              </a:rPr>
              <a:t>!</a:t>
            </a:r>
            <a:r>
              <a:rPr lang="ar-SA" sz="3200" dirty="0">
                <a:solidFill>
                  <a:schemeClr val="tx1"/>
                </a:solidFill>
              </a:rPr>
              <a:t> </a:t>
            </a:r>
            <a:br>
              <a:rPr lang="en-US" sz="3200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9758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Liliane\Desktop\work from home\EB 1\EB1 rencontre 13 et 14\اللقاء 14\006-yo-jesus-fisherm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16576"/>
            <a:ext cx="9144000" cy="164142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 rtl="1"/>
            <a:r>
              <a:rPr lang="ar-SA" sz="3200" dirty="0">
                <a:solidFill>
                  <a:schemeClr val="tx1"/>
                </a:solidFill>
              </a:rPr>
              <a:t>كَمَّل طَرِيقُو، وبَعْد شْوَي شاف يَعقوب ابن زَبَدى، ويُوحَنَّا خَيُّو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  <a:r>
              <a:rPr lang="ar-SA" sz="3200" dirty="0">
                <a:solidFill>
                  <a:schemeClr val="tx1"/>
                </a:solidFill>
              </a:rPr>
              <a:t>كانوا كَمان ب</a:t>
            </a:r>
            <a:r>
              <a:rPr lang="ar-LB" sz="3200" dirty="0">
                <a:solidFill>
                  <a:schemeClr val="tx1"/>
                </a:solidFill>
              </a:rPr>
              <a:t>ِ</a:t>
            </a:r>
            <a:r>
              <a:rPr lang="ar-SA" sz="3200" dirty="0">
                <a:solidFill>
                  <a:schemeClr val="tx1"/>
                </a:solidFill>
              </a:rPr>
              <a:t>الشَّختُورَة عم يْرَقْعُو الشِّباك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ar-SA" sz="3200" dirty="0">
                <a:solidFill>
                  <a:schemeClr val="tx1"/>
                </a:solidFill>
              </a:rPr>
              <a:t>عَيَّطْلُن</a:t>
            </a:r>
            <a:r>
              <a:rPr lang="en-US" sz="32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9758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11-yo-jesus-fisherm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947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 rtl="1"/>
            <a:r>
              <a:rPr lang="ar-SA" sz="3200" dirty="0">
                <a:solidFill>
                  <a:schemeClr val="tx1"/>
                </a:solidFill>
              </a:rPr>
              <a:t>تَرَكو بَيُّن، زَبَدى، ب</a:t>
            </a:r>
            <a:r>
              <a:rPr lang="ar-LB" sz="3200" dirty="0">
                <a:solidFill>
                  <a:schemeClr val="tx1"/>
                </a:solidFill>
              </a:rPr>
              <a:t>ِ</a:t>
            </a:r>
            <a:r>
              <a:rPr lang="ar-SA" sz="3200" dirty="0">
                <a:solidFill>
                  <a:schemeClr val="tx1"/>
                </a:solidFill>
              </a:rPr>
              <a:t>الشَّختُورَة مَع الصَيَّادِين ولِحْقوه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9758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0" y="-13447"/>
            <a:ext cx="9251574" cy="6871446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200" dirty="0">
                <a:solidFill>
                  <a:schemeClr val="tx1"/>
                </a:solidFill>
              </a:rPr>
              <a:t>وهَيك، اختار يَسوع 12 تِلْمِيز سَمَّاهُن رُسُل تَ يْرافْقُو ويِبْعَتُن يْبَشْرو النّاس</a:t>
            </a:r>
            <a:endParaRPr lang="ar-LB" sz="4200" dirty="0">
              <a:solidFill>
                <a:schemeClr val="tx1"/>
              </a:solidFill>
            </a:endParaRPr>
          </a:p>
          <a:p>
            <a:pPr algn="ctr" rtl="1"/>
            <a:r>
              <a:rPr lang="ar-SA" sz="4200" dirty="0">
                <a:solidFill>
                  <a:schemeClr val="tx1"/>
                </a:solidFill>
              </a:rPr>
              <a:t> بِمَحَبِّة اللَّـه الكْبِيرِة</a:t>
            </a:r>
            <a:r>
              <a:rPr lang="en-US" sz="42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en-US" sz="4000" dirty="0"/>
              <a:t> </a:t>
            </a:r>
          </a:p>
          <a:p>
            <a:pPr algn="ctr" rtl="1"/>
            <a:r>
              <a:rPr lang="en-US" sz="4000" dirty="0"/>
              <a:t> </a:t>
            </a:r>
          </a:p>
          <a:p>
            <a:pPr algn="ctr" rtl="1"/>
            <a:r>
              <a:rPr lang="en-US" sz="4000" b="1" dirty="0">
                <a:solidFill>
                  <a:schemeClr val="tx1"/>
                </a:solidFill>
              </a:rPr>
              <a:t>- </a:t>
            </a:r>
            <a:r>
              <a:rPr lang="en-US" sz="4000" dirty="0"/>
              <a:t>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37279" y="2162607"/>
            <a:ext cx="3288442" cy="4859166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859808" y="4435522"/>
            <a:ext cx="5527343" cy="1828800"/>
          </a:xfrm>
          <a:prstGeom prst="wedgeEllipseCallout">
            <a:avLst>
              <a:gd name="adj1" fmla="val 72007"/>
              <a:gd name="adj2" fmla="val -203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chemeClr val="tx1"/>
                </a:solidFill>
              </a:rPr>
              <a:t>ونِح</a:t>
            </a:r>
            <a:r>
              <a:rPr lang="ar-LB" sz="3200" b="1" dirty="0">
                <a:solidFill>
                  <a:schemeClr val="tx1"/>
                </a:solidFill>
              </a:rPr>
              <a:t>ْ</a:t>
            </a:r>
            <a:r>
              <a:rPr lang="ar-SA" sz="3200" b="1" dirty="0">
                <a:solidFill>
                  <a:schemeClr val="tx1"/>
                </a:solidFill>
              </a:rPr>
              <a:t>نا فينا نْكون تْلاميز يَسوع.</a:t>
            </a:r>
            <a:r>
              <a:rPr lang="ar-LB" sz="3200" b="1" dirty="0">
                <a:solidFill>
                  <a:schemeClr val="tx1"/>
                </a:solidFill>
              </a:rPr>
              <a:t> </a:t>
            </a:r>
            <a:r>
              <a:rPr lang="ar-SA" sz="3200" b="1" dirty="0">
                <a:solidFill>
                  <a:schemeClr val="tx1"/>
                </a:solidFill>
              </a:rPr>
              <a:t>كيف؟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9338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381" y="1869744"/>
            <a:ext cx="6046466" cy="4892722"/>
          </a:xfrm>
        </p:spPr>
      </p:pic>
      <p:sp>
        <p:nvSpPr>
          <p:cNvPr id="5" name="Rounded Rectangular Callout 4"/>
          <p:cNvSpPr/>
          <p:nvPr/>
        </p:nvSpPr>
        <p:spPr>
          <a:xfrm>
            <a:off x="532262" y="423082"/>
            <a:ext cx="7397085" cy="1678674"/>
          </a:xfrm>
          <a:prstGeom prst="wedgeRoundRectCallout">
            <a:avLst>
              <a:gd name="adj1" fmla="val 3600"/>
              <a:gd name="adj2" fmla="val 732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200" dirty="0">
              <a:solidFill>
                <a:schemeClr val="tx1"/>
              </a:solidFill>
            </a:endParaRPr>
          </a:p>
          <a:p>
            <a:pPr algn="ctr" rtl="1"/>
            <a:r>
              <a:rPr lang="ar-SA" sz="3200" dirty="0">
                <a:solidFill>
                  <a:schemeClr val="tx1"/>
                </a:solidFill>
              </a:rPr>
              <a:t>فينا نْحِسّ بِحُضُورو ب</a:t>
            </a:r>
            <a:r>
              <a:rPr lang="ar-LB" sz="3200" dirty="0">
                <a:solidFill>
                  <a:schemeClr val="tx1"/>
                </a:solidFill>
              </a:rPr>
              <a:t>ِ</a:t>
            </a:r>
            <a:r>
              <a:rPr lang="ar-SA" sz="3200" dirty="0">
                <a:solidFill>
                  <a:schemeClr val="tx1"/>
                </a:solidFill>
              </a:rPr>
              <a:t>قَلْبنا، ولَمَّا مِنْمَضِّي مَعو وَقت ب</a:t>
            </a:r>
            <a:r>
              <a:rPr lang="ar-LB" sz="3200" dirty="0">
                <a:solidFill>
                  <a:schemeClr val="tx1"/>
                </a:solidFill>
              </a:rPr>
              <a:t>ِ</a:t>
            </a:r>
            <a:r>
              <a:rPr lang="ar-SA" sz="3200" dirty="0">
                <a:solidFill>
                  <a:schemeClr val="tx1"/>
                </a:solidFill>
              </a:rPr>
              <a:t>الصَّلاة</a:t>
            </a:r>
            <a:r>
              <a:rPr lang="ar-LB" sz="3200" dirty="0">
                <a:solidFill>
                  <a:schemeClr val="tx1"/>
                </a:solidFill>
              </a:rPr>
              <a:t>.</a:t>
            </a:r>
            <a:r>
              <a:rPr lang="en-US" sz="3200" dirty="0">
                <a:solidFill>
                  <a:schemeClr val="tx1"/>
                </a:solidFill>
              </a:rPr>
              <a:t> 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ar-SA" sz="3200" dirty="0">
                <a:solidFill>
                  <a:schemeClr val="tx1"/>
                </a:solidFill>
              </a:rPr>
              <a:t>فينا نِسْمَع كِلْماتو ونْطِيعُو شَخصِيًّا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  <a:br>
              <a:rPr lang="en-US" sz="3200" dirty="0">
                <a:solidFill>
                  <a:schemeClr val="tx1"/>
                </a:solidFill>
              </a:rPr>
            </a:br>
            <a:endParaRPr lang="en-US" sz="32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496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3669" y="3140336"/>
            <a:ext cx="5298890" cy="3881437"/>
          </a:xfrm>
        </p:spPr>
      </p:pic>
      <p:sp>
        <p:nvSpPr>
          <p:cNvPr id="5" name="Rounded Rectangular Callout 4"/>
          <p:cNvSpPr/>
          <p:nvPr/>
        </p:nvSpPr>
        <p:spPr>
          <a:xfrm>
            <a:off x="1187354" y="232013"/>
            <a:ext cx="5418161" cy="2784143"/>
          </a:xfrm>
          <a:prstGeom prst="wedgeRoundRectCallout">
            <a:avLst>
              <a:gd name="adj1" fmla="val 3600"/>
              <a:gd name="adj2" fmla="val 732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chemeClr val="tx1"/>
                </a:solidFill>
              </a:rPr>
              <a:t>فينا نْعِيش مَع بَعْضْنا مِتْلِ الرُّسُل لَو كِنَّا مِخْتِلْفِين</a:t>
            </a:r>
            <a:r>
              <a:rPr lang="en-US" sz="3200" b="1" dirty="0">
                <a:solidFill>
                  <a:schemeClr val="tx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1690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751" y="3089739"/>
            <a:ext cx="6090562" cy="3768261"/>
          </a:xfrm>
        </p:spPr>
      </p:pic>
      <p:sp>
        <p:nvSpPr>
          <p:cNvPr id="5" name="Rounded Rectangular Callout 4"/>
          <p:cNvSpPr/>
          <p:nvPr/>
        </p:nvSpPr>
        <p:spPr>
          <a:xfrm>
            <a:off x="655091" y="204717"/>
            <a:ext cx="7124133" cy="2784143"/>
          </a:xfrm>
          <a:prstGeom prst="wedgeRoundRectCallout">
            <a:avLst>
              <a:gd name="adj1" fmla="val 3600"/>
              <a:gd name="adj2" fmla="val 732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800" dirty="0">
                <a:solidFill>
                  <a:schemeClr val="tx1"/>
                </a:solidFill>
              </a:rPr>
              <a:t>فينا نِدْرُس سَوا، نِلْعَب سَوا، ناكُل سَوا، نْصَلِّي سَوا، حَتَّى يِجِي يَسوع ويْرافِقْنا، ويْنَمِّي إِيمانَّا فيه</a:t>
            </a:r>
            <a:r>
              <a:rPr lang="en-US" sz="3800" dirty="0">
                <a:solidFill>
                  <a:schemeClr val="tx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3003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04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5900" y="86327"/>
            <a:ext cx="4952199" cy="66853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162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639302" y="389746"/>
            <a:ext cx="4785170" cy="5321507"/>
          </a:xfrm>
          <a:prstGeom prst="cloudCallout">
            <a:avLst>
              <a:gd name="adj1" fmla="val -84839"/>
              <a:gd name="adj2" fmla="val -9875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tx1"/>
                </a:solidFill>
              </a:rPr>
              <a:t>وهَلَّق، </a:t>
            </a:r>
            <a:r>
              <a:rPr lang="ar-SA" sz="4000" dirty="0">
                <a:solidFill>
                  <a:schemeClr val="tx1"/>
                </a:solidFill>
              </a:rPr>
              <a:t>تَعو تَ نُطْلُب مِن يَسوع يْساعِدْنا حَتَّى نْكُون رُسُلُو</a:t>
            </a:r>
            <a:r>
              <a:rPr lang="en-US" sz="4000" dirty="0">
                <a:solidFill>
                  <a:schemeClr val="tx1"/>
                </a:solidFill>
              </a:rPr>
              <a:t>.</a:t>
            </a:r>
            <a:endParaRPr lang="ar-LB" sz="4000" dirty="0">
              <a:solidFill>
                <a:schemeClr val="tx1"/>
              </a:solidFill>
            </a:endParaRPr>
          </a:p>
          <a:p>
            <a:pPr algn="ctr" rtl="1"/>
            <a:r>
              <a:rPr lang="ar-LB" sz="4000" dirty="0">
                <a:solidFill>
                  <a:schemeClr val="tx1"/>
                </a:solidFill>
              </a:rPr>
              <a:t>قولوا وَرايي</a:t>
            </a:r>
            <a:endParaRPr lang="en-US" sz="4000" dirty="0">
              <a:solidFill>
                <a:schemeClr val="tx1"/>
              </a:solidFill>
            </a:endParaRPr>
          </a:p>
          <a:p>
            <a:pPr algn="ctr" rtl="1"/>
            <a:r>
              <a:rPr lang="ar-LB" sz="2800" dirty="0">
                <a:solidFill>
                  <a:schemeClr val="tx1"/>
                </a:solidFill>
              </a:rPr>
              <a:t> 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64694" y="1998834"/>
            <a:ext cx="3375211" cy="4859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944494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322729" y="404735"/>
            <a:ext cx="8122024" cy="5756222"/>
          </a:xfrm>
          <a:prstGeom prst="vertic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600" dirty="0"/>
          </a:p>
          <a:p>
            <a:pPr algn="ctr" rtl="1"/>
            <a:r>
              <a:rPr lang="ar-SA" sz="3600" dirty="0">
                <a:solidFill>
                  <a:schemeClr val="tx1"/>
                </a:solidFill>
              </a:rPr>
              <a:t>يا يَسوع، عَ شَطِّ البَحْر</a:t>
            </a:r>
            <a:endParaRPr lang="en-US" sz="3600" dirty="0">
              <a:solidFill>
                <a:schemeClr val="tx1"/>
              </a:solidFill>
            </a:endParaRPr>
          </a:p>
          <a:p>
            <a:pPr algn="ctr" rtl="1"/>
            <a:r>
              <a:rPr lang="ar-SA" sz="3600" dirty="0">
                <a:solidFill>
                  <a:schemeClr val="tx1"/>
                </a:solidFill>
              </a:rPr>
              <a:t>دْعَيت بُطرُس وأندراوس </a:t>
            </a:r>
            <a:endParaRPr lang="en-US" sz="3600" dirty="0">
              <a:solidFill>
                <a:schemeClr val="tx1"/>
              </a:solidFill>
            </a:endParaRPr>
          </a:p>
          <a:p>
            <a:pPr algn="ctr" rtl="1"/>
            <a:r>
              <a:rPr lang="ar-SA" sz="3600" dirty="0">
                <a:solidFill>
                  <a:schemeClr val="tx1"/>
                </a:solidFill>
              </a:rPr>
              <a:t>تَ يِلْحَقُوك،</a:t>
            </a:r>
            <a:endParaRPr lang="en-US" sz="3600" dirty="0">
              <a:solidFill>
                <a:schemeClr val="tx1"/>
              </a:solidFill>
            </a:endParaRPr>
          </a:p>
          <a:p>
            <a:pPr algn="ctr" rtl="1"/>
            <a:r>
              <a:rPr lang="ar-SA" sz="3600" dirty="0">
                <a:solidFill>
                  <a:schemeClr val="tx1"/>
                </a:solidFill>
              </a:rPr>
              <a:t>ودْعَيت كَمان الـ12 رَسُول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3600" dirty="0">
                <a:solidFill>
                  <a:schemeClr val="tx1"/>
                </a:solidFill>
              </a:rPr>
              <a:t>واليَوم، بْتِدْعِيني أَنا كَمان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3600" dirty="0">
                <a:solidFill>
                  <a:schemeClr val="tx1"/>
                </a:solidFill>
              </a:rPr>
              <a:t>سَاعِدْنِي تَ قِلَّك نَعَم،</a:t>
            </a:r>
            <a:endParaRPr lang="en-US" sz="3600" dirty="0">
              <a:solidFill>
                <a:schemeClr val="tx1"/>
              </a:solidFill>
            </a:endParaRPr>
          </a:p>
          <a:p>
            <a:pPr algn="ctr" rtl="1"/>
            <a:r>
              <a:rPr lang="ar-SA" sz="3600" dirty="0">
                <a:solidFill>
                  <a:schemeClr val="tx1"/>
                </a:solidFill>
              </a:rPr>
              <a:t>ولَبِّي دَعْوتَك</a:t>
            </a:r>
            <a:r>
              <a:rPr lang="en-US" sz="3600" dirty="0">
                <a:solidFill>
                  <a:schemeClr val="tx1"/>
                </a:solidFill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33632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809270" y="470645"/>
            <a:ext cx="3991331" cy="3845859"/>
          </a:xfrm>
          <a:prstGeom prst="cloudCallout">
            <a:avLst>
              <a:gd name="adj1" fmla="val 99337"/>
              <a:gd name="adj2" fmla="val -10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800" b="1" dirty="0">
                <a:solidFill>
                  <a:schemeClr val="tx1"/>
                </a:solidFill>
              </a:rPr>
              <a:t>مِن بَعد ما سمِعْنا المُحادَثة،  رَح إِسأَلكُن كَم سُؤال</a:t>
            </a:r>
            <a:endParaRPr lang="en-US" sz="38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239435" y="2092963"/>
            <a:ext cx="3119719" cy="4859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459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327816" y="419725"/>
            <a:ext cx="5546361" cy="3859966"/>
          </a:xfrm>
          <a:prstGeom prst="cloudCallout">
            <a:avLst>
              <a:gd name="adj1" fmla="val -78815"/>
              <a:gd name="adj2" fmla="val 183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tx1"/>
                </a:solidFill>
              </a:rPr>
              <a:t>شو </a:t>
            </a:r>
            <a:r>
              <a:rPr lang="ar-SA" sz="4000" dirty="0">
                <a:solidFill>
                  <a:schemeClr val="tx1"/>
                </a:solidFill>
              </a:rPr>
              <a:t> </a:t>
            </a:r>
            <a:r>
              <a:rPr lang="ar-LB" sz="4000" dirty="0">
                <a:solidFill>
                  <a:schemeClr val="tx1"/>
                </a:solidFill>
              </a:rPr>
              <a:t>إ</a:t>
            </a:r>
            <a:r>
              <a:rPr lang="ar-SA" sz="4000" dirty="0">
                <a:solidFill>
                  <a:schemeClr val="tx1"/>
                </a:solidFill>
              </a:rPr>
              <a:t>سْم التِّلمِي</a:t>
            </a:r>
            <a:r>
              <a:rPr lang="ar-LB" sz="4000" dirty="0">
                <a:solidFill>
                  <a:schemeClr val="tx1"/>
                </a:solidFill>
              </a:rPr>
              <a:t>زَ</a:t>
            </a:r>
            <a:r>
              <a:rPr lang="ar-SA" sz="4000" dirty="0">
                <a:solidFill>
                  <a:schemeClr val="tx1"/>
                </a:solidFill>
              </a:rPr>
              <a:t>ين </a:t>
            </a:r>
            <a:r>
              <a:rPr lang="ar-LB" sz="4000" dirty="0">
                <a:solidFill>
                  <a:schemeClr val="tx1"/>
                </a:solidFill>
              </a:rPr>
              <a:t>يَلْلي شافُن يَسوع أَوَّل شي وَدَعاهُن</a:t>
            </a:r>
            <a:r>
              <a:rPr lang="ar-SA" sz="4000" dirty="0">
                <a:solidFill>
                  <a:schemeClr val="tx1"/>
                </a:solidFill>
              </a:rPr>
              <a:t>؟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5117" y="2106411"/>
            <a:ext cx="3375211" cy="4859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64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C:\Users\Liliane\Desktop\work from home\EB 1\EB1 rencontre 13 et 14\اللقاء 13\learn-with-peers.a1f3d0894b01282c784f8ca998fd5f9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9380" y="1154243"/>
            <a:ext cx="7463829" cy="5703757"/>
          </a:xfrm>
          <a:prstGeom prst="rect">
            <a:avLst/>
          </a:prstGeom>
          <a:noFill/>
        </p:spPr>
      </p:pic>
      <p:sp>
        <p:nvSpPr>
          <p:cNvPr id="7" name="Rounded Rectangular Callout 6"/>
          <p:cNvSpPr/>
          <p:nvPr/>
        </p:nvSpPr>
        <p:spPr>
          <a:xfrm>
            <a:off x="2938070" y="374754"/>
            <a:ext cx="3612631" cy="1229193"/>
          </a:xfrm>
          <a:prstGeom prst="wedgeRoundRectCallout">
            <a:avLst>
              <a:gd name="adj1" fmla="val 657"/>
              <a:gd name="adj2" fmla="val 91769"/>
              <a:gd name="adj3" fmla="val 16667"/>
            </a:avLst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/>
              <a:t>سِمْعان وأندراوس</a:t>
            </a:r>
            <a:endParaRPr lang="en-US" sz="3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68423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672831" y="710932"/>
            <a:ext cx="4193037" cy="3801108"/>
          </a:xfrm>
          <a:prstGeom prst="cloudCallout">
            <a:avLst>
              <a:gd name="adj1" fmla="val -100417"/>
              <a:gd name="adj2" fmla="val 47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شو كانوا بيِشْتِغْلوا؟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5117" y="2106411"/>
            <a:ext cx="3375211" cy="4859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64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4122294" y="599607"/>
            <a:ext cx="3612631" cy="1903751"/>
          </a:xfrm>
          <a:prstGeom prst="wedgeRoundRectCallout">
            <a:avLst>
              <a:gd name="adj1" fmla="val 1072"/>
              <a:gd name="adj2" fmla="val 116966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dirty="0"/>
              <a:t>صَيّادين سَمَك</a:t>
            </a:r>
            <a:r>
              <a:rPr lang="en-US" sz="3600" dirty="0"/>
              <a:t>.</a:t>
            </a:r>
            <a:endParaRPr lang="en-US" sz="3600" b="1" dirty="0"/>
          </a:p>
        </p:txBody>
      </p:sp>
      <p:pic>
        <p:nvPicPr>
          <p:cNvPr id="6" name="Picture 2" descr="C:\Users\Liliane\Desktop\work from home\EB 1\EB1 rencontre 13 et 14\اللقاء 13\schooxzlkid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98032"/>
            <a:ext cx="5780719" cy="385996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68423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4137526" y="1109272"/>
            <a:ext cx="3822251" cy="2660754"/>
          </a:xfrm>
          <a:prstGeom prst="cloudCallout">
            <a:avLst>
              <a:gd name="adj1" fmla="val -105672"/>
              <a:gd name="adj2" fmla="val 118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شو قَلُّن </a:t>
            </a:r>
            <a:r>
              <a:rPr lang="ar-SA" sz="4000" b="1" dirty="0">
                <a:solidFill>
                  <a:schemeClr val="tx1"/>
                </a:solidFill>
              </a:rPr>
              <a:t>يَسوع؟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5117" y="2106411"/>
            <a:ext cx="3375211" cy="4859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64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C:\Users\Liliane\Desktop\work from home\EB 1\EB1 rencontre 13 et 14\اللقاء 13\learn-with-peers.a1f3d0894b01282c784f8ca998fd5f9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9380" y="1154243"/>
            <a:ext cx="7463829" cy="5703757"/>
          </a:xfrm>
          <a:prstGeom prst="rect">
            <a:avLst/>
          </a:prstGeom>
          <a:noFill/>
        </p:spPr>
      </p:pic>
      <p:sp>
        <p:nvSpPr>
          <p:cNvPr id="7" name="Rounded Rectangular Callout 6"/>
          <p:cNvSpPr/>
          <p:nvPr/>
        </p:nvSpPr>
        <p:spPr>
          <a:xfrm>
            <a:off x="1319134" y="404734"/>
            <a:ext cx="5456421" cy="1244184"/>
          </a:xfrm>
          <a:prstGeom prst="wedgeRoundRectCallout">
            <a:avLst>
              <a:gd name="adj1" fmla="val 8667"/>
              <a:gd name="adj2" fmla="val 88229"/>
              <a:gd name="adj3" fmla="val 16667"/>
            </a:avLst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/>
              <a:t>«</a:t>
            </a:r>
            <a:r>
              <a:rPr lang="ar-SA" sz="3200" dirty="0"/>
              <a:t>اِتْبعانِي، أجْعَلْكُما صَيَّادَي بَشَر</a:t>
            </a:r>
            <a:r>
              <a:rPr lang="ar-LB" sz="3200" dirty="0"/>
              <a:t>».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68423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237876" y="449704"/>
            <a:ext cx="5606322" cy="3013023"/>
          </a:xfrm>
          <a:prstGeom prst="cloudCallout">
            <a:avLst>
              <a:gd name="adj1" fmla="val -76689"/>
              <a:gd name="adj2" fmla="val 264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4000" b="1" dirty="0">
              <a:solidFill>
                <a:schemeClr val="tx1"/>
              </a:solidFill>
            </a:endParaRPr>
          </a:p>
          <a:p>
            <a:pPr algn="ctr" rtl="1"/>
            <a:r>
              <a:rPr lang="ar-SA" sz="4000" b="1" dirty="0">
                <a:solidFill>
                  <a:schemeClr val="tx1"/>
                </a:solidFill>
              </a:rPr>
              <a:t>مَ</a:t>
            </a:r>
            <a:r>
              <a:rPr lang="ar-LB" sz="4000" b="1" dirty="0">
                <a:solidFill>
                  <a:schemeClr val="tx1"/>
                </a:solidFill>
              </a:rPr>
              <a:t>ي</a:t>
            </a:r>
            <a:r>
              <a:rPr lang="ar-SA" sz="4000" b="1" dirty="0">
                <a:solidFill>
                  <a:schemeClr val="tx1"/>
                </a:solidFill>
              </a:rPr>
              <a:t>ن تَرَك يَعقوب و</a:t>
            </a:r>
            <a:r>
              <a:rPr lang="ar-LB" sz="4000" b="1" dirty="0">
                <a:solidFill>
                  <a:schemeClr val="tx1"/>
                </a:solidFill>
              </a:rPr>
              <a:t>خيّو </a:t>
            </a:r>
            <a:r>
              <a:rPr lang="ar-SA" sz="4000" b="1" dirty="0">
                <a:solidFill>
                  <a:schemeClr val="tx1"/>
                </a:solidFill>
              </a:rPr>
              <a:t>يُوحَنَّا </a:t>
            </a:r>
            <a:r>
              <a:rPr lang="ar-LB" sz="4000" b="1" dirty="0">
                <a:solidFill>
                  <a:schemeClr val="tx1"/>
                </a:solidFill>
              </a:rPr>
              <a:t>لَ يِلحَقوا </a:t>
            </a:r>
            <a:r>
              <a:rPr lang="ar-SA" sz="4000" b="1" dirty="0">
                <a:solidFill>
                  <a:schemeClr val="tx1"/>
                </a:solidFill>
              </a:rPr>
              <a:t>يَسوع؟</a:t>
            </a:r>
            <a:endParaRPr lang="en-US" sz="4000" b="1" dirty="0">
              <a:solidFill>
                <a:schemeClr val="tx1"/>
              </a:solidFill>
            </a:endParaRPr>
          </a:p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 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5117" y="2106411"/>
            <a:ext cx="3375211" cy="4859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64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0971" y="1148276"/>
            <a:ext cx="5764946" cy="902826"/>
          </a:xfrm>
        </p:spPr>
        <p:txBody>
          <a:bodyPr/>
          <a:lstStyle/>
          <a:p>
            <a:pPr rtl="1"/>
            <a:r>
              <a:rPr lang="ar-LB" dirty="0">
                <a:solidFill>
                  <a:schemeClr val="accent2">
                    <a:lumMod val="75000"/>
                  </a:schemeClr>
                </a:solidFill>
              </a:rPr>
              <a:t>اللِّقاءُ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ar-LB" dirty="0">
                <a:solidFill>
                  <a:schemeClr val="accent2">
                    <a:lumMod val="75000"/>
                  </a:schemeClr>
                </a:solidFill>
              </a:rPr>
              <a:t>الرّابِع عَشَر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194372"/>
            <a:ext cx="8024436" cy="1783199"/>
          </a:xfrm>
        </p:spPr>
        <p:txBody>
          <a:bodyPr>
            <a:noAutofit/>
          </a:bodyPr>
          <a:lstStyle/>
          <a:p>
            <a:pPr algn="ctr" rtl="1"/>
            <a:r>
              <a:rPr lang="ar-LB" sz="4500" b="1" dirty="0">
                <a:solidFill>
                  <a:schemeClr val="tx1"/>
                </a:solidFill>
              </a:rPr>
              <a:t>يا يَسوعُ... </a:t>
            </a:r>
          </a:p>
          <a:p>
            <a:pPr algn="ctr" rtl="1"/>
            <a:r>
              <a:rPr lang="ar-LB" sz="4500" b="1" dirty="0">
                <a:solidFill>
                  <a:schemeClr val="tx1"/>
                </a:solidFill>
              </a:rPr>
              <a:t>أَنتَ تَدْعو تَلاميذَكَ</a:t>
            </a:r>
            <a:endParaRPr lang="en-US" sz="45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5887022"/>
      </p:ext>
    </p:extLst>
  </p:cSld>
  <p:clrMapOvr>
    <a:masterClrMapping/>
  </p:clrMapOvr>
  <p:transition spd="slow" advTm="814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4122294" y="599607"/>
            <a:ext cx="3612631" cy="1903751"/>
          </a:xfrm>
          <a:prstGeom prst="wedgeRoundRectCallout">
            <a:avLst>
              <a:gd name="adj1" fmla="val 1072"/>
              <a:gd name="adj2" fmla="val 116966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dirty="0"/>
              <a:t>تَرَكوا بَيُّن زَبَدَى</a:t>
            </a:r>
            <a:endParaRPr lang="en-US" sz="3600" b="1" dirty="0"/>
          </a:p>
        </p:txBody>
      </p:sp>
      <p:pic>
        <p:nvPicPr>
          <p:cNvPr id="6" name="Picture 2" descr="C:\Users\Liliane\Desktop\work from home\EB 1\EB1 rencontre 13 et 14\اللقاء 13\schooxzlkid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98032"/>
            <a:ext cx="5780719" cy="385996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68423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237876" y="449704"/>
            <a:ext cx="5606322" cy="3013023"/>
          </a:xfrm>
          <a:prstGeom prst="cloudCallout">
            <a:avLst>
              <a:gd name="adj1" fmla="val -78381"/>
              <a:gd name="adj2" fmla="val 278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4000" b="1" dirty="0">
              <a:solidFill>
                <a:schemeClr val="tx1"/>
              </a:solidFill>
            </a:endParaRPr>
          </a:p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كَم رَسول اختار يَسوع ولَشو اختارُن؟</a:t>
            </a:r>
            <a:endParaRPr lang="en-US" sz="4000" b="1" dirty="0">
              <a:solidFill>
                <a:schemeClr val="tx1"/>
              </a:solidFill>
            </a:endParaRPr>
          </a:p>
          <a:p>
            <a:pPr algn="ctr" rtl="1"/>
            <a:r>
              <a:rPr lang="ar-LB" sz="4000" b="1" dirty="0">
                <a:solidFill>
                  <a:schemeClr val="bg1"/>
                </a:solidFill>
              </a:rPr>
              <a:t> 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5117" y="2106411"/>
            <a:ext cx="3375211" cy="4859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64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C:\Users\Liliane\Desktop\work from home\EB 1\EB1 rencontre 13 et 14\اللقاء 13\learn-with-peers.a1f3d0894b01282c784f8ca998fd5f9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9380" y="1154243"/>
            <a:ext cx="7463829" cy="5703757"/>
          </a:xfrm>
          <a:prstGeom prst="rect">
            <a:avLst/>
          </a:prstGeom>
          <a:noFill/>
        </p:spPr>
      </p:pic>
      <p:sp>
        <p:nvSpPr>
          <p:cNvPr id="7" name="Rounded Rectangular Callout 6"/>
          <p:cNvSpPr/>
          <p:nvPr/>
        </p:nvSpPr>
        <p:spPr>
          <a:xfrm>
            <a:off x="1289154" y="269823"/>
            <a:ext cx="5981076" cy="1454045"/>
          </a:xfrm>
          <a:prstGeom prst="wedgeRoundRectCallout">
            <a:avLst>
              <a:gd name="adj1" fmla="val 8667"/>
              <a:gd name="adj2" fmla="val 88229"/>
              <a:gd name="adj3" fmla="val 16667"/>
            </a:avLst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200" dirty="0"/>
          </a:p>
          <a:p>
            <a:pPr algn="ctr" rtl="1"/>
            <a:endParaRPr lang="ar-LB" sz="3200" dirty="0"/>
          </a:p>
          <a:p>
            <a:pPr algn="ctr" rtl="1"/>
            <a:r>
              <a:rPr lang="ar-LB" sz="3200" dirty="0"/>
              <a:t>اختار يَسوع 12 رَسول حَتَّى </a:t>
            </a:r>
            <a:r>
              <a:rPr lang="ar-SA" sz="3200" dirty="0"/>
              <a:t>يرا</a:t>
            </a:r>
            <a:r>
              <a:rPr lang="ar-LB" sz="3200" dirty="0"/>
              <a:t>فْ</a:t>
            </a:r>
            <a:r>
              <a:rPr lang="ar-SA" sz="3200" dirty="0"/>
              <a:t>قوه، </a:t>
            </a:r>
            <a:r>
              <a:rPr lang="ar-LB" sz="3200" dirty="0"/>
              <a:t>ولَحَتّى </a:t>
            </a:r>
            <a:r>
              <a:rPr lang="ar-SA" sz="3200" dirty="0"/>
              <a:t>ي</a:t>
            </a:r>
            <a:r>
              <a:rPr lang="ar-LB" sz="3200" dirty="0"/>
              <a:t>ِ</a:t>
            </a:r>
            <a:r>
              <a:rPr lang="ar-SA" sz="3200" dirty="0"/>
              <a:t>ر</a:t>
            </a:r>
            <a:r>
              <a:rPr lang="ar-LB" sz="3200" dirty="0"/>
              <a:t>ْ</a:t>
            </a:r>
            <a:r>
              <a:rPr lang="ar-SA" sz="3200" dirty="0"/>
              <a:t>سِلُ</a:t>
            </a:r>
            <a:r>
              <a:rPr lang="ar-LB" sz="3200" dirty="0"/>
              <a:t>ن</a:t>
            </a:r>
            <a:r>
              <a:rPr lang="ar-SA" sz="3200" dirty="0"/>
              <a:t> </a:t>
            </a:r>
            <a:r>
              <a:rPr lang="ar-LB" sz="3200" dirty="0"/>
              <a:t>تَ</a:t>
            </a:r>
            <a:r>
              <a:rPr lang="ar-SA" sz="3200" dirty="0"/>
              <a:t>يبَشّروا</a:t>
            </a:r>
            <a:r>
              <a:rPr lang="en-US" sz="3200" dirty="0"/>
              <a:t>.</a:t>
            </a:r>
          </a:p>
          <a:p>
            <a:pPr algn="ctr" rtl="1"/>
            <a:endParaRPr lang="en-US" sz="3200" dirty="0"/>
          </a:p>
          <a:p>
            <a:pPr algn="ctr" rtl="1"/>
            <a:endParaRPr lang="en-US" sz="3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68423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287370" y="679268"/>
            <a:ext cx="5389826" cy="3905794"/>
          </a:xfrm>
          <a:prstGeom prst="cloudCallout">
            <a:avLst>
              <a:gd name="adj1" fmla="val -81777"/>
              <a:gd name="adj2" fmla="val 18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وهَلَّق جَرْبوا عمِلوا هَالنَّشاط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5117" y="2106411"/>
            <a:ext cx="3375211" cy="4859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91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jido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8469" y="824460"/>
            <a:ext cx="9402469" cy="4856812"/>
          </a:xfrm>
        </p:spPr>
      </p:pic>
    </p:spTree>
    <p:custDataLst>
      <p:tags r:id="rId1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jido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8469" y="854440"/>
            <a:ext cx="9402469" cy="4856812"/>
          </a:xfrm>
        </p:spPr>
      </p:pic>
      <p:sp>
        <p:nvSpPr>
          <p:cNvPr id="3" name="Oval 2"/>
          <p:cNvSpPr/>
          <p:nvPr/>
        </p:nvSpPr>
        <p:spPr>
          <a:xfrm>
            <a:off x="5831173" y="3267856"/>
            <a:ext cx="449705" cy="5396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294025" y="3330315"/>
            <a:ext cx="522158" cy="5396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307173" y="3287843"/>
            <a:ext cx="522158" cy="5396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45370" y="3207896"/>
            <a:ext cx="577122" cy="54714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26039" y="3245371"/>
            <a:ext cx="522158" cy="5396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320853" y="3967398"/>
            <a:ext cx="522158" cy="5396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289030" y="3969896"/>
            <a:ext cx="522158" cy="5396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781863" y="4032354"/>
            <a:ext cx="522158" cy="5396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285345" y="4034852"/>
            <a:ext cx="522158" cy="5396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283502" y="4007370"/>
            <a:ext cx="522158" cy="5396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206709" y="4009868"/>
            <a:ext cx="522158" cy="5396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flipH="1">
            <a:off x="209862" y="4002374"/>
            <a:ext cx="564631" cy="6245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272196" y="4646951"/>
            <a:ext cx="17988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LB" sz="3000" b="1" dirty="0"/>
              <a:t>سِمعان</a:t>
            </a:r>
            <a:endParaRPr lang="en-US" sz="3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67193" y="4619469"/>
            <a:ext cx="17988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LB" sz="3000" b="1" dirty="0"/>
              <a:t>إندْراوس</a:t>
            </a:r>
            <a:endParaRPr lang="en-US" sz="3000" b="1" dirty="0"/>
          </a:p>
        </p:txBody>
      </p:sp>
    </p:spTree>
    <p:custDataLst>
      <p:tags r:id="rId1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631329" y="551329"/>
            <a:ext cx="4544483" cy="3998497"/>
          </a:xfrm>
          <a:prstGeom prst="cloudCallout">
            <a:avLst>
              <a:gd name="adj1" fmla="val -84515"/>
              <a:gd name="adj2" fmla="val -26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العِبارَة يَلْلي لازِم تِنحِفِر بِقْلوبنا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0308" y="1998834"/>
            <a:ext cx="2958355" cy="4859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62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7for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137" y="329784"/>
            <a:ext cx="6402352" cy="5847153"/>
          </a:xfrm>
        </p:spPr>
      </p:pic>
    </p:spTree>
    <p:custDataLst>
      <p:tags r:id="rId1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631329" y="551329"/>
            <a:ext cx="4544483" cy="3998497"/>
          </a:xfrm>
          <a:prstGeom prst="cloudCallout">
            <a:avLst>
              <a:gd name="adj1" fmla="val -97423"/>
              <a:gd name="adj2" fmla="val 18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ومنِختُم بِهَالصَّلاة وهَالتِّرنيمِة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0308" y="1998834"/>
            <a:ext cx="2958355" cy="4859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62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Liliane\Desktop\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13" y="1394085"/>
            <a:ext cx="7834530" cy="3747541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93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86"/>
    </mc:Choice>
    <mc:Fallback xmlns="">
      <p:transition spd="slow" advTm="2388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1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3908" y="0"/>
            <a:ext cx="5218340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51503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rimeh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313" y="0"/>
            <a:ext cx="7759373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59543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730641" y="591671"/>
            <a:ext cx="4552747" cy="3771763"/>
          </a:xfrm>
          <a:prstGeom prst="cloudCallout">
            <a:avLst>
              <a:gd name="adj1" fmla="val -98653"/>
              <a:gd name="adj2" fmla="val 61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125" b="1" dirty="0">
                <a:solidFill>
                  <a:schemeClr val="tx1"/>
                </a:solidFill>
              </a:rPr>
              <a:t>باي باي، منِلتِقي بِالأسبوع القادِم</a:t>
            </a:r>
            <a:r>
              <a:rPr lang="en-US" sz="4125" b="1" dirty="0">
                <a:solidFill>
                  <a:schemeClr val="tx1"/>
                </a:solidFill>
              </a:rPr>
              <a:t>.</a:t>
            </a:r>
            <a:endParaRPr lang="ar-LB" sz="4125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37885" y="2106412"/>
            <a:ext cx="2958355" cy="4859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331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5"/>
    </mc:Choice>
    <mc:Fallback xmlns="">
      <p:transition spd="slow" advTm="4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4102035" y="824018"/>
            <a:ext cx="4757814" cy="3024651"/>
          </a:xfrm>
          <a:prstGeom prst="cloudCallout">
            <a:avLst>
              <a:gd name="adj1" fmla="val -87191"/>
              <a:gd name="adj2" fmla="val -45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200" dirty="0">
              <a:solidFill>
                <a:schemeClr val="tx1"/>
              </a:solidFill>
            </a:endParaRPr>
          </a:p>
          <a:p>
            <a:pPr algn="ctr" rtl="1"/>
            <a:r>
              <a:rPr lang="ar-LB" sz="3200" dirty="0">
                <a:solidFill>
                  <a:schemeClr val="tx1"/>
                </a:solidFill>
              </a:rPr>
              <a:t>سَلام المَسيح أَصدِقائي...</a:t>
            </a:r>
            <a:endParaRPr lang="fr-CA" sz="3200" dirty="0">
              <a:solidFill>
                <a:schemeClr val="tx1"/>
              </a:solidFill>
            </a:endParaRPr>
          </a:p>
          <a:p>
            <a:pPr algn="ctr" rtl="1"/>
            <a:r>
              <a:rPr lang="ar-LB" sz="3200" b="1" dirty="0">
                <a:solidFill>
                  <a:schemeClr val="tx1"/>
                </a:solidFill>
              </a:rPr>
              <a:t>شو رَح نَعمِل بِهَاللّقاء؟</a:t>
            </a:r>
            <a:endParaRPr lang="en-US" sz="3200" b="1" dirty="0">
              <a:solidFill>
                <a:schemeClr val="tx1"/>
              </a:solidFill>
            </a:endParaRPr>
          </a:p>
          <a:p>
            <a:pPr algn="ctr" rtl="1"/>
            <a:endParaRPr lang="fr-CA" sz="32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10987" y="2259107"/>
            <a:ext cx="2994264" cy="4859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12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4459" y="592040"/>
            <a:ext cx="7059259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 algn="r" rtl="1">
              <a:buFontTx/>
              <a:buChar char="-"/>
            </a:pPr>
            <a:r>
              <a:rPr lang="ar-LB" sz="3600" b="1" dirty="0">
                <a:solidFill>
                  <a:schemeClr val="accent1">
                    <a:lumMod val="50000"/>
                  </a:schemeClr>
                </a:solidFill>
              </a:rPr>
              <a:t>نْسَمّي </a:t>
            </a:r>
            <a:r>
              <a:rPr lang="ar-SA" sz="3600" dirty="0"/>
              <a:t>أَسْماء بَعض رُسُل يَسوع الأَوَّلِين</a:t>
            </a:r>
            <a:r>
              <a:rPr lang="en-US" sz="3600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56811" y="2773180"/>
            <a:ext cx="4032355" cy="286232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rtl="1">
              <a:buFontTx/>
              <a:buChar char="-"/>
            </a:pPr>
            <a:r>
              <a:rPr lang="ar-LB" sz="3600" b="1" dirty="0">
                <a:solidFill>
                  <a:schemeClr val="accent2">
                    <a:lumMod val="75000"/>
                  </a:schemeClr>
                </a:solidFill>
              </a:rPr>
              <a:t>نِتنَبَّه</a:t>
            </a:r>
            <a:r>
              <a:rPr lang="ar-LB" sz="3600" b="1" dirty="0">
                <a:solidFill>
                  <a:srgbClr val="C00000"/>
                </a:solidFill>
              </a:rPr>
              <a:t> </a:t>
            </a:r>
            <a:r>
              <a:rPr lang="ar-LB" sz="3600" dirty="0"/>
              <a:t>إ</a:t>
            </a:r>
            <a:r>
              <a:rPr lang="ar-SA" sz="3600" dirty="0"/>
              <a:t>نّ</a:t>
            </a:r>
            <a:r>
              <a:rPr lang="ar-LB" sz="3600" dirty="0"/>
              <a:t>و </a:t>
            </a:r>
            <a:r>
              <a:rPr lang="ar-SA" sz="3600" dirty="0"/>
              <a:t>يَسوع </a:t>
            </a:r>
            <a:r>
              <a:rPr lang="ar-LB" sz="3600" dirty="0"/>
              <a:t>بيِدْعي كِلّ واحَد فينا</a:t>
            </a:r>
            <a:r>
              <a:rPr lang="ar-SA" sz="3600" dirty="0"/>
              <a:t> اليَوم شَخْصِيًّا وب</a:t>
            </a:r>
            <a:r>
              <a:rPr lang="ar-LB" sz="3600" dirty="0"/>
              <a:t>ِ</a:t>
            </a:r>
            <a:r>
              <a:rPr lang="ar-SA" sz="3600" dirty="0"/>
              <a:t>اسْم</a:t>
            </a:r>
            <a:r>
              <a:rPr lang="ar-LB" sz="3600" dirty="0"/>
              <a:t>و</a:t>
            </a:r>
            <a:r>
              <a:rPr lang="ar-SA" sz="3600" dirty="0"/>
              <a:t>، </a:t>
            </a:r>
            <a:r>
              <a:rPr lang="ar-LB" sz="3600" dirty="0"/>
              <a:t>متِل ما</a:t>
            </a:r>
            <a:r>
              <a:rPr lang="ar-SA" sz="3600" dirty="0"/>
              <a:t> دَعا الرُّسُل</a:t>
            </a:r>
            <a:r>
              <a:rPr lang="en-US" sz="3600" dirty="0"/>
              <a:t>.</a:t>
            </a:r>
            <a:endParaRPr lang="ar-LB" sz="3600" dirty="0"/>
          </a:p>
        </p:txBody>
      </p:sp>
      <p:pic>
        <p:nvPicPr>
          <p:cNvPr id="1026" name="Picture 2" descr="C:\Users\Liliane\Desktop\work from home\EB 1\EB1 rencontre 13 et 14\اللقاء 13\schooxzlkid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8067" y="2998032"/>
            <a:ext cx="5780719" cy="385996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4996727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4326398" y="578813"/>
            <a:ext cx="4242686" cy="4493814"/>
          </a:xfrm>
          <a:prstGeom prst="cloudCallout">
            <a:avLst>
              <a:gd name="adj1" fmla="val -94202"/>
              <a:gd name="adj2" fmla="val -156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800" b="1" dirty="0">
                <a:solidFill>
                  <a:schemeClr val="tx1"/>
                </a:solidFill>
              </a:rPr>
              <a:t>وهَلَّق رَح  إِطلُب مِنكُن إِنّو نِرسُم إِشارِة الصَّليب </a:t>
            </a:r>
            <a:endParaRPr lang="en-US" sz="38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55763" y="1484026"/>
            <a:ext cx="3868160" cy="55688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431370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3999729" y="674557"/>
            <a:ext cx="4589635" cy="3477718"/>
          </a:xfrm>
          <a:prstGeom prst="wedgeRoundRectCallout">
            <a:avLst>
              <a:gd name="adj1" fmla="val -68983"/>
              <a:gd name="adj2" fmla="val 12326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ب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اسْمِ الآبِ </a:t>
            </a:r>
            <a:endParaRPr lang="ar-LB" sz="4000" dirty="0">
              <a:solidFill>
                <a:schemeClr val="tx1"/>
              </a:solidFill>
            </a:endParaRPr>
          </a:p>
          <a:p>
            <a:pPr algn="ctr"/>
            <a:r>
              <a:rPr lang="ar-SA" sz="4000" dirty="0">
                <a:solidFill>
                  <a:schemeClr val="tx1"/>
                </a:solidFill>
              </a:rPr>
              <a:t>وال</a:t>
            </a:r>
            <a:r>
              <a:rPr lang="ar-LB" sz="4000" dirty="0">
                <a:solidFill>
                  <a:schemeClr val="tx1"/>
                </a:solidFill>
              </a:rPr>
              <a:t>ا</a:t>
            </a:r>
            <a:r>
              <a:rPr lang="ar-SA" sz="4000" dirty="0">
                <a:solidFill>
                  <a:schemeClr val="tx1"/>
                </a:solidFill>
              </a:rPr>
              <a:t>ب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ن</a:t>
            </a:r>
            <a:endParaRPr lang="ar-LB" sz="4000" dirty="0">
              <a:solidFill>
                <a:schemeClr val="tx1"/>
              </a:solidFill>
            </a:endParaRPr>
          </a:p>
          <a:p>
            <a:pPr algn="ctr"/>
            <a:r>
              <a:rPr lang="ar-SA" sz="4000" dirty="0">
                <a:solidFill>
                  <a:schemeClr val="tx1"/>
                </a:solidFill>
              </a:rPr>
              <a:t> والرُّوح القُدُس،</a:t>
            </a:r>
            <a:endParaRPr lang="ar-LB" sz="4000" dirty="0">
              <a:solidFill>
                <a:schemeClr val="tx1"/>
              </a:solidFill>
            </a:endParaRPr>
          </a:p>
          <a:p>
            <a:pPr algn="ctr"/>
            <a:r>
              <a:rPr lang="ar-SA" sz="4000" dirty="0">
                <a:solidFill>
                  <a:schemeClr val="tx1"/>
                </a:solidFill>
              </a:rPr>
              <a:t> الإِلَه الواحِد،</a:t>
            </a:r>
            <a:endParaRPr lang="en-US" sz="4000" dirty="0">
              <a:solidFill>
                <a:schemeClr val="tx1"/>
              </a:solidFill>
            </a:endParaRPr>
          </a:p>
          <a:p>
            <a:pPr algn="ctr"/>
            <a:r>
              <a:rPr lang="ar-SA" sz="4000" dirty="0">
                <a:solidFill>
                  <a:schemeClr val="tx1"/>
                </a:solidFill>
              </a:rPr>
              <a:t> آمين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Liliane\Desktop\work from home\EB 1\EB1 rencontre 13 et 14\اللقاء 13\54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86512"/>
            <a:ext cx="4246823" cy="547148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2925585"/>
      </p:ext>
    </p:extLst>
  </p:cSld>
  <p:clrMapOvr>
    <a:masterClrMapping/>
  </p:clrMapOvr>
  <p:transition spd="slow" advTm="5052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482790" y="510989"/>
            <a:ext cx="5109882" cy="5768788"/>
          </a:xfrm>
          <a:prstGeom prst="cloudCallout">
            <a:avLst>
              <a:gd name="adj1" fmla="val -85359"/>
              <a:gd name="adj2" fmla="val -9633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خَلّونا نحِطّ سَوا أَنفُسْنا بِحُضور الله بِخُشوع واحتِرام ونْقِلّو </a:t>
            </a:r>
            <a:r>
              <a:rPr lang="ar-SA" sz="4800" dirty="0">
                <a:solidFill>
                  <a:srgbClr val="002060"/>
                </a:solidFill>
              </a:rPr>
              <a:t>يا رَبّ، </a:t>
            </a:r>
            <a:r>
              <a:rPr lang="ar-LB" sz="4800" dirty="0">
                <a:solidFill>
                  <a:srgbClr val="002060"/>
                </a:solidFill>
              </a:rPr>
              <a:t>إِ</a:t>
            </a:r>
            <a:r>
              <a:rPr lang="ar-SA" sz="4800" dirty="0">
                <a:solidFill>
                  <a:srgbClr val="002060"/>
                </a:solidFill>
              </a:rPr>
              <a:t>فتَحْ قُلُوبَنا لِنَفهَمَ كَلِمَتَك</a:t>
            </a:r>
            <a:r>
              <a:rPr lang="ar-LB" sz="4800" dirty="0">
                <a:solidFill>
                  <a:srgbClr val="002060"/>
                </a:solidFill>
              </a:rPr>
              <a:t>َ</a:t>
            </a:r>
            <a:endParaRPr lang="en-US" sz="48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10988" y="2133304"/>
            <a:ext cx="3375211" cy="4859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944494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4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Custom 6">
      <a:dk1>
        <a:sysClr val="windowText" lastClr="000000"/>
      </a:dk1>
      <a:lt1>
        <a:sysClr val="window" lastClr="FFFFFF"/>
      </a:lt1>
      <a:dk2>
        <a:srgbClr val="575F6D"/>
      </a:dk2>
      <a:lt2>
        <a:srgbClr val="862110"/>
      </a:lt2>
      <a:accent1>
        <a:srgbClr val="F9E181"/>
      </a:accent1>
      <a:accent2>
        <a:srgbClr val="CFA80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1117</TotalTime>
  <Words>525</Words>
  <Application>Microsoft Office PowerPoint</Application>
  <PresentationFormat>On-screen Show (4:3)</PresentationFormat>
  <Paragraphs>74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Adobe Arabic</vt:lpstr>
      <vt:lpstr>Arial</vt:lpstr>
      <vt:lpstr>Calibri</vt:lpstr>
      <vt:lpstr>GeezaPro</vt:lpstr>
      <vt:lpstr>Trebuchet MS</vt:lpstr>
      <vt:lpstr>Wingdings 3</vt:lpstr>
      <vt:lpstr>Facet</vt:lpstr>
      <vt:lpstr>مَركَزُ التَّربِيَّةِ الدّينِيَّة لِرُهبانِيَّةِ القَلبَينِ الأقدَسَين </vt:lpstr>
      <vt:lpstr>PowerPoint Presentation</vt:lpstr>
      <vt:lpstr>اللِّقاءُ الرّابِع عَشَر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بِهالوَقت، كان في رِجّال إسْمو يُوحَنَّا المَعمدان عَمْ بينادي ويقُول للنّاس:  </vt:lpstr>
      <vt:lpstr>تْطَلَّع يَسوع بِأَوّل شَختُورَة، وكان فيا سِمعان وخَيُّو أنْدرَاوس. عَيَّطْلُن وقَلُّن:  </vt:lpstr>
      <vt:lpstr>وبْساعِةِ السّاعِة، تَرَكو الشِّباك، ولِحْقُوه!  </vt:lpstr>
      <vt:lpstr>كَمَّل طَرِيقُو، وبَعْد شْوَي شاف يَعقوب ابن زَبَدى، ويُوحَنَّا خَيُّو.كانوا كَمان بِالشَّختُورَة عم يْرَقْعُو الشِّباك. عَيَّطْلُن.</vt:lpstr>
      <vt:lpstr>تَرَكو بَيُّن، زَبَدى، بِالشَّختُورَة مَع الصَيَّادِين ولِحْقوه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EB1 اللقاء الرابع عشر</dc:title>
  <dc:creator>Michel Haddad</dc:creator>
  <cp:lastModifiedBy>Michel Haddad (Prof)</cp:lastModifiedBy>
  <cp:revision>77</cp:revision>
  <dcterms:created xsi:type="dcterms:W3CDTF">2020-08-25T06:38:39Z</dcterms:created>
  <dcterms:modified xsi:type="dcterms:W3CDTF">2022-04-16T08:51:21Z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4FC5A18E-F76B-469C-88BE-B19F333D783C</vt:lpwstr>
  </property>
  <property fmtid="{D5CDD505-2E9C-101B-9397-08002B2CF9AE}" pid="3" name="ArticulatePath">
    <vt:lpwstr>EB1 اللقاء الرابع عشر</vt:lpwstr>
  </property>
</Properties>
</file>