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312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90" r:id="rId23"/>
    <p:sldId id="389" r:id="rId24"/>
    <p:sldId id="391" r:id="rId25"/>
    <p:sldId id="392" r:id="rId26"/>
    <p:sldId id="393" r:id="rId27"/>
    <p:sldId id="395" r:id="rId28"/>
    <p:sldId id="350" r:id="rId29"/>
    <p:sldId id="316" r:id="rId30"/>
    <p:sldId id="315" r:id="rId31"/>
    <p:sldId id="307" r:id="rId32"/>
    <p:sldId id="309" r:id="rId33"/>
    <p:sldId id="357" r:id="rId34"/>
    <p:sldId id="358" r:id="rId35"/>
    <p:sldId id="361" r:id="rId36"/>
    <p:sldId id="362" r:id="rId37"/>
    <p:sldId id="365" r:id="rId38"/>
    <p:sldId id="375" r:id="rId39"/>
    <p:sldId id="376" r:id="rId40"/>
    <p:sldId id="377" r:id="rId41"/>
    <p:sldId id="344" r:id="rId42"/>
    <p:sldId id="345" r:id="rId43"/>
    <p:sldId id="396" r:id="rId44"/>
    <p:sldId id="287" r:id="rId45"/>
    <p:sldId id="369" r:id="rId46"/>
    <p:sldId id="285" r:id="rId47"/>
    <p:sldId id="326" r:id="rId48"/>
    <p:sldId id="283" r:id="rId49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91" y="2145441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بْتِزْكْرو عَن شو</a:t>
            </a:r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 حْكِينا الم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رَّة الماضْيِة؟</a:t>
            </a:r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خْتار يَسوع 12 تِلْمِيز، وس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مَّاهُن رُسُل وعاشو مَعُو ورافَقُو خُطوِة خُطوِة، وسِمْعو كَلامُو وشافُو بِعْيونُن كِلّ الآيات العَظِيمِة ي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ل</a:t>
            </a:r>
            <a:r>
              <a:rPr lang="ar-LB" sz="4200" dirty="0">
                <a:solidFill>
                  <a:schemeClr val="tx1"/>
                </a:solidFill>
              </a:rPr>
              <a:t>ْ</a:t>
            </a:r>
            <a:r>
              <a:rPr lang="ar-SA" sz="4200" dirty="0">
                <a:solidFill>
                  <a:schemeClr val="tx1"/>
                </a:solidFill>
              </a:rPr>
              <a:t>لي عِمِلا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7200"/>
            <a:ext cx="9036424" cy="132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2800" dirty="0"/>
              <a:t>كان يَسوع، هُوِّي والرُّسُل، عم يُبرُم بِكِلّ مَنْطَقْةِ الجَلِيل وبِكِلِّ البِلْدان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حوالَيها: فلسطين، سوريا، لبنان، الأُردُنّ. وكان يْعَلِّمِ النَّاس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كانو ي</a:t>
            </a:r>
            <a:r>
              <a:rPr lang="ar-LB" sz="2800" dirty="0"/>
              <a:t>ِ</a:t>
            </a:r>
            <a:r>
              <a:rPr lang="ar-SA" sz="2800" dirty="0"/>
              <a:t>تْجَمَّعو تَ يِسْمَعو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17" y="144930"/>
            <a:ext cx="2164978" cy="2302435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2400" dirty="0">
                <a:solidFill>
                  <a:schemeClr val="tx1"/>
                </a:solidFill>
              </a:rPr>
              <a:t>وكان يْخَبِّرُن عَن </a:t>
            </a:r>
            <a:r>
              <a:rPr lang="ar-LB" sz="2400" dirty="0">
                <a:solidFill>
                  <a:schemeClr val="tx1"/>
                </a:solidFill>
              </a:rPr>
              <a:t>ا</a:t>
            </a:r>
            <a:r>
              <a:rPr lang="ar-SA" sz="2400" dirty="0">
                <a:solidFill>
                  <a:schemeClr val="tx1"/>
                </a:solidFill>
              </a:rPr>
              <a:t>للَّه وعن مَحَبْتو وغُفْرانو للخَطايا، ويْعَلِّمُن كيف يْعِيشو تَ يْغَيرو ح</a:t>
            </a:r>
            <a:r>
              <a:rPr lang="ar-LB" sz="2400" dirty="0">
                <a:solidFill>
                  <a:schemeClr val="tx1"/>
                </a:solidFill>
              </a:rPr>
              <a:t>َ</a:t>
            </a:r>
            <a:r>
              <a:rPr lang="ar-SA" sz="2400" dirty="0">
                <a:solidFill>
                  <a:schemeClr val="tx1"/>
                </a:solidFill>
              </a:rPr>
              <a:t>ياتُن.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46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739" y="360083"/>
            <a:ext cx="4908177" cy="2302435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3300" b="1" dirty="0">
                <a:solidFill>
                  <a:schemeClr val="tx1"/>
                </a:solidFill>
              </a:rPr>
              <a:t>وكان ي</a:t>
            </a:r>
            <a:r>
              <a:rPr lang="ar-LB" sz="3300" b="1" dirty="0">
                <a:solidFill>
                  <a:schemeClr val="tx1"/>
                </a:solidFill>
              </a:rPr>
              <a:t>ْ</a:t>
            </a:r>
            <a:r>
              <a:rPr lang="ar-SA" sz="3300" b="1" dirty="0">
                <a:solidFill>
                  <a:schemeClr val="tx1"/>
                </a:solidFill>
              </a:rPr>
              <a:t>ق</a:t>
            </a:r>
            <a:r>
              <a:rPr lang="ar-LB" sz="3300" b="1" dirty="0">
                <a:solidFill>
                  <a:schemeClr val="tx1"/>
                </a:solidFill>
              </a:rPr>
              <a:t>ِ</a:t>
            </a:r>
            <a:r>
              <a:rPr lang="ar-SA" sz="3300" b="1" dirty="0">
                <a:solidFill>
                  <a:schemeClr val="tx1"/>
                </a:solidFill>
              </a:rPr>
              <a:t>لُّن إِنُّو </a:t>
            </a:r>
            <a:r>
              <a:rPr lang="ar-LB" sz="3300" b="1" dirty="0">
                <a:solidFill>
                  <a:schemeClr val="tx1"/>
                </a:solidFill>
              </a:rPr>
              <a:t>ا</a:t>
            </a:r>
            <a:r>
              <a:rPr lang="ar-SA" sz="3300" b="1" dirty="0">
                <a:solidFill>
                  <a:schemeClr val="tx1"/>
                </a:solidFill>
              </a:rPr>
              <a:t>للَّه بَيُّو: 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54137" y="2156346"/>
            <a:ext cx="4053385" cy="2893326"/>
          </a:xfrm>
          <a:prstGeom prst="wedgeEllipseCallout">
            <a:avLst>
              <a:gd name="adj1" fmla="val -65615"/>
              <a:gd name="adj2" fmla="val -57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أ</a:t>
            </a:r>
            <a:r>
              <a:rPr lang="ar-SA" sz="2800" b="1" dirty="0">
                <a:solidFill>
                  <a:schemeClr val="bg1"/>
                </a:solidFill>
              </a:rPr>
              <a:t>نا جِيت مِن عِنْدو، هُوِّي ي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ل</a:t>
            </a:r>
            <a:r>
              <a:rPr lang="ar-LB" sz="2800" b="1" dirty="0">
                <a:solidFill>
                  <a:schemeClr val="bg1"/>
                </a:solidFill>
              </a:rPr>
              <a:t>ْ</a:t>
            </a:r>
            <a:r>
              <a:rPr lang="ar-SA" sz="2800" b="1" dirty="0">
                <a:solidFill>
                  <a:schemeClr val="bg1"/>
                </a:solidFill>
              </a:rPr>
              <a:t>لي بَعَتْنِي، وهُوِّي بِيحِبْكُن كْتِير لأنُّو بَي</a:t>
            </a:r>
            <a:r>
              <a:rPr lang="ar-LB" sz="2800" b="1" dirty="0">
                <a:solidFill>
                  <a:schemeClr val="bg1"/>
                </a:solidFill>
              </a:rPr>
              <a:t>ّ</a:t>
            </a:r>
            <a:r>
              <a:rPr lang="ar-SA" sz="2800" b="1" dirty="0">
                <a:solidFill>
                  <a:schemeClr val="bg1"/>
                </a:solidFill>
              </a:rPr>
              <a:t> الكِلّ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43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4130"/>
            <a:ext cx="9269505" cy="695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870" y="0"/>
            <a:ext cx="3751729" cy="2154518"/>
          </a:xfrm>
          <a:noFill/>
        </p:spPr>
        <p:txBody>
          <a:bodyPr>
            <a:normAutofit fontScale="90000"/>
          </a:bodyPr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وكانو يِفْهَمو عَلَيه، ب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عَقْلُن وب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قَلْبُن، لأنُّو كانُو يحِبُّو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ar-SA" sz="3200" b="1" dirty="0">
                <a:solidFill>
                  <a:schemeClr val="tx1"/>
                </a:solidFill>
              </a:rPr>
              <a:t>ويَسوع كان يْقُول إشْيا كْتِير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906972" y="3964674"/>
            <a:ext cx="4053385" cy="2340592"/>
          </a:xfrm>
          <a:prstGeom prst="wedgeEllipseCallout">
            <a:avLst>
              <a:gd name="adj1" fmla="val -7366"/>
              <a:gd name="adj2" fmla="val -7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أَحِبُّوا أَعداءَكم وصَلُّوا مِن أجلِ مُضْطَهـِديكم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75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129049" y="3821373"/>
            <a:ext cx="3998795" cy="1883391"/>
          </a:xfrm>
          <a:prstGeom prst="wedgeEllipseCallout">
            <a:avLst>
              <a:gd name="adj1" fmla="val -26479"/>
              <a:gd name="adj2" fmla="val -9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لِيَكُن كَلامُكُم نَعَم نَعَم ولا لا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33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558351" y="750626"/>
            <a:ext cx="3998795" cy="2524837"/>
          </a:xfrm>
          <a:prstGeom prst="wedgeEllipseCallout">
            <a:avLst>
              <a:gd name="adj1" fmla="val -86547"/>
              <a:gd name="adj2" fmla="val -1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إِسألوا تُعطَوا، أُطلُبوا تَجِدُوا، إِقرَعوا يُفتَحْ لَكُم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59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493826" y="1337480"/>
            <a:ext cx="4940491" cy="2947917"/>
          </a:xfrm>
          <a:prstGeom prst="wedgeEllipseCallout">
            <a:avLst>
              <a:gd name="adj1" fmla="val -76879"/>
              <a:gd name="adj2" fmla="val -5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إِن تَغفِروا لِلنَّاسِ يَغْفِرْ لكُم أَبوكُمُ السَّماوِيّ. وإِن لَم تَغفِروا لِلنَّاس لا يَغْفِرْ لكُم أَبوكُم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26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537200"/>
            <a:ext cx="9144000" cy="1320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مِش بَس كان يْعَلِّمُن، كَمان كان يِشْفِي المَرضَى، 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تَّى صار مَعرُوف و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ين ما كان. وصارُو النَّاس يْجِيبو المَرضَى عَ فَرشاتُن، ويِلْحَقوه مَطرَح ما يِسْمَعو </a:t>
            </a:r>
            <a:r>
              <a:rPr lang="ar-LB" sz="2800" dirty="0">
                <a:solidFill>
                  <a:schemeClr val="tx1"/>
                </a:solidFill>
              </a:rPr>
              <a:t>إنّ</a:t>
            </a:r>
            <a:r>
              <a:rPr lang="ar-SA" sz="2800" dirty="0">
                <a:solidFill>
                  <a:schemeClr val="tx1"/>
                </a:solidFill>
              </a:rPr>
              <a:t>و هُوِّي هونيك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024" y="443752"/>
            <a:ext cx="3173505" cy="5580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dirty="0">
                <a:solidFill>
                  <a:schemeClr val="tx1"/>
                </a:solidFill>
              </a:rPr>
              <a:t>كِيف ما راح: عَ الم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زارِع 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 عَ المُدُن أو ع الضِّيَع،كانو يْحُطُّوا المَرضَى بالسَّاحات وعَ الطُّرُقات تَ يِل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مْسو لَنُّو طَرَف تَوبُو أو يِتْرَجُّو تَ يْحُطّ إيدُو علَيُن. وكِلّ يَللِّي لَمَسوه، كانو يصُحُّو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1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375836"/>
            <a:ext cx="9144000" cy="1320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ومَرَّة إجا يَسوع عَ صور ون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واحي ص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يدا، وجابولو رِجَّال أَطرَش بيوَءوِء، يَعنِي بْيِحكِي  بِ صُعوبِة، تَ يْحُطّ إِيدو عَلَيه وتِنزَل عَلَيه قِدرِة اللَّه.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73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1528" y="0"/>
            <a:ext cx="3106271" cy="2568388"/>
          </a:xfrm>
          <a:noFill/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ومِن كِتِر ما كان في عَجقَة وضَجَّة وناس كْتار، أَخَدُو يَسوع عَ جَنَب، تَ يِبعُد عَنِ العَجقَة وضَجِّةِ النَّاس</a:t>
            </a:r>
            <a:r>
              <a:rPr lang="en-US" sz="2800" dirty="0">
                <a:solidFill>
                  <a:schemeClr val="tx1"/>
                </a:solidFill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68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5365" cy="6979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3199" y="215154"/>
            <a:ext cx="3106271" cy="2568388"/>
          </a:xfrm>
          <a:noFill/>
        </p:spPr>
        <p:txBody>
          <a:bodyPr>
            <a:noAutofit/>
          </a:bodyPr>
          <a:lstStyle/>
          <a:p>
            <a:pPr algn="ctr" rtl="1"/>
            <a:r>
              <a:rPr lang="ar-SA" sz="4200" b="1" dirty="0"/>
              <a:t>وحَطّ يَسوع صَبِيعو بِدِينَيّ</a:t>
            </a:r>
            <a:r>
              <a:rPr lang="en-US" sz="4200" b="1" dirty="0"/>
              <a:t>…</a:t>
            </a:r>
            <a:endParaRPr lang="en-US" sz="4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85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046" y="161366"/>
            <a:ext cx="2205319" cy="21918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b="1" dirty="0"/>
              <a:t>ولَمَس طَرَف</a:t>
            </a:r>
            <a:br>
              <a:rPr lang="en-US" sz="3200" b="1" dirty="0"/>
            </a:br>
            <a:r>
              <a:rPr lang="ar-SA" sz="3200" b="1" dirty="0"/>
              <a:t> لْسانُو بِرِيئُو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82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4" y="0"/>
            <a:ext cx="9265024" cy="69487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4822" y="94131"/>
            <a:ext cx="1331260" cy="33348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/>
              <a:t>وتْطَلَّعَ بالسَّما وتْنَهَّد وقال كِلمة وِحدِة: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012144" y="4666129"/>
            <a:ext cx="3334868" cy="1855695"/>
          </a:xfrm>
          <a:prstGeom prst="cloudCallout">
            <a:avLst>
              <a:gd name="adj1" fmla="val -14503"/>
              <a:gd name="adj2" fmla="val -1198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«انْف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تِح </a:t>
            </a:r>
            <a:r>
              <a:rPr lang="en-US" sz="3200" b="1" dirty="0">
                <a:solidFill>
                  <a:schemeClr val="tx1"/>
                </a:solidFill>
              </a:rPr>
              <a:t>..</a:t>
            </a:r>
            <a:r>
              <a:rPr lang="ar-SA" sz="3200" b="1" dirty="0">
                <a:solidFill>
                  <a:schemeClr val="tx1"/>
                </a:solidFill>
              </a:rPr>
              <a:t>»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16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40958" y="94131"/>
            <a:ext cx="1803042" cy="45585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/>
              <a:t>وصارِ الأَطرشَ يِسمَع. وتْحَلْحَلِت عِقدِة لْسانو، وصار يِحْكي طَبِيعِي.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626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19365" y="94131"/>
            <a:ext cx="2124635" cy="45585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2800" dirty="0"/>
              <a:t>وطَلَب يَسوع مِنِ النَّاس ما يْخَبْرو حَدا. بَس كِلّ ما كان يْوَصِّيُن، كِلّ ما كانُو يْخَبْرو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ar-SA" sz="2800" dirty="0"/>
              <a:t>ومِن كِتِر إعْجابُن، صارُو يْقُولو: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887507" y="4814047"/>
            <a:ext cx="6494928" cy="1842247"/>
          </a:xfrm>
          <a:prstGeom prst="cloudCallout">
            <a:avLst>
              <a:gd name="adj1" fmla="val -14503"/>
              <a:gd name="adj2" fmla="val -1198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«</a:t>
            </a:r>
            <a:r>
              <a:rPr lang="ar-SA" sz="3200" dirty="0">
                <a:solidFill>
                  <a:schemeClr val="tx1"/>
                </a:solidFill>
              </a:rPr>
              <a:t>كِلّ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عِمْلو، عِمْلو مْلِيح. خَلاَّ الطُّرْش يِسْمَعو، والخِرْس يِحْكو.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7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84496" y="282388"/>
            <a:ext cx="5459504" cy="4948517"/>
          </a:xfrm>
          <a:prstGeom prst="cloudCallout">
            <a:avLst>
              <a:gd name="adj1" fmla="val -78886"/>
              <a:gd name="adj2" fmla="val 384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>
                <a:solidFill>
                  <a:schemeClr val="tx1"/>
                </a:solidFill>
              </a:rPr>
              <a:t>وه</a:t>
            </a:r>
            <a:r>
              <a:rPr lang="ar-LB" sz="3800" dirty="0">
                <a:solidFill>
                  <a:schemeClr val="tx1"/>
                </a:solidFill>
              </a:rPr>
              <a:t>ُ</a:t>
            </a:r>
            <a:r>
              <a:rPr lang="ar-SA" sz="3800" dirty="0">
                <a:solidFill>
                  <a:schemeClr val="tx1"/>
                </a:solidFill>
              </a:rPr>
              <a:t>وِّي الي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وم بِيحِبّ كِلّ واحَد فينا، وبَدُّو يْغَيرُو</a:t>
            </a:r>
            <a:r>
              <a:rPr lang="ar-LB" sz="3800" dirty="0">
                <a:solidFill>
                  <a:schemeClr val="tx1"/>
                </a:solidFill>
              </a:rPr>
              <a:t>.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ون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حنا فينا نْقِلُّو بْصَمْت قَلْبْنا: </a:t>
            </a:r>
            <a:r>
              <a:rPr lang="ar-SA" sz="3800" b="1" dirty="0">
                <a:solidFill>
                  <a:schemeClr val="tx1"/>
                </a:solidFill>
              </a:rPr>
              <a:t>شو عَظِيمِة أعْمالَك يا رَبّ</a:t>
            </a:r>
            <a:r>
              <a:rPr lang="ar-LB" sz="3800" b="1" dirty="0">
                <a:solidFill>
                  <a:schemeClr val="tx1"/>
                </a:solidFill>
              </a:rPr>
              <a:t>.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73849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39302" y="389747"/>
            <a:ext cx="4785170" cy="3963890"/>
          </a:xfrm>
          <a:prstGeom prst="cloudCallout">
            <a:avLst>
              <a:gd name="adj1" fmla="val -71720"/>
              <a:gd name="adj2" fmla="val 4590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وهَلّق، </a:t>
            </a:r>
            <a:r>
              <a:rPr lang="ar-SA" sz="4000" dirty="0">
                <a:solidFill>
                  <a:schemeClr val="tx1"/>
                </a:solidFill>
              </a:rPr>
              <a:t>تَعو تَ </a:t>
            </a:r>
            <a:r>
              <a:rPr lang="ar-LB" sz="4000" dirty="0">
                <a:solidFill>
                  <a:schemeClr val="tx1"/>
                </a:solidFill>
              </a:rPr>
              <a:t>نِشْكُر يَسوع عَ عينَيْنا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ودينَيْنا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22729" y="404735"/>
            <a:ext cx="8122024" cy="575622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بِشْكْرَك يا يَسوع،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عَ دِينَيِّ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لي بِسْمَع فِيُن،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وعَ عِينَيِّ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لي بْشُوف فِيُن،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وعَ لْسانِي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لي بِحْكِي في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بَس فْتاح كَمان عْيون قَلْبي،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تَ إِسْمَع كِل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متَك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نُور جْدِيد،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 تَ حِبّ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مَعونِة رُوحَك القُدُّوس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1148276"/>
            <a:ext cx="5764946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الخامِس عَشَر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65" y="4453679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أَنتَ تُعَلِّمُ وَتَشفي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00387" y="578222"/>
            <a:ext cx="3991331" cy="3845859"/>
          </a:xfrm>
          <a:prstGeom prst="cloudCallout">
            <a:avLst>
              <a:gd name="adj1" fmla="val -41490"/>
              <a:gd name="adj2" fmla="val 5770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سْمِعْنا المُحادَثة،  رَح إِسأَلكُن كَم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27816" y="419725"/>
            <a:ext cx="5546361" cy="3859966"/>
          </a:xfrm>
          <a:prstGeom prst="cloudCallout">
            <a:avLst>
              <a:gd name="adj1" fmla="val -78815"/>
              <a:gd name="adj2" fmla="val 183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كيف كانوا النّاس يْجيبوا المَرضَى عِند يَسوع؟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938070" y="374754"/>
            <a:ext cx="3612631" cy="1229193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مَحمولين عَ فَرشاتُن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72831" y="710932"/>
            <a:ext cx="4193037" cy="3801108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كانوا </a:t>
            </a:r>
            <a:r>
              <a:rPr lang="ar-SA" sz="4000" dirty="0"/>
              <a:t>يط</a:t>
            </a:r>
            <a:r>
              <a:rPr lang="ar-LB" sz="4000" dirty="0"/>
              <a:t>ِ</a:t>
            </a:r>
            <a:r>
              <a:rPr lang="ar-SA" sz="4000" dirty="0"/>
              <a:t>ل</a:t>
            </a:r>
            <a:r>
              <a:rPr lang="ar-LB" sz="4000" dirty="0"/>
              <a:t>ْ</a:t>
            </a:r>
            <a:r>
              <a:rPr lang="ar-SA" sz="4000" dirty="0"/>
              <a:t>بو</a:t>
            </a:r>
            <a:r>
              <a:rPr lang="ar-LB" sz="4000" dirty="0"/>
              <a:t>ا</a:t>
            </a:r>
            <a:r>
              <a:rPr lang="ar-SA" sz="4000" dirty="0"/>
              <a:t> مِن يَسوع</a:t>
            </a:r>
            <a:r>
              <a:rPr lang="ar-LB" sz="4000" dirty="0"/>
              <a:t>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122294" y="599607"/>
            <a:ext cx="4241777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إ</a:t>
            </a:r>
            <a:r>
              <a:rPr lang="ar-SA" sz="3600" dirty="0"/>
              <a:t>ن</a:t>
            </a:r>
            <a:r>
              <a:rPr lang="ar-LB" sz="3600" dirty="0"/>
              <a:t>ّو </a:t>
            </a:r>
            <a:r>
              <a:rPr lang="ar-SA" sz="3600" dirty="0"/>
              <a:t> </a:t>
            </a:r>
            <a:r>
              <a:rPr lang="ar-LB" sz="3600" dirty="0"/>
              <a:t>يسمَحلُهن </a:t>
            </a:r>
            <a:r>
              <a:rPr lang="ar-SA" sz="3600" dirty="0"/>
              <a:t>يل</a:t>
            </a:r>
            <a:r>
              <a:rPr lang="ar-LB" sz="3600" dirty="0"/>
              <a:t>ِ</a:t>
            </a:r>
            <a:r>
              <a:rPr lang="ar-SA" sz="3600" dirty="0"/>
              <a:t>مسُو</a:t>
            </a:r>
            <a:r>
              <a:rPr lang="ar-LB" sz="3600" dirty="0"/>
              <a:t>ا</a:t>
            </a:r>
            <a:r>
              <a:rPr lang="ar-SA" sz="3600" dirty="0"/>
              <a:t>َ ول</a:t>
            </a:r>
            <a:r>
              <a:rPr lang="ar-LB" sz="3600" dirty="0"/>
              <a:t>َ</a:t>
            </a:r>
            <a:r>
              <a:rPr lang="ar-SA" sz="3600" dirty="0"/>
              <a:t>و طَرف </a:t>
            </a:r>
            <a:r>
              <a:rPr lang="ar-LB" sz="3600" dirty="0"/>
              <a:t>تَوبو.</a:t>
            </a:r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37526" y="255494"/>
            <a:ext cx="4603062" cy="3514532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وَين </a:t>
            </a:r>
            <a:r>
              <a:rPr lang="ar-SA" sz="4000" dirty="0"/>
              <a:t>شـَفَى يَسوع الأخْرَس </a:t>
            </a:r>
            <a:r>
              <a:rPr lang="ar-LB" sz="4000" dirty="0"/>
              <a:t>و</a:t>
            </a:r>
            <a:r>
              <a:rPr lang="ar-SA" sz="4000" dirty="0"/>
              <a:t>الأَطرَش</a:t>
            </a:r>
            <a:r>
              <a:rPr lang="ar-LB" sz="4000" dirty="0"/>
              <a:t>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166298" y="337498"/>
            <a:ext cx="5456421" cy="1244184"/>
          </a:xfrm>
          <a:prstGeom prst="wedgeRoundRectCallout">
            <a:avLst>
              <a:gd name="adj1" fmla="val 5710"/>
              <a:gd name="adj2" fmla="val 159561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b="1" dirty="0"/>
          </a:p>
          <a:p>
            <a:pPr algn="ctr" rtl="1"/>
            <a:r>
              <a:rPr lang="ar-LB" sz="4000" b="1" dirty="0"/>
              <a:t>بِنَواحي صَيدا وصور</a:t>
            </a:r>
            <a:r>
              <a:rPr lang="en-US" sz="4000" b="1" dirty="0"/>
              <a:t>.</a:t>
            </a:r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37876" y="449705"/>
            <a:ext cx="5606322" cy="2750696"/>
          </a:xfrm>
          <a:prstGeom prst="cloudCallout">
            <a:avLst>
              <a:gd name="adj1" fmla="val -69457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</a:t>
            </a:r>
            <a:r>
              <a:rPr lang="ar-SA" sz="4000" dirty="0"/>
              <a:t>الك</a:t>
            </a:r>
            <a:r>
              <a:rPr lang="ar-LB" sz="4000" dirty="0"/>
              <a:t>ِ</a:t>
            </a:r>
            <a:r>
              <a:rPr lang="ar-SA" sz="4000" dirty="0"/>
              <a:t>لمة </a:t>
            </a:r>
            <a:r>
              <a:rPr lang="ar-LB" sz="4000" dirty="0"/>
              <a:t>يَلْلي </a:t>
            </a:r>
            <a:r>
              <a:rPr lang="ar-SA" sz="4000" dirty="0"/>
              <a:t>لَفَظها يَسو</a:t>
            </a:r>
            <a:r>
              <a:rPr lang="ar-LB" sz="4000" dirty="0"/>
              <a:t>ع </a:t>
            </a:r>
            <a:r>
              <a:rPr lang="ar-SA" sz="4000" dirty="0"/>
              <a:t>ل</a:t>
            </a:r>
            <a:r>
              <a:rPr lang="ar-LB" sz="4000" dirty="0"/>
              <a:t>َ</a:t>
            </a:r>
            <a:r>
              <a:rPr lang="ar-SA" sz="4000" dirty="0"/>
              <a:t>ي</a:t>
            </a:r>
            <a:r>
              <a:rPr lang="ar-LB" sz="4000" dirty="0"/>
              <a:t>ِ</a:t>
            </a:r>
            <a:r>
              <a:rPr lang="ar-SA" sz="4000" dirty="0"/>
              <a:t>شفِيه؟</a:t>
            </a:r>
            <a:r>
              <a:rPr lang="en-US" sz="4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122294" y="599607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/>
              <a:t>انفَتَح</a:t>
            </a:r>
            <a:endParaRPr lang="en-US" sz="44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37876" y="1196788"/>
            <a:ext cx="5606322" cy="2265939"/>
          </a:xfrm>
          <a:prstGeom prst="cloudCallout">
            <a:avLst>
              <a:gd name="adj1" fmla="val -69457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</a:t>
            </a:r>
            <a:r>
              <a:rPr lang="ar-SA" sz="4000" dirty="0"/>
              <a:t>طَلَب</a:t>
            </a:r>
            <a:r>
              <a:rPr lang="ar-LB" sz="4000" dirty="0"/>
              <a:t> يَسوع </a:t>
            </a:r>
            <a:r>
              <a:rPr lang="ar-SA" sz="4000" dirty="0"/>
              <a:t> مِن النّاس؟</a:t>
            </a:r>
            <a:r>
              <a:rPr lang="en-US" sz="4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5" y="0"/>
            <a:ext cx="5120894" cy="66562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289154" y="578224"/>
            <a:ext cx="5380587" cy="1145644"/>
          </a:xfrm>
          <a:prstGeom prst="wedgeRoundRectCallout">
            <a:avLst>
              <a:gd name="adj1" fmla="val 8417"/>
              <a:gd name="adj2" fmla="val 142222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endParaRPr lang="ar-LB" sz="3200" dirty="0"/>
          </a:p>
          <a:p>
            <a:pPr algn="ctr" rtl="1"/>
            <a:r>
              <a:rPr lang="ar-LB" sz="4400" dirty="0"/>
              <a:t>ما يخَبْروا حَدا</a:t>
            </a:r>
            <a:endParaRPr lang="en-US" sz="4400" dirty="0"/>
          </a:p>
          <a:p>
            <a:pPr algn="ctr" rtl="1"/>
            <a:endParaRPr lang="en-US" sz="3200" dirty="0"/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87370" y="679268"/>
            <a:ext cx="5389826" cy="3905794"/>
          </a:xfrm>
          <a:prstGeom prst="cloudCallout">
            <a:avLst>
              <a:gd name="adj1" fmla="val -75215"/>
              <a:gd name="adj2" fmla="val 3559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عمِلوا هَالنَّشاط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761"/>
            <a:ext cx="9036423" cy="6381615"/>
          </a:xfrm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0"/>
          <a:stretch/>
        </p:blipFill>
        <p:spPr>
          <a:xfrm>
            <a:off x="0" y="0"/>
            <a:ext cx="8969188" cy="6381615"/>
          </a:xfrm>
        </p:spPr>
      </p:pic>
      <p:sp>
        <p:nvSpPr>
          <p:cNvPr id="2" name="Rounded Rectangle 1"/>
          <p:cNvSpPr/>
          <p:nvPr/>
        </p:nvSpPr>
        <p:spPr>
          <a:xfrm>
            <a:off x="4625788" y="2581835"/>
            <a:ext cx="1411941" cy="51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أَباكم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60060" y="3245224"/>
            <a:ext cx="1833282" cy="51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يُحِبّونَكم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9623" y="3917576"/>
            <a:ext cx="1411941" cy="51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صَلّوا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43482" y="5105399"/>
            <a:ext cx="1411941" cy="51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رَفَع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599" y="5069540"/>
            <a:ext cx="1411941" cy="51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وتَنَهّد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7975" y="5786717"/>
            <a:ext cx="1411941" cy="51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قال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946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096436" y="376517"/>
            <a:ext cx="3052482" cy="2581835"/>
          </a:xfrm>
          <a:prstGeom prst="cloudCallout">
            <a:avLst>
              <a:gd name="adj1" fmla="val 30006"/>
              <a:gd name="adj2" fmla="val 9819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العِبارَة يَلْلي لازِم تِنحِفِر بِقْلوبْنا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3913094"/>
            <a:ext cx="2407023" cy="2944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482"/>
            <a:ext cx="5419165" cy="6091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204012" y="0"/>
            <a:ext cx="3576918" cy="2487705"/>
          </a:xfrm>
          <a:prstGeom prst="cloudCallout">
            <a:avLst>
              <a:gd name="adj1" fmla="val 12428"/>
              <a:gd name="adj2" fmla="val 1096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ومنِختُم بِهَالصّلاة وهالتِّرنيمِة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929" y="3199901"/>
            <a:ext cx="2649071" cy="3658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46"/>
          <a:stretch/>
        </p:blipFill>
        <p:spPr>
          <a:xfrm>
            <a:off x="855324" y="-354483"/>
            <a:ext cx="4415923" cy="3371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14" y="3133165"/>
            <a:ext cx="6308398" cy="3419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Liliane\Desktop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13" y="1394085"/>
            <a:ext cx="7834530" cy="374754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rime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709" y="0"/>
            <a:ext cx="775937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7853"/>
              <a:gd name="adj2" fmla="val 360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64906" y="632012"/>
            <a:ext cx="4757814" cy="2914264"/>
          </a:xfrm>
          <a:prstGeom prst="cloudCallout">
            <a:avLst>
              <a:gd name="adj1" fmla="val -47057"/>
              <a:gd name="adj2" fmla="val 817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494" y="632012"/>
            <a:ext cx="7822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نْسَمّي </a:t>
            </a:r>
            <a:r>
              <a:rPr lang="ar-SA" sz="3600" dirty="0"/>
              <a:t>بَعض ال</a:t>
            </a:r>
            <a:r>
              <a:rPr lang="ar-LB" sz="3600" dirty="0"/>
              <a:t>أَمراض</a:t>
            </a:r>
            <a:r>
              <a:rPr lang="ar-SA" sz="3600" dirty="0"/>
              <a:t> </a:t>
            </a:r>
            <a:r>
              <a:rPr lang="ar-LB" sz="3600" dirty="0"/>
              <a:t>يَلْلي</a:t>
            </a:r>
            <a:r>
              <a:rPr lang="ar-SA" sz="3600" dirty="0"/>
              <a:t> شَـفَى م</a:t>
            </a:r>
            <a:r>
              <a:rPr lang="ar-LB" sz="3600" dirty="0"/>
              <a:t>ِ</a:t>
            </a:r>
            <a:r>
              <a:rPr lang="ar-SA" sz="3600" dirty="0"/>
              <a:t>نها يَسوع، </a:t>
            </a:r>
            <a:r>
              <a:rPr lang="ar-LB" sz="3600" dirty="0"/>
              <a:t>وكَمان الأمراض</a:t>
            </a:r>
            <a:r>
              <a:rPr lang="ar-SA" sz="3600" dirty="0"/>
              <a:t> الخَفِيّ</a:t>
            </a:r>
            <a:r>
              <a:rPr lang="ar-LB" sz="3600" dirty="0"/>
              <a:t>ِ</a:t>
            </a:r>
            <a:r>
              <a:rPr lang="ar-SA" sz="3600" dirty="0"/>
              <a:t>ة </a:t>
            </a:r>
            <a:r>
              <a:rPr lang="ar-LB" sz="3600" dirty="0"/>
              <a:t>يَلْلي بَعدو عَم </a:t>
            </a:r>
            <a:r>
              <a:rPr lang="ar-SA" sz="3600" dirty="0"/>
              <a:t>يَشْفِي مِنْها</a:t>
            </a:r>
            <a:r>
              <a:rPr lang="en-US" sz="3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835" y="3795156"/>
            <a:ext cx="403235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buFontTx/>
              <a:buChar char="-"/>
            </a:pP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يَسوع </a:t>
            </a:r>
            <a:r>
              <a:rPr lang="ar-LB" sz="3600" dirty="0"/>
              <a:t>بيِشْفينا مِن أمراضْنا الجَسَدِيّة والرّوحِيِّة</a:t>
            </a:r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5303" y="3281082"/>
            <a:ext cx="5356821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26398" y="578813"/>
            <a:ext cx="4242686" cy="4493814"/>
          </a:xfrm>
          <a:prstGeom prst="cloudCallout">
            <a:avLst>
              <a:gd name="adj1" fmla="val -102126"/>
              <a:gd name="adj2" fmla="val 373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قُلُوبنا ل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r>
              <a:rPr lang="ar-SA" sz="4800" dirty="0">
                <a:solidFill>
                  <a:srgbClr val="002060"/>
                </a:solidFill>
              </a:rPr>
              <a:t>ن</a:t>
            </a:r>
            <a:r>
              <a:rPr lang="ar-LB" sz="4800" dirty="0">
                <a:solidFill>
                  <a:srgbClr val="002060"/>
                </a:solidFill>
              </a:rPr>
              <a:t>ِ</a:t>
            </a:r>
            <a:r>
              <a:rPr lang="ar-SA" sz="4800" dirty="0">
                <a:solidFill>
                  <a:srgbClr val="002060"/>
                </a:solidFill>
              </a:rPr>
              <a:t>فهَم ك</a:t>
            </a:r>
            <a:r>
              <a:rPr lang="ar-LB" sz="4800" dirty="0">
                <a:solidFill>
                  <a:srgbClr val="002060"/>
                </a:solidFill>
              </a:rPr>
              <a:t>ِ</a:t>
            </a:r>
            <a:r>
              <a:rPr lang="ar-SA" sz="4800" dirty="0">
                <a:solidFill>
                  <a:srgbClr val="002060"/>
                </a:solidFill>
              </a:rPr>
              <a:t>لِم</a:t>
            </a:r>
            <a:r>
              <a:rPr lang="ar-LB" sz="4800" dirty="0">
                <a:solidFill>
                  <a:srgbClr val="002060"/>
                </a:solidFill>
              </a:rPr>
              <a:t>تَ</a:t>
            </a:r>
            <a:r>
              <a:rPr lang="ar-SA" sz="4800" dirty="0">
                <a:solidFill>
                  <a:srgbClr val="002060"/>
                </a:solidFill>
              </a:rPr>
              <a:t>ك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94030"/>
            <a:ext cx="3496236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1064</TotalTime>
  <Words>726</Words>
  <Application>Microsoft Office PowerPoint</Application>
  <PresentationFormat>On-screen Show (4:3)</PresentationFormat>
  <Paragraphs>77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الخامِس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كان يَسوع، هُوِّي والرُّسُل، عم يُبرُم بِكِلّ مَنْطَقْةِ الجَلِيل وبِكِلِّ البِلْدان يَلْلي حوالَيها: فلسطين، سوريا، لبنان، الأُردُنّ. وكان يْعَلِّمِ النَّاس يَلْلي كانو يِتْجَمَّعو تَ يِسْمَعو</vt:lpstr>
      <vt:lpstr>وكان يْخَبِّرُن عَن اللَّه وعن مَحَبْتو وغُفْرانو للخَطايا، ويْعَلِّمُن كيف يْعِيشو تَ يْغَيرو حَياتُن.</vt:lpstr>
      <vt:lpstr>وكان يْقِلُّن إِنُّو اللَّه بَيُّو: </vt:lpstr>
      <vt:lpstr>وكانو يِفْهَمو عَلَيه، بِعَقْلُن وبِقَلْبُن، لأنُّو كانُو يحِبُّو. ويَسوع كان يْقُول إشْيا كْتِير: </vt:lpstr>
      <vt:lpstr>PowerPoint Presentation</vt:lpstr>
      <vt:lpstr>PowerPoint Presentation</vt:lpstr>
      <vt:lpstr>PowerPoint Presentation</vt:lpstr>
      <vt:lpstr>مِش بَس كان يْعَلِّمُن، كَمان كان يِشْفِي المَرضَى، لَحَتَّى صار مَعرُوف وَين ما كان. وصارُو النَّاس يْجِيبو المَرضَى عَ فَرشاتُن، ويِلْحَقوه مَطرَح ما يِسْمَعو إنّو هُوِّي هونيك.</vt:lpstr>
      <vt:lpstr>PowerPoint Presentation</vt:lpstr>
      <vt:lpstr>ومَرَّة إجا يَسوع عَ صور ونَواحي صَيدا، وجابولو رِجَّال أَطرَش بيوَءوِء، يَعنِي بْيِحكِي  بِ صُعوبِة، تَ يْحُطّ إِيدو عَلَيه وتِنزَل عَلَيه قِدرِة اللَّه.</vt:lpstr>
      <vt:lpstr>ومِن كِتِر ما كان في عَجقَة وضَجَّة وناس كْتار، أَخَدُو يَسوع عَ جَنَب، تَ يِبعُد عَنِ العَجقَة وضَجِّةِ النَّاس….</vt:lpstr>
      <vt:lpstr>وحَطّ يَسوع صَبِيعو بِدِينَيّ…</vt:lpstr>
      <vt:lpstr>ولَمَس طَرَف  لْسانُو بِرِيئُو</vt:lpstr>
      <vt:lpstr>وتْطَلَّعَ بالسَّما وتْنَهَّد وقال كِلمة وِحدِة: </vt:lpstr>
      <vt:lpstr>وصارِ الأَطرشَ يِسمَع. وتْحَلْحَلِت عِقدِة لْسانو، وصار يِحْكي طَبِيعِي. </vt:lpstr>
      <vt:lpstr>وطَلَب يَسوع مِنِ النَّاس ما يْخَبْرو حَدا. بَس كِلّ ما كان يْوَصِّيُن، كِلّ ما كانُو يْخَبْرو. ومِن كِتِر إعْجابُن، صارُو يْقُولو: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83</cp:revision>
  <dcterms:created xsi:type="dcterms:W3CDTF">2020-08-25T06:38:39Z</dcterms:created>
  <dcterms:modified xsi:type="dcterms:W3CDTF">2022-02-25T16:24:56Z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5959F3F4-2E18-46E7-8F61-1CCEFEBEB572</vt:lpwstr>
  </property>
  <property fmtid="{D5CDD505-2E9C-101B-9397-08002B2CF9AE}" pid="3" name="ArticulatePath">
    <vt:lpwstr>EB1-rencontre-15 2021-2022</vt:lpwstr>
  </property>
</Properties>
</file>