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sldIdLst>
    <p:sldId id="257" r:id="rId2"/>
    <p:sldId id="327" r:id="rId3"/>
    <p:sldId id="258" r:id="rId4"/>
    <p:sldId id="306" r:id="rId5"/>
    <p:sldId id="289" r:id="rId6"/>
    <p:sldId id="259" r:id="rId7"/>
    <p:sldId id="290" r:id="rId8"/>
    <p:sldId id="264" r:id="rId9"/>
    <p:sldId id="301" r:id="rId10"/>
    <p:sldId id="293" r:id="rId11"/>
    <p:sldId id="312" r:id="rId12"/>
    <p:sldId id="397" r:id="rId13"/>
    <p:sldId id="398" r:id="rId14"/>
    <p:sldId id="399" r:id="rId15"/>
    <p:sldId id="400" r:id="rId16"/>
    <p:sldId id="401" r:id="rId17"/>
    <p:sldId id="402" r:id="rId18"/>
    <p:sldId id="403" r:id="rId19"/>
    <p:sldId id="404" r:id="rId20"/>
    <p:sldId id="405" r:id="rId21"/>
    <p:sldId id="395" r:id="rId22"/>
    <p:sldId id="316" r:id="rId23"/>
    <p:sldId id="406" r:id="rId24"/>
    <p:sldId id="315" r:id="rId25"/>
    <p:sldId id="307" r:id="rId26"/>
    <p:sldId id="309" r:id="rId27"/>
    <p:sldId id="357" r:id="rId28"/>
    <p:sldId id="358" r:id="rId29"/>
    <p:sldId id="361" r:id="rId30"/>
    <p:sldId id="407" r:id="rId31"/>
    <p:sldId id="408" r:id="rId32"/>
    <p:sldId id="362" r:id="rId33"/>
    <p:sldId id="365" r:id="rId34"/>
    <p:sldId id="375" r:id="rId35"/>
    <p:sldId id="376" r:id="rId36"/>
    <p:sldId id="409" r:id="rId37"/>
    <p:sldId id="344" r:id="rId38"/>
    <p:sldId id="345" r:id="rId39"/>
    <p:sldId id="410" r:id="rId40"/>
    <p:sldId id="287" r:id="rId41"/>
    <p:sldId id="369" r:id="rId42"/>
    <p:sldId id="283" r:id="rId43"/>
  </p:sldIdLst>
  <p:sldSz cx="9144000" cy="6858000" type="screen4x3"/>
  <p:notesSz cx="6858000" cy="9144000"/>
  <p:custDataLst>
    <p:tags r:id="rId4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6699"/>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660"/>
  </p:normalViewPr>
  <p:slideViewPr>
    <p:cSldViewPr snapToGrid="0">
      <p:cViewPr varScale="1">
        <p:scale>
          <a:sx n="111" d="100"/>
          <a:sy n="111" d="100"/>
        </p:scale>
        <p:origin x="100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pPr/>
              <a:t>25-Feb-22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2881352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25-Feb-22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1621817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25-Feb-22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92523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25-Feb-22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2672927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25-Feb-22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46276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25-Feb-22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289005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pPr/>
              <a:t>25-Feb-22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1994897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pPr/>
              <a:t>25-Feb-22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310205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pPr/>
              <a:t>25-Feb-22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4173873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25-Feb-22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900859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38447F-6C1D-4DCC-91A3-8F9F0BFB7CA3}" type="datetimeFigureOut">
              <a:rPr lang="en-US" smtClean="0"/>
              <a:pPr/>
              <a:t>25-Feb-22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2314419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38447F-6C1D-4DCC-91A3-8F9F0BFB7CA3}" type="datetimeFigureOut">
              <a:rPr lang="en-US" smtClean="0"/>
              <a:pPr/>
              <a:t>25-Feb-22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2661571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38447F-6C1D-4DCC-91A3-8F9F0BFB7CA3}" type="datetimeFigureOut">
              <a:rPr lang="en-US" smtClean="0"/>
              <a:pPr/>
              <a:t>25-Feb-22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1512649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38447F-6C1D-4DCC-91A3-8F9F0BFB7CA3}" type="datetimeFigureOut">
              <a:rPr lang="en-US" smtClean="0"/>
              <a:pPr/>
              <a:t>25-Feb-22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1363034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38447F-6C1D-4DCC-91A3-8F9F0BFB7CA3}" type="datetimeFigureOut">
              <a:rPr lang="en-US" smtClean="0"/>
              <a:pPr/>
              <a:t>25-Feb-22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1682789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38447F-6C1D-4DCC-91A3-8F9F0BFB7CA3}" type="datetimeFigureOut">
              <a:rPr lang="en-US" smtClean="0"/>
              <a:pPr/>
              <a:t>25-Feb-22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3389689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38447F-6C1D-4DCC-91A3-8F9F0BFB7CA3}" type="datetimeFigureOut">
              <a:rPr lang="en-US" smtClean="0"/>
              <a:pPr/>
              <a:t>25-Feb-22</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3959664-9082-4267-9D08-2DCA25B586BC}" type="slidenum">
              <a:rPr lang="en-US" smtClean="0"/>
              <a:pPr/>
              <a:t>‹#›</a:t>
            </a:fld>
            <a:endParaRPr lang="en-US"/>
          </a:p>
        </p:txBody>
      </p:sp>
    </p:spTree>
    <p:extLst>
      <p:ext uri="{BB962C8B-B14F-4D97-AF65-F5344CB8AC3E}">
        <p14:creationId xmlns:p14="http://schemas.microsoft.com/office/powerpoint/2010/main" val="154807502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9091" y="2145441"/>
            <a:ext cx="8095263" cy="1234727"/>
          </a:xfrm>
        </p:spPr>
        <p:txBody>
          <a:bodyPr/>
          <a:lstStyle/>
          <a:p>
            <a:pPr algn="ctr" rtl="1"/>
            <a:r>
              <a:rPr lang="ar-LB" dirty="0">
                <a:solidFill>
                  <a:schemeClr val="accent2">
                    <a:lumMod val="50000"/>
                  </a:schemeClr>
                </a:solidFill>
              </a:rPr>
              <a:t>مَركَزُ التَّربِيَّةِ الدّينِيَّة</a:t>
            </a:r>
            <a:br>
              <a:rPr lang="ar-LB" dirty="0">
                <a:solidFill>
                  <a:schemeClr val="accent2">
                    <a:lumMod val="50000"/>
                  </a:schemeClr>
                </a:solidFill>
              </a:rPr>
            </a:br>
            <a:r>
              <a:rPr lang="ar-LB" dirty="0">
                <a:solidFill>
                  <a:schemeClr val="accent2">
                    <a:lumMod val="50000"/>
                  </a:schemeClr>
                </a:solidFill>
              </a:rPr>
              <a:t>لِرُهبانِيَّةِ القَلبَينِ الأقدَسَين </a:t>
            </a:r>
            <a:endParaRPr lang="en-US" dirty="0">
              <a:solidFill>
                <a:schemeClr val="accent2">
                  <a:lumMod val="50000"/>
                </a:schemeClr>
              </a:solidFill>
            </a:endParaRPr>
          </a:p>
        </p:txBody>
      </p:sp>
      <p:sp>
        <p:nvSpPr>
          <p:cNvPr id="3" name="Subtitle 2"/>
          <p:cNvSpPr>
            <a:spLocks noGrp="1"/>
          </p:cNvSpPr>
          <p:nvPr>
            <p:ph type="subTitle" idx="1"/>
          </p:nvPr>
        </p:nvSpPr>
        <p:spPr>
          <a:xfrm>
            <a:off x="581186" y="4885966"/>
            <a:ext cx="5825202" cy="822674"/>
          </a:xfrm>
        </p:spPr>
        <p:txBody>
          <a:bodyPr>
            <a:noAutofit/>
          </a:bodyPr>
          <a:lstStyle/>
          <a:p>
            <a:pPr algn="ctr" rtl="1"/>
            <a:r>
              <a:rPr lang="ar-LB" sz="5000" b="1" dirty="0">
                <a:latin typeface="Adobe Arabic" panose="02040503050201020203" pitchFamily="18" charset="-78"/>
                <a:cs typeface="Adobe Arabic" panose="02040503050201020203" pitchFamily="18" charset="-78"/>
              </a:rPr>
              <a:t>يُقَدِّمُ كِتابَ</a:t>
            </a:r>
            <a:r>
              <a:rPr lang="en-US" sz="5000" b="1" dirty="0">
                <a:latin typeface="Adobe Arabic" panose="02040503050201020203" pitchFamily="18" charset="-78"/>
                <a:cs typeface="Adobe Arabic" panose="02040503050201020203" pitchFamily="18" charset="-78"/>
              </a:rPr>
              <a:t> </a:t>
            </a:r>
            <a:r>
              <a:rPr lang="ar-LB" sz="5000" b="1" dirty="0">
                <a:latin typeface="Adobe Arabic" panose="02040503050201020203" pitchFamily="18" charset="-78"/>
                <a:cs typeface="Adobe Arabic" panose="02040503050201020203" pitchFamily="18" charset="-78"/>
              </a:rPr>
              <a:t>الأساسِيَّ الأَوَّل</a:t>
            </a:r>
            <a:endParaRPr lang="en-US" sz="5000" b="1" dirty="0">
              <a:latin typeface="Adobe Arabic" panose="02040503050201020203" pitchFamily="18" charset="-78"/>
              <a:cs typeface="Adobe Arabic" panose="02040503050201020203" pitchFamily="18" charset="-78"/>
            </a:endParaRPr>
          </a:p>
        </p:txBody>
      </p:sp>
      <p:pic>
        <p:nvPicPr>
          <p:cNvPr id="4" name="Picture 2" descr="C:\Users\wmaksour\Desktop\Project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3376" y="188259"/>
            <a:ext cx="3546331" cy="11039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92634729"/>
      </p:ext>
    </p:extLst>
  </p:cSld>
  <p:clrMapOvr>
    <a:masterClrMapping/>
  </p:clrMapOvr>
  <p:transition spd="slow" advTm="576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4000">
              <a:solidFill>
                <a:schemeClr val="tx1"/>
              </a:solidFill>
            </a:endParaRPr>
          </a:p>
        </p:txBody>
      </p:sp>
      <p:sp>
        <p:nvSpPr>
          <p:cNvPr id="3" name="Content Placeholder 2"/>
          <p:cNvSpPr>
            <a:spLocks noGrp="1"/>
          </p:cNvSpPr>
          <p:nvPr>
            <p:ph idx="1"/>
          </p:nvPr>
        </p:nvSpPr>
        <p:spPr/>
        <p:txBody>
          <a:bodyPr>
            <a:normAutofit/>
          </a:bodyPr>
          <a:lstStyle/>
          <a:p>
            <a:endParaRPr lang="en-US" sz="4000">
              <a:solidFill>
                <a:schemeClr val="tx1"/>
              </a:solidFill>
            </a:endParaRPr>
          </a:p>
        </p:txBody>
      </p:sp>
      <p:sp>
        <p:nvSpPr>
          <p:cNvPr id="4" name="Flowchart: Internal Storage 3"/>
          <p:cNvSpPr/>
          <p:nvPr/>
        </p:nvSpPr>
        <p:spPr>
          <a:xfrm flipH="1">
            <a:off x="0" y="-13447"/>
            <a:ext cx="9251574" cy="6871446"/>
          </a:xfrm>
          <a:prstGeom prst="flowChartInternalStorag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200" b="1" dirty="0">
                <a:solidFill>
                  <a:schemeClr val="tx1"/>
                </a:solidFill>
              </a:rPr>
              <a:t>عَن شُو حْكِينا بِالمُحادَثِة الماضْية؟ </a:t>
            </a:r>
            <a:endParaRPr lang="en-US" sz="3200" b="1" dirty="0">
              <a:solidFill>
                <a:schemeClr val="tx1"/>
              </a:solidFill>
            </a:endParaRPr>
          </a:p>
          <a:p>
            <a:pPr algn="r" rtl="1"/>
            <a:r>
              <a:rPr lang="ar-SA" sz="3200" dirty="0">
                <a:solidFill>
                  <a:schemeClr val="tx1"/>
                </a:solidFill>
              </a:rPr>
              <a:t>حْكِينا </a:t>
            </a:r>
            <a:r>
              <a:rPr lang="ar-LB" sz="3200" dirty="0">
                <a:solidFill>
                  <a:schemeClr val="tx1"/>
                </a:solidFill>
              </a:rPr>
              <a:t>إنّ</a:t>
            </a:r>
            <a:r>
              <a:rPr lang="ar-SA" sz="3200" dirty="0">
                <a:solidFill>
                  <a:schemeClr val="tx1"/>
                </a:solidFill>
              </a:rPr>
              <a:t>و يَسوع، مِن بَعْد ما خْتار الرُّسُل الـ12، أَخَدُن مَعُو مَحَل ما كان يْرُوح، لَمَّا كان يْعَلِّم ويِشْفِ</a:t>
            </a:r>
            <a:r>
              <a:rPr lang="ar-LB" sz="3200" dirty="0">
                <a:solidFill>
                  <a:schemeClr val="tx1"/>
                </a:solidFill>
              </a:rPr>
              <a:t>ي </a:t>
            </a:r>
            <a:r>
              <a:rPr lang="ar-SA" sz="3200" dirty="0">
                <a:solidFill>
                  <a:schemeClr val="tx1"/>
                </a:solidFill>
              </a:rPr>
              <a:t>مِن كِلِّ الأَمْراض والعِلَل</a:t>
            </a:r>
            <a:r>
              <a:rPr lang="ar-LB" sz="3200" dirty="0">
                <a:solidFill>
                  <a:schemeClr val="tx1"/>
                </a:solidFill>
              </a:rPr>
              <a:t>:</a:t>
            </a:r>
            <a:endParaRPr lang="en-US" sz="3200" dirty="0">
              <a:solidFill>
                <a:schemeClr val="tx1"/>
              </a:solidFill>
            </a:endParaRPr>
          </a:p>
          <a:p>
            <a:pPr algn="r" rtl="1"/>
            <a:r>
              <a:rPr lang="ar-SA" sz="3200" dirty="0">
                <a:solidFill>
                  <a:schemeClr val="tx1"/>
                </a:solidFill>
              </a:rPr>
              <a:t>صارِ الأَخْرَس يِحْكِي،</a:t>
            </a:r>
            <a:endParaRPr lang="ar-LB" sz="3200" dirty="0">
              <a:solidFill>
                <a:schemeClr val="tx1"/>
              </a:solidFill>
            </a:endParaRPr>
          </a:p>
          <a:p>
            <a:pPr algn="r" rtl="1"/>
            <a:r>
              <a:rPr lang="ar-SA" sz="3200" dirty="0">
                <a:solidFill>
                  <a:schemeClr val="tx1"/>
                </a:solidFill>
              </a:rPr>
              <a:t> والأَطْرَش يِسْمَع، </a:t>
            </a:r>
            <a:endParaRPr lang="ar-LB" sz="3200" dirty="0">
              <a:solidFill>
                <a:schemeClr val="tx1"/>
              </a:solidFill>
            </a:endParaRPr>
          </a:p>
          <a:p>
            <a:pPr algn="r" rtl="1"/>
            <a:r>
              <a:rPr lang="ar-SA" sz="3200" dirty="0">
                <a:solidFill>
                  <a:schemeClr val="tx1"/>
                </a:solidFill>
              </a:rPr>
              <a:t>والأَعْمَى يْشُوف، </a:t>
            </a:r>
            <a:endParaRPr lang="ar-LB" sz="3200" dirty="0">
              <a:solidFill>
                <a:schemeClr val="tx1"/>
              </a:solidFill>
            </a:endParaRPr>
          </a:p>
          <a:p>
            <a:pPr algn="r" rtl="1"/>
            <a:r>
              <a:rPr lang="ar-SA" sz="3200" dirty="0">
                <a:solidFill>
                  <a:schemeClr val="tx1"/>
                </a:solidFill>
              </a:rPr>
              <a:t>والمْكَرْسَح يِمْشِي</a:t>
            </a:r>
            <a:r>
              <a:rPr lang="en-US" sz="3200" dirty="0">
                <a:solidFill>
                  <a:schemeClr val="tx1"/>
                </a:solidFill>
              </a:rPr>
              <a:t>...</a:t>
            </a:r>
          </a:p>
          <a:p>
            <a:pPr algn="r" rtl="1"/>
            <a:r>
              <a:rPr lang="en-US" sz="3200" dirty="0">
                <a:solidFill>
                  <a:schemeClr val="tx1"/>
                </a:solidFill>
              </a:rPr>
              <a:t>- </a:t>
            </a:r>
            <a:r>
              <a:rPr lang="ar-SA" sz="3200" dirty="0">
                <a:solidFill>
                  <a:schemeClr val="tx1"/>
                </a:solidFill>
              </a:rPr>
              <a:t>لَيش يَسوع شـَفَى النَّاس؟</a:t>
            </a:r>
            <a:endParaRPr lang="en-US" sz="3200" dirty="0">
              <a:solidFill>
                <a:schemeClr val="tx1"/>
              </a:solidFill>
            </a:endParaRPr>
          </a:p>
          <a:p>
            <a:pPr algn="ctr" rtl="1"/>
            <a:r>
              <a:rPr lang="ar-SA" sz="3200" b="1" dirty="0">
                <a:solidFill>
                  <a:schemeClr val="tx1"/>
                </a:solidFill>
              </a:rPr>
              <a:t>تَ تِظْهَرلُن قُوِّة اللَّه ومَحَبْتُو، لأَنُّو اللَّه بِيحِبُّن</a:t>
            </a:r>
            <a:r>
              <a:rPr lang="en-US" sz="4400" b="1" dirty="0">
                <a:solidFill>
                  <a:schemeClr val="tx1"/>
                </a:solidFill>
              </a:rPr>
              <a:t>!</a:t>
            </a:r>
          </a:p>
        </p:txBody>
      </p:sp>
    </p:spTree>
    <p:custDataLst>
      <p:tags r:id="rId1"/>
    </p:custDataLst>
    <p:extLst>
      <p:ext uri="{BB962C8B-B14F-4D97-AF65-F5344CB8AC3E}">
        <p14:creationId xmlns:p14="http://schemas.microsoft.com/office/powerpoint/2010/main" val="559338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484659" cy="7113494"/>
          </a:xfrm>
          <a:prstGeom prst="rect">
            <a:avLst/>
          </a:prstGeom>
        </p:spPr>
      </p:pic>
      <p:sp>
        <p:nvSpPr>
          <p:cNvPr id="2" name="Title 1"/>
          <p:cNvSpPr>
            <a:spLocks noGrp="1"/>
          </p:cNvSpPr>
          <p:nvPr>
            <p:ph type="title"/>
          </p:nvPr>
        </p:nvSpPr>
        <p:spPr>
          <a:xfrm>
            <a:off x="94130" y="0"/>
            <a:ext cx="9332258" cy="1320800"/>
          </a:xfrm>
          <a:solidFill>
            <a:schemeClr val="accent2">
              <a:lumMod val="20000"/>
              <a:lumOff val="80000"/>
            </a:schemeClr>
          </a:solidFill>
        </p:spPr>
        <p:txBody>
          <a:bodyPr>
            <a:normAutofit fontScale="90000"/>
          </a:bodyPr>
          <a:lstStyle/>
          <a:p>
            <a:pPr algn="ctr" rtl="1"/>
            <a:r>
              <a:rPr lang="ar-SA" sz="2800" dirty="0">
                <a:solidFill>
                  <a:schemeClr val="tx1"/>
                </a:solidFill>
              </a:rPr>
              <a:t>مِن بَعد ما شَـفَى ي</a:t>
            </a:r>
            <a:r>
              <a:rPr lang="ar-LB" sz="2800" dirty="0">
                <a:solidFill>
                  <a:schemeClr val="tx1"/>
                </a:solidFill>
              </a:rPr>
              <a:t>َ</a:t>
            </a:r>
            <a:r>
              <a:rPr lang="ar-SA" sz="2800" dirty="0">
                <a:solidFill>
                  <a:schemeClr val="tx1"/>
                </a:solidFill>
              </a:rPr>
              <a:t>سوع كْتِير مِنِ المَرضَى، صارو النَّاس يِتْجَمَّعُو حْوالَيه مَحَل ما يْرُوح. وكان يْخَبِّرُن عَن اللَّه وعَنِ المَلَكُوت</a:t>
            </a:r>
            <a:r>
              <a:rPr lang="ar-LB" sz="2800" dirty="0">
                <a:solidFill>
                  <a:schemeClr val="tx1"/>
                </a:solidFill>
              </a:rPr>
              <a:t>.</a:t>
            </a:r>
            <a:br>
              <a:rPr lang="ar-LB" sz="2800" dirty="0">
                <a:solidFill>
                  <a:schemeClr val="tx1"/>
                </a:solidFill>
              </a:rPr>
            </a:br>
            <a:r>
              <a:rPr lang="ar-SA" sz="2800" dirty="0">
                <a:solidFill>
                  <a:schemeClr val="tx1"/>
                </a:solidFill>
              </a:rPr>
              <a:t>ولَمَّا خَلَّص، طَلَب مِن تْلاميزو يِركَبُو المَركَب ويِسْبَقُو عَ المَيلِي التَّانيي</a:t>
            </a:r>
            <a:r>
              <a:rPr lang="ar-LB" sz="2400" dirty="0">
                <a:solidFill>
                  <a:schemeClr val="tx1"/>
                </a:solidFill>
              </a:rPr>
              <a:t>.</a:t>
            </a:r>
            <a:r>
              <a:rPr lang="ar-SA" sz="2400" dirty="0">
                <a:solidFill>
                  <a:schemeClr val="tx1"/>
                </a:solidFill>
              </a:rPr>
              <a:t> </a:t>
            </a:r>
            <a:endParaRPr lang="en-US" dirty="0">
              <a:solidFill>
                <a:schemeClr val="tx1"/>
              </a:solidFill>
            </a:endParaRPr>
          </a:p>
        </p:txBody>
      </p:sp>
    </p:spTree>
    <p:custDataLst>
      <p:tags r:id="rId1"/>
    </p:custDataLst>
    <p:extLst>
      <p:ext uri="{BB962C8B-B14F-4D97-AF65-F5344CB8AC3E}">
        <p14:creationId xmlns:p14="http://schemas.microsoft.com/office/powerpoint/2010/main" val="779758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7576" y="5886823"/>
            <a:ext cx="9036424" cy="971177"/>
          </a:xfrm>
          <a:solidFill>
            <a:srgbClr val="FFCCCC"/>
          </a:solidFill>
        </p:spPr>
        <p:txBody>
          <a:bodyPr>
            <a:normAutofit/>
          </a:bodyPr>
          <a:lstStyle/>
          <a:p>
            <a:pPr algn="ctr" rtl="1"/>
            <a:r>
              <a:rPr lang="ar-SA" sz="2400" b="1" dirty="0">
                <a:solidFill>
                  <a:schemeClr val="tx1"/>
                </a:solidFill>
              </a:rPr>
              <a:t>ولَمَّا بَعَتُن، طِلِع لَ وحْدو عَ الجَبَل تَ يْصَلِّي</a:t>
            </a:r>
            <a:r>
              <a:rPr lang="ar-LB" sz="2400" b="1" dirty="0">
                <a:solidFill>
                  <a:schemeClr val="tx1"/>
                </a:solidFill>
              </a:rPr>
              <a:t> </a:t>
            </a:r>
            <a:r>
              <a:rPr lang="ar-SA" sz="2400" b="1" dirty="0">
                <a:solidFill>
                  <a:schemeClr val="tx1"/>
                </a:solidFill>
              </a:rPr>
              <a:t>غابِتِ الشَّمْس وهُوِّي بَعدُو عَ الجَبَل عَم يْصَلِّي</a:t>
            </a:r>
            <a:r>
              <a:rPr lang="ar-LB" sz="2400" b="1" dirty="0">
                <a:solidFill>
                  <a:schemeClr val="tx1"/>
                </a:solidFill>
              </a:rPr>
              <a:t>.</a:t>
            </a:r>
            <a:endParaRPr lang="en-US" b="1" dirty="0">
              <a:solidFill>
                <a:schemeClr val="tx1"/>
              </a:solidFill>
            </a:endParaRPr>
          </a:p>
        </p:txBody>
      </p:sp>
    </p:spTree>
    <p:custDataLst>
      <p:tags r:id="rId1"/>
    </p:custDataLst>
    <p:extLst>
      <p:ext uri="{BB962C8B-B14F-4D97-AF65-F5344CB8AC3E}">
        <p14:creationId xmlns:p14="http://schemas.microsoft.com/office/powerpoint/2010/main" val="589974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0682" y="26894"/>
            <a:ext cx="9036424" cy="971177"/>
          </a:xfrm>
          <a:solidFill>
            <a:schemeClr val="accent2">
              <a:lumMod val="20000"/>
              <a:lumOff val="80000"/>
            </a:schemeClr>
          </a:solidFill>
        </p:spPr>
        <p:txBody>
          <a:bodyPr>
            <a:noAutofit/>
          </a:bodyPr>
          <a:lstStyle/>
          <a:p>
            <a:pPr algn="ctr" rtl="1"/>
            <a:r>
              <a:rPr lang="ar-SA" sz="3000" dirty="0">
                <a:solidFill>
                  <a:schemeClr val="tx1"/>
                </a:solidFill>
              </a:rPr>
              <a:t>وكانِ المَركَب بِنُصِّ البَحْر، والمَوج عَم يُلْطُم في،</a:t>
            </a:r>
            <a:br>
              <a:rPr lang="ar-LB" sz="3000" dirty="0">
                <a:solidFill>
                  <a:schemeClr val="tx1"/>
                </a:solidFill>
              </a:rPr>
            </a:br>
            <a:r>
              <a:rPr lang="ar-SA" sz="3000" dirty="0">
                <a:solidFill>
                  <a:schemeClr val="tx1"/>
                </a:solidFill>
              </a:rPr>
              <a:t> لأنّو الرِّيح كانِت مْعاكْسِة</a:t>
            </a:r>
            <a:r>
              <a:rPr lang="en-US" sz="3000" dirty="0">
                <a:solidFill>
                  <a:schemeClr val="tx1"/>
                </a:solidFill>
              </a:rPr>
              <a:t>.</a:t>
            </a:r>
          </a:p>
        </p:txBody>
      </p:sp>
    </p:spTree>
    <p:custDataLst>
      <p:tags r:id="rId1"/>
    </p:custDataLst>
    <p:extLst>
      <p:ext uri="{BB962C8B-B14F-4D97-AF65-F5344CB8AC3E}">
        <p14:creationId xmlns:p14="http://schemas.microsoft.com/office/powerpoint/2010/main" val="126985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341224" cy="7005918"/>
          </a:xfrm>
          <a:prstGeom prst="rect">
            <a:avLst/>
          </a:prstGeom>
        </p:spPr>
      </p:pic>
      <p:sp>
        <p:nvSpPr>
          <p:cNvPr id="2" name="Title 1"/>
          <p:cNvSpPr>
            <a:spLocks noGrp="1"/>
          </p:cNvSpPr>
          <p:nvPr>
            <p:ph type="title"/>
          </p:nvPr>
        </p:nvSpPr>
        <p:spPr>
          <a:xfrm>
            <a:off x="3926540" y="0"/>
            <a:ext cx="5378826" cy="2164976"/>
          </a:xfrm>
          <a:noFill/>
        </p:spPr>
        <p:txBody>
          <a:bodyPr>
            <a:noAutofit/>
          </a:bodyPr>
          <a:lstStyle/>
          <a:p>
            <a:pPr algn="ctr" rtl="1"/>
            <a:r>
              <a:rPr lang="ar-SA" sz="3200" dirty="0">
                <a:solidFill>
                  <a:srgbClr val="FFC000"/>
                </a:solidFill>
              </a:rPr>
              <a:t>وقَبل آخِر اللَّيل، إِجا يَسوع لَ عِنْد تْلامِيزُو ماشِـي عَ البَحْر</a:t>
            </a:r>
            <a:r>
              <a:rPr lang="en-US" sz="3200" dirty="0">
                <a:solidFill>
                  <a:srgbClr val="FFC000"/>
                </a:solidFill>
              </a:rPr>
              <a:t>.</a:t>
            </a:r>
            <a:r>
              <a:rPr lang="ar-LB" sz="3200" dirty="0">
                <a:solidFill>
                  <a:srgbClr val="FFC000"/>
                </a:solidFill>
              </a:rPr>
              <a:t> </a:t>
            </a:r>
            <a:r>
              <a:rPr lang="ar-SA" sz="3200" dirty="0">
                <a:solidFill>
                  <a:srgbClr val="FFC000"/>
                </a:solidFill>
              </a:rPr>
              <a:t>ولَمَّن شافُوه ماشي عَ البَحْر، نْرَعَبُو وقالُو</a:t>
            </a:r>
            <a:r>
              <a:rPr lang="en-US" sz="3200" dirty="0">
                <a:solidFill>
                  <a:srgbClr val="FFC000"/>
                </a:solidFill>
              </a:rPr>
              <a:t>:</a:t>
            </a:r>
            <a:br>
              <a:rPr lang="en-US" sz="3200" dirty="0"/>
            </a:br>
            <a:endParaRPr lang="en-US" sz="3200" dirty="0"/>
          </a:p>
        </p:txBody>
      </p:sp>
      <p:sp>
        <p:nvSpPr>
          <p:cNvPr id="6" name="Cloud Callout 5"/>
          <p:cNvSpPr/>
          <p:nvPr/>
        </p:nvSpPr>
        <p:spPr>
          <a:xfrm>
            <a:off x="4854388" y="2581835"/>
            <a:ext cx="2568389" cy="1220817"/>
          </a:xfrm>
          <a:prstGeom prst="cloudCallout">
            <a:avLst>
              <a:gd name="adj1" fmla="val 52766"/>
              <a:gd name="adj2" fmla="val 17885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2800" b="1" dirty="0">
                <a:solidFill>
                  <a:schemeClr val="tx1"/>
                </a:solidFill>
              </a:rPr>
              <a:t>«</a:t>
            </a:r>
            <a:r>
              <a:rPr lang="ar-SA" sz="2800" b="1" dirty="0">
                <a:solidFill>
                  <a:schemeClr val="tx1"/>
                </a:solidFill>
              </a:rPr>
              <a:t>هَيدَا شَبَح</a:t>
            </a:r>
            <a:r>
              <a:rPr lang="ar-LB" sz="2800" b="1" dirty="0">
                <a:solidFill>
                  <a:schemeClr val="tx1"/>
                </a:solidFill>
              </a:rPr>
              <a:t>»</a:t>
            </a:r>
            <a:r>
              <a:rPr lang="ar-SA" sz="2800" b="1" dirty="0">
                <a:solidFill>
                  <a:schemeClr val="tx1"/>
                </a:solidFill>
              </a:rPr>
              <a:t>.</a:t>
            </a:r>
            <a:endParaRPr lang="en-US" sz="2800" b="1" dirty="0">
              <a:solidFill>
                <a:schemeClr val="tx1"/>
              </a:solidFill>
            </a:endParaRPr>
          </a:p>
        </p:txBody>
      </p:sp>
      <p:sp>
        <p:nvSpPr>
          <p:cNvPr id="7" name="Rectangle 6"/>
          <p:cNvSpPr/>
          <p:nvPr/>
        </p:nvSpPr>
        <p:spPr>
          <a:xfrm>
            <a:off x="232156" y="5086580"/>
            <a:ext cx="2528256" cy="1323439"/>
          </a:xfrm>
          <a:prstGeom prst="rect">
            <a:avLst/>
          </a:prstGeom>
        </p:spPr>
        <p:txBody>
          <a:bodyPr wrap="none">
            <a:spAutoFit/>
          </a:bodyPr>
          <a:lstStyle/>
          <a:p>
            <a:pPr algn="ctr"/>
            <a:r>
              <a:rPr lang="ar-SA" sz="4000" dirty="0">
                <a:solidFill>
                  <a:schemeClr val="bg2"/>
                </a:solidFill>
              </a:rPr>
              <a:t>ومِن خَوفُن </a:t>
            </a:r>
            <a:endParaRPr lang="ar-LB" sz="4000" dirty="0">
              <a:solidFill>
                <a:schemeClr val="bg2"/>
              </a:solidFill>
            </a:endParaRPr>
          </a:p>
          <a:p>
            <a:pPr algn="ctr"/>
            <a:r>
              <a:rPr lang="ar-SA" sz="4000" dirty="0">
                <a:solidFill>
                  <a:schemeClr val="bg2"/>
                </a:solidFill>
              </a:rPr>
              <a:t>صَرَخُو</a:t>
            </a:r>
            <a:endParaRPr lang="en-US" sz="4000" dirty="0">
              <a:solidFill>
                <a:schemeClr val="bg2"/>
              </a:solidFill>
            </a:endParaRPr>
          </a:p>
        </p:txBody>
      </p:sp>
    </p:spTree>
    <p:extLst>
      <p:ext uri="{BB962C8B-B14F-4D97-AF65-F5344CB8AC3E}">
        <p14:creationId xmlns:p14="http://schemas.microsoft.com/office/powerpoint/2010/main" val="1609235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314329" cy="6985747"/>
          </a:xfrm>
          <a:prstGeom prst="rect">
            <a:avLst/>
          </a:prstGeom>
        </p:spPr>
      </p:pic>
      <p:sp>
        <p:nvSpPr>
          <p:cNvPr id="2" name="Title 1"/>
          <p:cNvSpPr>
            <a:spLocks noGrp="1"/>
          </p:cNvSpPr>
          <p:nvPr>
            <p:ph type="title"/>
          </p:nvPr>
        </p:nvSpPr>
        <p:spPr>
          <a:xfrm>
            <a:off x="4034116" y="188258"/>
            <a:ext cx="5378826" cy="2164976"/>
          </a:xfrm>
          <a:noFill/>
        </p:spPr>
        <p:txBody>
          <a:bodyPr>
            <a:noAutofit/>
          </a:bodyPr>
          <a:lstStyle/>
          <a:p>
            <a:pPr algn="ctr" rtl="1"/>
            <a:r>
              <a:rPr lang="ar-SA" sz="3200" dirty="0">
                <a:solidFill>
                  <a:schemeClr val="bg2"/>
                </a:solidFill>
              </a:rPr>
              <a:t>ولَمَّا سِمِعُن يَسوع عَم </a:t>
            </a:r>
            <a:br>
              <a:rPr lang="ar-LB" sz="3200" dirty="0">
                <a:solidFill>
                  <a:schemeClr val="bg2"/>
                </a:solidFill>
              </a:rPr>
            </a:br>
            <a:r>
              <a:rPr lang="ar-SA" sz="3200" dirty="0">
                <a:solidFill>
                  <a:schemeClr val="bg2"/>
                </a:solidFill>
              </a:rPr>
              <a:t>يِصْرُخُو، قَلُّن</a:t>
            </a:r>
            <a:r>
              <a:rPr lang="en-US" sz="3200" dirty="0">
                <a:solidFill>
                  <a:schemeClr val="bg2"/>
                </a:solidFill>
              </a:rPr>
              <a:t> :</a:t>
            </a:r>
            <a:br>
              <a:rPr lang="en-US" sz="3200" dirty="0">
                <a:solidFill>
                  <a:schemeClr val="bg2"/>
                </a:solidFill>
              </a:rPr>
            </a:br>
            <a:endParaRPr lang="en-US" sz="3200" dirty="0">
              <a:solidFill>
                <a:schemeClr val="bg2"/>
              </a:solidFill>
            </a:endParaRPr>
          </a:p>
        </p:txBody>
      </p:sp>
      <p:sp>
        <p:nvSpPr>
          <p:cNvPr id="6" name="Cloud Callout 5"/>
          <p:cNvSpPr/>
          <p:nvPr/>
        </p:nvSpPr>
        <p:spPr>
          <a:xfrm>
            <a:off x="430307" y="4155143"/>
            <a:ext cx="2568389" cy="2189004"/>
          </a:xfrm>
          <a:prstGeom prst="cloudCallout">
            <a:avLst>
              <a:gd name="adj1" fmla="val 74232"/>
              <a:gd name="adj2" fmla="val -16023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800" dirty="0">
                <a:solidFill>
                  <a:schemeClr val="tx1"/>
                </a:solidFill>
              </a:rPr>
              <a:t>«</a:t>
            </a:r>
            <a:r>
              <a:rPr lang="ar-SA" sz="2800" dirty="0">
                <a:solidFill>
                  <a:schemeClr val="tx1"/>
                </a:solidFill>
              </a:rPr>
              <a:t>كُونُو عَ ثِقَة، أَنا هُوِّي، ما تْخافُو</a:t>
            </a:r>
            <a:r>
              <a:rPr lang="ar-LB" sz="2800" dirty="0">
                <a:solidFill>
                  <a:schemeClr val="tx1"/>
                </a:solidFill>
              </a:rPr>
              <a:t>»</a:t>
            </a:r>
            <a:r>
              <a:rPr lang="en-US" sz="2800" dirty="0">
                <a:solidFill>
                  <a:schemeClr val="tx1"/>
                </a:solidFill>
              </a:rPr>
              <a:t>.</a:t>
            </a:r>
          </a:p>
        </p:txBody>
      </p:sp>
    </p:spTree>
    <p:extLst>
      <p:ext uri="{BB962C8B-B14F-4D97-AF65-F5344CB8AC3E}">
        <p14:creationId xmlns:p14="http://schemas.microsoft.com/office/powerpoint/2010/main" val="2821673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082987" y="215152"/>
            <a:ext cx="5378826" cy="2164976"/>
          </a:xfrm>
          <a:noFill/>
        </p:spPr>
        <p:txBody>
          <a:bodyPr>
            <a:noAutofit/>
          </a:bodyPr>
          <a:lstStyle/>
          <a:p>
            <a:pPr algn="ctr" rtl="1"/>
            <a:r>
              <a:rPr lang="ar-SA" sz="3200" dirty="0">
                <a:solidFill>
                  <a:schemeClr val="bg2"/>
                </a:solidFill>
              </a:rPr>
              <a:t>قَلُّو بُطرُس</a:t>
            </a:r>
            <a:r>
              <a:rPr lang="en-US" sz="3200" dirty="0">
                <a:solidFill>
                  <a:schemeClr val="bg2"/>
                </a:solidFill>
              </a:rPr>
              <a:t>:</a:t>
            </a:r>
            <a:br>
              <a:rPr lang="en-US" sz="3200" dirty="0">
                <a:solidFill>
                  <a:schemeClr val="bg2"/>
                </a:solidFill>
              </a:rPr>
            </a:br>
            <a:endParaRPr lang="en-US" sz="3200" dirty="0">
              <a:solidFill>
                <a:schemeClr val="bg2"/>
              </a:solidFill>
            </a:endParaRPr>
          </a:p>
        </p:txBody>
      </p:sp>
      <p:sp>
        <p:nvSpPr>
          <p:cNvPr id="6" name="Cloud Callout 5"/>
          <p:cNvSpPr/>
          <p:nvPr/>
        </p:nvSpPr>
        <p:spPr>
          <a:xfrm>
            <a:off x="430307" y="4464423"/>
            <a:ext cx="3644152" cy="1879723"/>
          </a:xfrm>
          <a:prstGeom prst="cloudCallout">
            <a:avLst>
              <a:gd name="adj1" fmla="val 74232"/>
              <a:gd name="adj2" fmla="val -16023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800" dirty="0">
                <a:solidFill>
                  <a:schemeClr val="tx1"/>
                </a:solidFill>
              </a:rPr>
              <a:t>«</a:t>
            </a:r>
            <a:r>
              <a:rPr lang="ar-SA" sz="2800" dirty="0">
                <a:solidFill>
                  <a:schemeClr val="tx1"/>
                </a:solidFill>
              </a:rPr>
              <a:t>يا رَبّ، إذا هَيدا إِنْتَ، أمُرْنِي إِجِي لَ عِندَك</a:t>
            </a:r>
            <a:r>
              <a:rPr lang="ar-LB" sz="2800" dirty="0">
                <a:solidFill>
                  <a:schemeClr val="tx1"/>
                </a:solidFill>
              </a:rPr>
              <a:t>».</a:t>
            </a:r>
            <a:endParaRPr lang="en-US" sz="2800" dirty="0">
              <a:solidFill>
                <a:schemeClr val="tx1"/>
              </a:solidFill>
            </a:endParaRPr>
          </a:p>
        </p:txBody>
      </p:sp>
    </p:spTree>
    <p:extLst>
      <p:ext uri="{BB962C8B-B14F-4D97-AF65-F5344CB8AC3E}">
        <p14:creationId xmlns:p14="http://schemas.microsoft.com/office/powerpoint/2010/main" val="558557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082987" y="215152"/>
            <a:ext cx="5378826" cy="2164976"/>
          </a:xfrm>
          <a:noFill/>
        </p:spPr>
        <p:txBody>
          <a:bodyPr>
            <a:noAutofit/>
          </a:bodyPr>
          <a:lstStyle/>
          <a:p>
            <a:pPr algn="ctr" rtl="1"/>
            <a:r>
              <a:rPr lang="ar-SA" sz="3200" dirty="0">
                <a:solidFill>
                  <a:schemeClr val="bg2"/>
                </a:solidFill>
              </a:rPr>
              <a:t>قَلُّو </a:t>
            </a:r>
            <a:r>
              <a:rPr lang="ar-LB" sz="3200" dirty="0">
                <a:solidFill>
                  <a:schemeClr val="bg2"/>
                </a:solidFill>
              </a:rPr>
              <a:t>يسوع</a:t>
            </a:r>
            <a:r>
              <a:rPr lang="en-US" sz="3200" dirty="0">
                <a:solidFill>
                  <a:schemeClr val="bg2"/>
                </a:solidFill>
              </a:rPr>
              <a:t>:</a:t>
            </a:r>
            <a:br>
              <a:rPr lang="en-US" sz="3200" dirty="0">
                <a:solidFill>
                  <a:schemeClr val="bg2"/>
                </a:solidFill>
              </a:rPr>
            </a:br>
            <a:endParaRPr lang="en-US" sz="3200" dirty="0">
              <a:solidFill>
                <a:schemeClr val="bg2"/>
              </a:solidFill>
            </a:endParaRPr>
          </a:p>
        </p:txBody>
      </p:sp>
      <p:sp>
        <p:nvSpPr>
          <p:cNvPr id="6" name="Cloud Callout 5"/>
          <p:cNvSpPr/>
          <p:nvPr/>
        </p:nvSpPr>
        <p:spPr>
          <a:xfrm>
            <a:off x="2716308" y="2837328"/>
            <a:ext cx="2554939" cy="1126687"/>
          </a:xfrm>
          <a:prstGeom prst="cloudCallout">
            <a:avLst>
              <a:gd name="adj1" fmla="val -66359"/>
              <a:gd name="adj2" fmla="val -130184"/>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b="1" dirty="0">
                <a:solidFill>
                  <a:schemeClr val="tx1"/>
                </a:solidFill>
              </a:rPr>
              <a:t>«تَعا»</a:t>
            </a:r>
            <a:endParaRPr lang="en-US" sz="4000" b="1" dirty="0">
              <a:solidFill>
                <a:schemeClr val="tx1"/>
              </a:solidFill>
            </a:endParaRPr>
          </a:p>
        </p:txBody>
      </p:sp>
      <p:sp>
        <p:nvSpPr>
          <p:cNvPr id="7" name="Title 1"/>
          <p:cNvSpPr txBox="1">
            <a:spLocks/>
          </p:cNvSpPr>
          <p:nvPr/>
        </p:nvSpPr>
        <p:spPr>
          <a:xfrm>
            <a:off x="1304364" y="4861111"/>
            <a:ext cx="5378826" cy="216497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ar-SA" sz="3200" dirty="0">
                <a:solidFill>
                  <a:schemeClr val="tx1"/>
                </a:solidFill>
              </a:rPr>
              <a:t>ونِزِل بُطرُس مِنِ المَركَب </a:t>
            </a:r>
            <a:endParaRPr lang="ar-LB" sz="3200" dirty="0">
              <a:solidFill>
                <a:schemeClr val="tx1"/>
              </a:solidFill>
            </a:endParaRPr>
          </a:p>
          <a:p>
            <a:pPr algn="ctr" rtl="1"/>
            <a:r>
              <a:rPr lang="ar-SA" sz="3200" dirty="0">
                <a:solidFill>
                  <a:schemeClr val="tx1"/>
                </a:solidFill>
              </a:rPr>
              <a:t>وإِجا لَ عِنْد يَسوع </a:t>
            </a:r>
            <a:endParaRPr lang="ar-LB" sz="3200" dirty="0">
              <a:solidFill>
                <a:schemeClr val="tx1"/>
              </a:solidFill>
            </a:endParaRPr>
          </a:p>
          <a:p>
            <a:pPr algn="ctr" rtl="1"/>
            <a:r>
              <a:rPr lang="ar-SA" sz="3200" dirty="0">
                <a:solidFill>
                  <a:schemeClr val="tx1"/>
                </a:solidFill>
              </a:rPr>
              <a:t>ومِشي عَ المَي</a:t>
            </a:r>
            <a:endParaRPr lang="en-US" sz="3200" dirty="0">
              <a:solidFill>
                <a:schemeClr val="tx1"/>
              </a:solidFill>
            </a:endParaRPr>
          </a:p>
        </p:txBody>
      </p:sp>
    </p:spTree>
    <p:extLst>
      <p:ext uri="{BB962C8B-B14F-4D97-AF65-F5344CB8AC3E}">
        <p14:creationId xmlns:p14="http://schemas.microsoft.com/office/powerpoint/2010/main" val="3224562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405717" y="0"/>
            <a:ext cx="3738283" cy="2259106"/>
          </a:xfrm>
          <a:noFill/>
        </p:spPr>
        <p:txBody>
          <a:bodyPr>
            <a:noAutofit/>
          </a:bodyPr>
          <a:lstStyle/>
          <a:p>
            <a:pPr algn="ctr" rtl="1"/>
            <a:r>
              <a:rPr lang="ar-SA" sz="3200" dirty="0">
                <a:solidFill>
                  <a:schemeClr val="bg1"/>
                </a:solidFill>
              </a:rPr>
              <a:t>بَس لَمَّن شافِ الرِّيح عَم تُعصُف، خاف وبَلَّش يِغْرَق، وصَرَخ</a:t>
            </a:r>
            <a:r>
              <a:rPr lang="ar-LB" sz="3200" dirty="0">
                <a:solidFill>
                  <a:schemeClr val="bg1"/>
                </a:solidFill>
              </a:rPr>
              <a:t>:</a:t>
            </a:r>
            <a:endParaRPr lang="en-US" sz="3200" dirty="0">
              <a:solidFill>
                <a:schemeClr val="bg1"/>
              </a:solidFill>
            </a:endParaRPr>
          </a:p>
        </p:txBody>
      </p:sp>
      <p:sp>
        <p:nvSpPr>
          <p:cNvPr id="6" name="Cloud Callout 5"/>
          <p:cNvSpPr/>
          <p:nvPr/>
        </p:nvSpPr>
        <p:spPr>
          <a:xfrm>
            <a:off x="1143001" y="4625788"/>
            <a:ext cx="3644152" cy="1879723"/>
          </a:xfrm>
          <a:prstGeom prst="cloudCallout">
            <a:avLst>
              <a:gd name="adj1" fmla="val 79767"/>
              <a:gd name="adj2" fmla="val -155938"/>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800" b="1" dirty="0">
                <a:solidFill>
                  <a:schemeClr val="tx1"/>
                </a:solidFill>
              </a:rPr>
              <a:t>«</a:t>
            </a:r>
            <a:r>
              <a:rPr lang="ar-SA" sz="2800" b="1" dirty="0">
                <a:solidFill>
                  <a:schemeClr val="tx1"/>
                </a:solidFill>
              </a:rPr>
              <a:t>يا رَبّ، خَلِّصْنِي</a:t>
            </a:r>
            <a:r>
              <a:rPr lang="ar-LB" sz="2800" b="1" dirty="0">
                <a:solidFill>
                  <a:schemeClr val="tx1"/>
                </a:solidFill>
              </a:rPr>
              <a:t>»</a:t>
            </a:r>
            <a:endParaRPr lang="en-US" sz="2800" b="1" dirty="0">
              <a:solidFill>
                <a:schemeClr val="tx1"/>
              </a:solidFill>
            </a:endParaRPr>
          </a:p>
        </p:txBody>
      </p:sp>
    </p:spTree>
    <p:extLst>
      <p:ext uri="{BB962C8B-B14F-4D97-AF65-F5344CB8AC3E}">
        <p14:creationId xmlns:p14="http://schemas.microsoft.com/office/powerpoint/2010/main" val="2889739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298141" y="107576"/>
            <a:ext cx="3738283" cy="2259106"/>
          </a:xfrm>
          <a:noFill/>
        </p:spPr>
        <p:txBody>
          <a:bodyPr>
            <a:noAutofit/>
          </a:bodyPr>
          <a:lstStyle/>
          <a:p>
            <a:pPr algn="ctr" rtl="1"/>
            <a:r>
              <a:rPr lang="ar-SA" sz="3200" dirty="0">
                <a:solidFill>
                  <a:schemeClr val="bg1"/>
                </a:solidFill>
              </a:rPr>
              <a:t>بِهالوَقْت، كان يَسوع مَدَلُّو إِيدُو، </a:t>
            </a:r>
            <a:br>
              <a:rPr lang="ar-LB" sz="3200" dirty="0">
                <a:solidFill>
                  <a:schemeClr val="bg1"/>
                </a:solidFill>
              </a:rPr>
            </a:br>
            <a:r>
              <a:rPr lang="ar-SA" sz="3200" dirty="0">
                <a:solidFill>
                  <a:schemeClr val="bg1"/>
                </a:solidFill>
              </a:rPr>
              <a:t>شَـقَلو وقَلُو</a:t>
            </a:r>
            <a:r>
              <a:rPr lang="ar-LB" sz="3200" dirty="0">
                <a:solidFill>
                  <a:schemeClr val="bg1"/>
                </a:solidFill>
              </a:rPr>
              <a:t>:</a:t>
            </a:r>
            <a:endParaRPr lang="en-US" sz="3200" dirty="0">
              <a:solidFill>
                <a:schemeClr val="bg1"/>
              </a:solidFill>
            </a:endParaRPr>
          </a:p>
        </p:txBody>
      </p:sp>
      <p:sp>
        <p:nvSpPr>
          <p:cNvPr id="6" name="Cloud Callout 5"/>
          <p:cNvSpPr/>
          <p:nvPr/>
        </p:nvSpPr>
        <p:spPr>
          <a:xfrm>
            <a:off x="1143001" y="4625788"/>
            <a:ext cx="3644152" cy="1879723"/>
          </a:xfrm>
          <a:prstGeom prst="cloudCallout">
            <a:avLst>
              <a:gd name="adj1" fmla="val 39915"/>
              <a:gd name="adj2" fmla="val -21746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800" dirty="0">
                <a:solidFill>
                  <a:schemeClr val="tx1"/>
                </a:solidFill>
              </a:rPr>
              <a:t>«</a:t>
            </a:r>
            <a:r>
              <a:rPr lang="ar-SA" sz="2800" dirty="0">
                <a:solidFill>
                  <a:schemeClr val="tx1"/>
                </a:solidFill>
              </a:rPr>
              <a:t>يا قَلِيلِ الإِيمان، لَيش عَم تْشِك؟</a:t>
            </a:r>
            <a:r>
              <a:rPr lang="ar-LB" sz="2800" dirty="0">
                <a:solidFill>
                  <a:schemeClr val="tx1"/>
                </a:solidFill>
              </a:rPr>
              <a:t>»</a:t>
            </a:r>
            <a:endParaRPr lang="en-US" sz="2800" b="1" dirty="0">
              <a:solidFill>
                <a:schemeClr val="tx1"/>
              </a:solidFill>
            </a:endParaRPr>
          </a:p>
        </p:txBody>
      </p:sp>
    </p:spTree>
    <p:extLst>
      <p:ext uri="{BB962C8B-B14F-4D97-AF65-F5344CB8AC3E}">
        <p14:creationId xmlns:p14="http://schemas.microsoft.com/office/powerpoint/2010/main" val="311843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an0004.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64105" y="0"/>
            <a:ext cx="4952199" cy="6736976"/>
          </a:xfrm>
          <a:prstGeom prst="rect">
            <a:avLst/>
          </a:prstGeom>
        </p:spPr>
      </p:pic>
    </p:spTree>
    <p:custDataLst>
      <p:tags r:id="rId1"/>
    </p:custDataLst>
    <p:extLst>
      <p:ext uri="{BB962C8B-B14F-4D97-AF65-F5344CB8AC3E}">
        <p14:creationId xmlns:p14="http://schemas.microsoft.com/office/powerpoint/2010/main" val="64162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298141" y="107576"/>
            <a:ext cx="3738283" cy="2259106"/>
          </a:xfrm>
          <a:noFill/>
        </p:spPr>
        <p:txBody>
          <a:bodyPr>
            <a:noAutofit/>
          </a:bodyPr>
          <a:lstStyle/>
          <a:p>
            <a:pPr algn="ctr" rtl="1"/>
            <a:r>
              <a:rPr lang="ar-SA" sz="3200" dirty="0">
                <a:solidFill>
                  <a:schemeClr val="bg1"/>
                </a:solidFill>
              </a:rPr>
              <a:t>وبَس طِلْعُو عَ المَرْكَب، هِدْيِتِ الرِّيح</a:t>
            </a:r>
            <a:r>
              <a:rPr lang="en-US" sz="3200" dirty="0">
                <a:solidFill>
                  <a:schemeClr val="bg1"/>
                </a:solidFill>
              </a:rPr>
              <a:t>.</a:t>
            </a:r>
            <a:br>
              <a:rPr lang="en-US" sz="3200" dirty="0">
                <a:solidFill>
                  <a:schemeClr val="bg1"/>
                </a:solidFill>
              </a:rPr>
            </a:br>
            <a:r>
              <a:rPr lang="ar-SA" sz="3200" dirty="0">
                <a:solidFill>
                  <a:schemeClr val="bg1"/>
                </a:solidFill>
              </a:rPr>
              <a:t>واللِّي كانُو بِالمَركَب، رَكَعُو قِدَّامو وقالُولو</a:t>
            </a:r>
            <a:r>
              <a:rPr lang="en-US" sz="3200" dirty="0">
                <a:solidFill>
                  <a:schemeClr val="bg1"/>
                </a:solidFill>
              </a:rPr>
              <a:t>:</a:t>
            </a:r>
          </a:p>
        </p:txBody>
      </p:sp>
      <p:sp>
        <p:nvSpPr>
          <p:cNvPr id="6" name="Cloud Callout 5"/>
          <p:cNvSpPr/>
          <p:nvPr/>
        </p:nvSpPr>
        <p:spPr>
          <a:xfrm>
            <a:off x="497541" y="4978277"/>
            <a:ext cx="3644152" cy="1758699"/>
          </a:xfrm>
          <a:prstGeom prst="cloudCallout">
            <a:avLst>
              <a:gd name="adj1" fmla="val 11871"/>
              <a:gd name="adj2" fmla="val -8297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b="1" dirty="0">
                <a:solidFill>
                  <a:schemeClr val="tx1"/>
                </a:solidFill>
              </a:rPr>
              <a:t>«أَكيد، إنتَ إِبِن الله!»</a:t>
            </a:r>
            <a:endParaRPr lang="en-US" sz="3000" b="1" dirty="0">
              <a:solidFill>
                <a:schemeClr val="tx1"/>
              </a:solidFill>
            </a:endParaRPr>
          </a:p>
        </p:txBody>
      </p:sp>
    </p:spTree>
    <p:extLst>
      <p:ext uri="{BB962C8B-B14F-4D97-AF65-F5344CB8AC3E}">
        <p14:creationId xmlns:p14="http://schemas.microsoft.com/office/powerpoint/2010/main" val="165280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4470" y="3522935"/>
            <a:ext cx="3859306" cy="3335065"/>
          </a:xfrm>
          <a:prstGeom prst="rect">
            <a:avLst/>
          </a:prstGeom>
        </p:spPr>
      </p:pic>
      <p:sp>
        <p:nvSpPr>
          <p:cNvPr id="6" name="Cloud Callout 5"/>
          <p:cNvSpPr/>
          <p:nvPr/>
        </p:nvSpPr>
        <p:spPr>
          <a:xfrm>
            <a:off x="2998695" y="430305"/>
            <a:ext cx="5728446" cy="3966882"/>
          </a:xfrm>
          <a:prstGeom prst="cloudCallout">
            <a:avLst>
              <a:gd name="adj1" fmla="val -68557"/>
              <a:gd name="adj2" fmla="val 59832"/>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dirty="0">
                <a:solidFill>
                  <a:schemeClr val="tx1"/>
                </a:solidFill>
              </a:rPr>
              <a:t>وهَلَّق رَح نْصَلّي لَيَسوع تَ يخَلِّصْنا...</a:t>
            </a:r>
          </a:p>
          <a:p>
            <a:pPr algn="ctr" rtl="1"/>
            <a:r>
              <a:rPr lang="ar-LB" sz="3600" dirty="0">
                <a:solidFill>
                  <a:schemeClr val="tx1"/>
                </a:solidFill>
              </a:rPr>
              <a:t> إِنتو قولو عِبارِة </a:t>
            </a:r>
          </a:p>
          <a:p>
            <a:pPr algn="ctr" rtl="1"/>
            <a:r>
              <a:rPr lang="ar-LB" sz="3600" b="1" dirty="0">
                <a:solidFill>
                  <a:srgbClr val="0070C0"/>
                </a:solidFill>
              </a:rPr>
              <a:t>«يا رَبّ خَلّص»</a:t>
            </a:r>
          </a:p>
          <a:p>
            <a:pPr algn="ctr" rtl="1"/>
            <a:r>
              <a:rPr lang="ar-LB" sz="3600" dirty="0">
                <a:solidFill>
                  <a:schemeClr val="tx1"/>
                </a:solidFill>
              </a:rPr>
              <a:t>يَلْلي بِالأَزرَق</a:t>
            </a:r>
            <a:endParaRPr lang="en-US" sz="3600" dirty="0">
              <a:solidFill>
                <a:schemeClr val="tx1"/>
              </a:solidFill>
            </a:endParaRPr>
          </a:p>
        </p:txBody>
      </p:sp>
    </p:spTree>
    <p:extLst>
      <p:ext uri="{BB962C8B-B14F-4D97-AF65-F5344CB8AC3E}">
        <p14:creationId xmlns:p14="http://schemas.microsoft.com/office/powerpoint/2010/main" val="3423738494"/>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322729" y="404734"/>
            <a:ext cx="8014447" cy="6251559"/>
          </a:xfrm>
          <a:prstGeom prst="verticalScrol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LB" sz="3000" dirty="0"/>
          </a:p>
          <a:p>
            <a:pPr algn="ctr" rtl="1"/>
            <a:r>
              <a:rPr lang="ar-LB" sz="3000" dirty="0">
                <a:solidFill>
                  <a:schemeClr val="tx1"/>
                </a:solidFill>
              </a:rPr>
              <a:t>- «</a:t>
            </a:r>
            <a:r>
              <a:rPr lang="ar-SA" sz="3000" dirty="0">
                <a:solidFill>
                  <a:schemeClr val="tx1"/>
                </a:solidFill>
              </a:rPr>
              <a:t>يا رَبّ، مِنْصَلِّيلَك كِرْمال كِلّ يَل</a:t>
            </a:r>
            <a:r>
              <a:rPr lang="ar-LB" sz="3000" dirty="0">
                <a:solidFill>
                  <a:schemeClr val="tx1"/>
                </a:solidFill>
              </a:rPr>
              <a:t>ْ</a:t>
            </a:r>
            <a:r>
              <a:rPr lang="ar-SA" sz="3000" dirty="0">
                <a:solidFill>
                  <a:schemeClr val="tx1"/>
                </a:solidFill>
              </a:rPr>
              <a:t>لي مارْقِين بِمِحْنِة: مَرَض، فَشَل، حِزْن</a:t>
            </a:r>
            <a:r>
              <a:rPr lang="en-US" sz="3000" dirty="0">
                <a:solidFill>
                  <a:schemeClr val="tx1"/>
                </a:solidFill>
              </a:rPr>
              <a:t>...</a:t>
            </a:r>
            <a:r>
              <a:rPr lang="ar-LB" sz="3000" dirty="0">
                <a:solidFill>
                  <a:schemeClr val="tx1"/>
                </a:solidFill>
              </a:rPr>
              <a:t>»</a:t>
            </a:r>
            <a:r>
              <a:rPr lang="en-US" sz="3000" dirty="0">
                <a:solidFill>
                  <a:schemeClr val="tx1"/>
                </a:solidFill>
              </a:rPr>
              <a:t>.</a:t>
            </a:r>
          </a:p>
          <a:p>
            <a:pPr algn="ctr" rtl="1"/>
            <a:r>
              <a:rPr lang="en-US" sz="3000" dirty="0">
                <a:solidFill>
                  <a:schemeClr val="tx1"/>
                </a:solidFill>
              </a:rPr>
              <a:t> </a:t>
            </a:r>
            <a:r>
              <a:rPr lang="ar-SA" sz="3000" b="1" dirty="0">
                <a:solidFill>
                  <a:srgbClr val="0070C0"/>
                </a:solidFill>
              </a:rPr>
              <a:t>«يا رَبّ، خَلِّصُن</a:t>
            </a:r>
            <a:r>
              <a:rPr lang="ar-LB" sz="3000" b="1" dirty="0">
                <a:solidFill>
                  <a:srgbClr val="0070C0"/>
                </a:solidFill>
              </a:rPr>
              <a:t>»</a:t>
            </a:r>
            <a:r>
              <a:rPr lang="en-US" sz="3000" b="1" dirty="0">
                <a:solidFill>
                  <a:srgbClr val="0070C0"/>
                </a:solidFill>
              </a:rPr>
              <a:t>.</a:t>
            </a:r>
          </a:p>
          <a:p>
            <a:pPr algn="ctr" rtl="1"/>
            <a:r>
              <a:rPr lang="en-US" sz="3000" dirty="0">
                <a:solidFill>
                  <a:schemeClr val="tx1"/>
                </a:solidFill>
              </a:rPr>
              <a:t>- </a:t>
            </a:r>
            <a:r>
              <a:rPr lang="ar-SA" sz="3000" dirty="0">
                <a:solidFill>
                  <a:schemeClr val="tx1"/>
                </a:solidFill>
              </a:rPr>
              <a:t>«مِنْصَلِّيلَك كِرْمال كِلّ يَل</a:t>
            </a:r>
            <a:r>
              <a:rPr lang="ar-LB" sz="3000" dirty="0">
                <a:solidFill>
                  <a:schemeClr val="tx1"/>
                </a:solidFill>
              </a:rPr>
              <a:t>ْ</a:t>
            </a:r>
            <a:r>
              <a:rPr lang="ar-SA" sz="3000" dirty="0">
                <a:solidFill>
                  <a:schemeClr val="tx1"/>
                </a:solidFill>
              </a:rPr>
              <a:t>لي بْتَعَدُو عَنَّك وضَيَّعو الطَّرِيق</a:t>
            </a:r>
            <a:r>
              <a:rPr lang="ar-LB" sz="3000" dirty="0">
                <a:solidFill>
                  <a:schemeClr val="tx1"/>
                </a:solidFill>
              </a:rPr>
              <a:t>»</a:t>
            </a:r>
            <a:endParaRPr lang="en-US" sz="3000" dirty="0">
              <a:solidFill>
                <a:schemeClr val="tx1"/>
              </a:solidFill>
            </a:endParaRPr>
          </a:p>
          <a:p>
            <a:pPr algn="ctr" rtl="1"/>
            <a:r>
              <a:rPr lang="ar-SA" sz="3000" b="1" dirty="0">
                <a:solidFill>
                  <a:srgbClr val="0070C0"/>
                </a:solidFill>
              </a:rPr>
              <a:t>«يا رَبّ، خَلِّصُن</a:t>
            </a:r>
            <a:r>
              <a:rPr lang="ar-LB" sz="3000" b="1" dirty="0">
                <a:solidFill>
                  <a:srgbClr val="0070C0"/>
                </a:solidFill>
              </a:rPr>
              <a:t>»</a:t>
            </a:r>
            <a:r>
              <a:rPr lang="en-US" sz="3000" b="1" dirty="0">
                <a:solidFill>
                  <a:srgbClr val="0070C0"/>
                </a:solidFill>
              </a:rPr>
              <a:t>.</a:t>
            </a:r>
          </a:p>
          <a:p>
            <a:pPr algn="ctr" rtl="1"/>
            <a:r>
              <a:rPr lang="ar-SA" sz="3000" dirty="0">
                <a:solidFill>
                  <a:schemeClr val="tx1"/>
                </a:solidFill>
              </a:rPr>
              <a:t>«مِنْصَلِّيلَك كِرمالْنا، كِرمال كِلّ واحَد فِينا، لَحتَّى  تْخَلِّصْنا وَقْت مْنِغْرَق بْخَوفْنا أو بِكَسَلْنا أو حِقْدْنا أو</a:t>
            </a:r>
            <a:r>
              <a:rPr lang="ar-LB" sz="3000" dirty="0">
                <a:solidFill>
                  <a:schemeClr val="tx1"/>
                </a:solidFill>
              </a:rPr>
              <a:t> </a:t>
            </a:r>
            <a:r>
              <a:rPr lang="ar-SA" sz="3000" dirty="0">
                <a:solidFill>
                  <a:schemeClr val="tx1"/>
                </a:solidFill>
              </a:rPr>
              <a:t>عْنادْنا</a:t>
            </a:r>
            <a:r>
              <a:rPr lang="en-US" sz="3000" dirty="0">
                <a:solidFill>
                  <a:schemeClr val="tx1"/>
                </a:solidFill>
              </a:rPr>
              <a:t> </a:t>
            </a:r>
            <a:r>
              <a:rPr lang="ar-LB" sz="3000" dirty="0">
                <a:solidFill>
                  <a:schemeClr val="tx1"/>
                </a:solidFill>
              </a:rPr>
              <a:t>.</a:t>
            </a:r>
            <a:r>
              <a:rPr lang="en-US" sz="3000" dirty="0">
                <a:solidFill>
                  <a:schemeClr val="tx1"/>
                </a:solidFill>
              </a:rPr>
              <a:t>..</a:t>
            </a:r>
            <a:r>
              <a:rPr lang="ar-LB" sz="3000" dirty="0">
                <a:solidFill>
                  <a:schemeClr val="tx1"/>
                </a:solidFill>
              </a:rPr>
              <a:t>»</a:t>
            </a:r>
            <a:r>
              <a:rPr lang="en-US" sz="3000" dirty="0">
                <a:solidFill>
                  <a:schemeClr val="tx1"/>
                </a:solidFill>
              </a:rPr>
              <a:t>.</a:t>
            </a:r>
          </a:p>
          <a:p>
            <a:pPr algn="ctr" rtl="1"/>
            <a:r>
              <a:rPr lang="ar-SA" sz="3000" b="1" dirty="0">
                <a:solidFill>
                  <a:srgbClr val="0070C0"/>
                </a:solidFill>
              </a:rPr>
              <a:t> «يا رَبّ، خَلِّصْن</a:t>
            </a:r>
            <a:r>
              <a:rPr lang="ar-LB" sz="3000" b="1" dirty="0">
                <a:solidFill>
                  <a:srgbClr val="0070C0"/>
                </a:solidFill>
              </a:rPr>
              <a:t>ا»</a:t>
            </a:r>
            <a:endParaRPr lang="en-US" sz="3000" b="1" dirty="0">
              <a:solidFill>
                <a:srgbClr val="0070C0"/>
              </a:solidFill>
            </a:endParaRPr>
          </a:p>
        </p:txBody>
      </p:sp>
    </p:spTree>
    <p:extLst>
      <p:ext uri="{BB962C8B-B14F-4D97-AF65-F5344CB8AC3E}">
        <p14:creationId xmlns:p14="http://schemas.microsoft.com/office/powerpoint/2010/main" val="1183363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42818" y="3832412"/>
            <a:ext cx="3501182" cy="3025588"/>
          </a:xfrm>
          <a:prstGeom prst="rect">
            <a:avLst/>
          </a:prstGeom>
        </p:spPr>
      </p:pic>
      <p:sp>
        <p:nvSpPr>
          <p:cNvPr id="6" name="Cloud Callout 5"/>
          <p:cNvSpPr/>
          <p:nvPr/>
        </p:nvSpPr>
        <p:spPr>
          <a:xfrm>
            <a:off x="1492624" y="524436"/>
            <a:ext cx="5661210" cy="2030507"/>
          </a:xfrm>
          <a:prstGeom prst="cloudCallout">
            <a:avLst>
              <a:gd name="adj1" fmla="val 55823"/>
              <a:gd name="adj2" fmla="val 142614"/>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dirty="0">
                <a:solidFill>
                  <a:schemeClr val="tx1"/>
                </a:solidFill>
              </a:rPr>
              <a:t>وهَلَّق كِلْنا سَوا مِنْقول:</a:t>
            </a:r>
            <a:endParaRPr lang="en-US" sz="3600" dirty="0">
              <a:solidFill>
                <a:schemeClr val="tx1"/>
              </a:solidFill>
            </a:endParaRPr>
          </a:p>
        </p:txBody>
      </p:sp>
      <p:sp>
        <p:nvSpPr>
          <p:cNvPr id="4" name="Vertical Scroll 3"/>
          <p:cNvSpPr/>
          <p:nvPr/>
        </p:nvSpPr>
        <p:spPr>
          <a:xfrm>
            <a:off x="161365" y="3254190"/>
            <a:ext cx="5096435" cy="3146610"/>
          </a:xfrm>
          <a:prstGeom prst="verticalScroll">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000" dirty="0"/>
              <a:t>يا يَسوع،</a:t>
            </a:r>
            <a:endParaRPr lang="ar-LB" sz="4000" dirty="0"/>
          </a:p>
          <a:p>
            <a:pPr algn="ctr" rtl="1"/>
            <a:r>
              <a:rPr lang="ar-SA" sz="4000" dirty="0"/>
              <a:t> إنْتَ ابْن اللَّه</a:t>
            </a:r>
            <a:r>
              <a:rPr lang="ar-LB" sz="4000" dirty="0"/>
              <a:t>.</a:t>
            </a:r>
          </a:p>
          <a:p>
            <a:pPr algn="ctr" rtl="1"/>
            <a:r>
              <a:rPr lang="ar-SA" sz="4000" dirty="0"/>
              <a:t>إنْتَ المَسِيح،</a:t>
            </a:r>
            <a:endParaRPr lang="ar-LB" sz="4000" dirty="0"/>
          </a:p>
          <a:p>
            <a:pPr algn="ctr"/>
            <a:r>
              <a:rPr lang="ar-SA" sz="4000" dirty="0"/>
              <a:t> إنْتَ ابْن اللَّه الحيّ</a:t>
            </a:r>
            <a:endParaRPr lang="ar-LB" sz="4000" dirty="0"/>
          </a:p>
        </p:txBody>
      </p:sp>
    </p:spTree>
    <p:extLst>
      <p:ext uri="{BB962C8B-B14F-4D97-AF65-F5344CB8AC3E}">
        <p14:creationId xmlns:p14="http://schemas.microsoft.com/office/powerpoint/2010/main" val="4248116867"/>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3700387" y="578222"/>
            <a:ext cx="3991331" cy="3845859"/>
          </a:xfrm>
          <a:prstGeom prst="cloudCallout">
            <a:avLst>
              <a:gd name="adj1" fmla="val -41490"/>
              <a:gd name="adj2" fmla="val 57704"/>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800" b="1" dirty="0">
                <a:solidFill>
                  <a:schemeClr val="tx1"/>
                </a:solidFill>
              </a:rPr>
              <a:t>مِن بَعد ما سمِعْنا المُحادَثة،  رَح إِسأَلكُن كَم سُؤال</a:t>
            </a:r>
            <a:endParaRPr lang="en-US" sz="3800" b="1" dirty="0">
              <a:solidFill>
                <a:schemeClr val="tx1"/>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95" y="3522935"/>
            <a:ext cx="3859306" cy="3335065"/>
          </a:xfrm>
          <a:prstGeom prst="rect">
            <a:avLst/>
          </a:prstGeom>
        </p:spPr>
      </p:pic>
    </p:spTree>
    <p:extLst>
      <p:ext uri="{BB962C8B-B14F-4D97-AF65-F5344CB8AC3E}">
        <p14:creationId xmlns:p14="http://schemas.microsoft.com/office/powerpoint/2010/main" val="4264593517"/>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617162"/>
            <a:ext cx="3859306" cy="3335065"/>
          </a:xfrm>
          <a:prstGeom prst="rect">
            <a:avLst/>
          </a:prstGeom>
        </p:spPr>
      </p:pic>
      <p:sp>
        <p:nvSpPr>
          <p:cNvPr id="5" name="Cloud Callout 4"/>
          <p:cNvSpPr/>
          <p:nvPr/>
        </p:nvSpPr>
        <p:spPr>
          <a:xfrm>
            <a:off x="3892593" y="376519"/>
            <a:ext cx="4834549" cy="2864222"/>
          </a:xfrm>
          <a:prstGeom prst="cloudCallout">
            <a:avLst>
              <a:gd name="adj1" fmla="val -75199"/>
              <a:gd name="adj2" fmla="val 8359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dirty="0">
                <a:solidFill>
                  <a:schemeClr val="tx1"/>
                </a:solidFill>
              </a:rPr>
              <a:t>لَيش طِلِع يَسوع عَالجَبَل ومين طِلِع مَعو؟</a:t>
            </a:r>
            <a:endParaRPr lang="en-US" sz="4000" dirty="0">
              <a:solidFill>
                <a:schemeClr val="tx1"/>
              </a:solidFill>
            </a:endParaRPr>
          </a:p>
        </p:txBody>
      </p:sp>
    </p:spTree>
    <p:extLst>
      <p:ext uri="{BB962C8B-B14F-4D97-AF65-F5344CB8AC3E}">
        <p14:creationId xmlns:p14="http://schemas.microsoft.com/office/powerpoint/2010/main" val="400646935"/>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C:\Users\Liliane\Desktop\work from home\EB 1\EB1 rencontre 13 et 14\اللقاء 13\learn-with-peers.a1f3d0894b01282c784f8ca998fd5f93.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9380" y="1154242"/>
            <a:ext cx="7463829" cy="5703757"/>
          </a:xfrm>
          <a:prstGeom prst="rect">
            <a:avLst/>
          </a:prstGeom>
          <a:noFill/>
        </p:spPr>
      </p:pic>
      <p:sp>
        <p:nvSpPr>
          <p:cNvPr id="7" name="Rounded Rectangular Callout 6"/>
          <p:cNvSpPr/>
          <p:nvPr/>
        </p:nvSpPr>
        <p:spPr>
          <a:xfrm>
            <a:off x="1506070" y="173048"/>
            <a:ext cx="5098419" cy="2018822"/>
          </a:xfrm>
          <a:prstGeom prst="wedgeRoundRectCallout">
            <a:avLst>
              <a:gd name="adj1" fmla="val -3035"/>
              <a:gd name="adj2" fmla="val 75117"/>
              <a:gd name="adj3" fmla="val 16667"/>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b="1" dirty="0"/>
              <a:t>طِلِع يَسوع وَحْدو عالجَبَل تَ يْصَلّي </a:t>
            </a:r>
          </a:p>
          <a:p>
            <a:pPr algn="ctr" rtl="1"/>
            <a:r>
              <a:rPr lang="ar-LB" sz="3600" b="1" dirty="0"/>
              <a:t>وما حَدا طِلِع مَعو</a:t>
            </a:r>
            <a:endParaRPr lang="en-US" sz="3600" b="1" dirty="0"/>
          </a:p>
        </p:txBody>
      </p:sp>
    </p:spTree>
    <p:extLst>
      <p:ext uri="{BB962C8B-B14F-4D97-AF65-F5344CB8AC3E}">
        <p14:creationId xmlns:p14="http://schemas.microsoft.com/office/powerpoint/2010/main" val="626842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617163"/>
            <a:ext cx="3859306" cy="3335065"/>
          </a:xfrm>
          <a:prstGeom prst="rect">
            <a:avLst/>
          </a:prstGeom>
        </p:spPr>
      </p:pic>
      <p:sp>
        <p:nvSpPr>
          <p:cNvPr id="5" name="Cloud Callout 4"/>
          <p:cNvSpPr/>
          <p:nvPr/>
        </p:nvSpPr>
        <p:spPr>
          <a:xfrm>
            <a:off x="4210713" y="455437"/>
            <a:ext cx="4193037" cy="2771857"/>
          </a:xfrm>
          <a:prstGeom prst="cloudCallout">
            <a:avLst>
              <a:gd name="adj1" fmla="val -78494"/>
              <a:gd name="adj2" fmla="val 593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dirty="0"/>
              <a:t>شو طَلَب مِن تْلاميذو، وشو صار؟</a:t>
            </a:r>
            <a:endParaRPr lang="en-US" sz="4000" b="1" dirty="0">
              <a:solidFill>
                <a:schemeClr val="tx1"/>
              </a:solidFill>
            </a:endParaRPr>
          </a:p>
        </p:txBody>
      </p:sp>
    </p:spTree>
    <p:extLst>
      <p:ext uri="{BB962C8B-B14F-4D97-AF65-F5344CB8AC3E}">
        <p14:creationId xmlns:p14="http://schemas.microsoft.com/office/powerpoint/2010/main" val="400646935"/>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3213847" y="330666"/>
            <a:ext cx="5042649" cy="1968781"/>
          </a:xfrm>
          <a:prstGeom prst="wedgeRoundRectCallout">
            <a:avLst>
              <a:gd name="adj1" fmla="val 1072"/>
              <a:gd name="adj2" fmla="val 116966"/>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600" dirty="0"/>
              <a:t>ي</a:t>
            </a:r>
            <a:r>
              <a:rPr lang="ar-LB" sz="3600" dirty="0"/>
              <a:t>ِ</a:t>
            </a:r>
            <a:r>
              <a:rPr lang="ar-SA" sz="3600" dirty="0"/>
              <a:t>ركَبُوا السَّفِينة وي</a:t>
            </a:r>
            <a:r>
              <a:rPr lang="ar-LB" sz="3600" dirty="0"/>
              <a:t>ِ</a:t>
            </a:r>
            <a:r>
              <a:rPr lang="ar-SA" sz="3600" dirty="0"/>
              <a:t>س</a:t>
            </a:r>
            <a:r>
              <a:rPr lang="ar-LB" sz="3600" dirty="0"/>
              <a:t>ْ</a:t>
            </a:r>
            <a:r>
              <a:rPr lang="ar-SA" sz="3600" dirty="0"/>
              <a:t>ب</a:t>
            </a:r>
            <a:r>
              <a:rPr lang="ar-LB" sz="3600" dirty="0"/>
              <a:t>َ</a:t>
            </a:r>
            <a:r>
              <a:rPr lang="ar-SA" sz="3600" dirty="0"/>
              <a:t>قُوه </a:t>
            </a:r>
            <a:r>
              <a:rPr lang="ar-LB" sz="3600" dirty="0"/>
              <a:t>لَ</a:t>
            </a:r>
            <a:r>
              <a:rPr lang="ar-SA" sz="3600" dirty="0"/>
              <a:t>لشَّ</a:t>
            </a:r>
            <a:r>
              <a:rPr lang="ar-LB" sz="3600" dirty="0"/>
              <a:t>ط</a:t>
            </a:r>
            <a:r>
              <a:rPr lang="ar-SA" sz="3600" dirty="0"/>
              <a:t> المُقابِل</a:t>
            </a:r>
            <a:r>
              <a:rPr lang="en-US" sz="3600" dirty="0"/>
              <a:t>.</a:t>
            </a:r>
            <a:r>
              <a:rPr lang="ar-LB" sz="3600" dirty="0"/>
              <a:t> وحَلّ اللَّيل وَهَبِّت عاصفِة قَوِيِّة</a:t>
            </a:r>
            <a:endParaRPr lang="en-US" sz="3600" dirty="0"/>
          </a:p>
        </p:txBody>
      </p:sp>
      <p:pic>
        <p:nvPicPr>
          <p:cNvPr id="6" name="Picture 2" descr="C:\Users\Liliane\Desktop\work from home\EB 1\EB1 rencontre 13 et 14\اللقاء 13\schooxzlki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998032"/>
            <a:ext cx="5780719" cy="3859968"/>
          </a:xfrm>
          <a:prstGeom prst="rect">
            <a:avLst/>
          </a:prstGeom>
          <a:noFill/>
        </p:spPr>
      </p:pic>
    </p:spTree>
    <p:extLst>
      <p:ext uri="{BB962C8B-B14F-4D97-AF65-F5344CB8AC3E}">
        <p14:creationId xmlns:p14="http://schemas.microsoft.com/office/powerpoint/2010/main" val="626842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617163"/>
            <a:ext cx="3859306" cy="3335065"/>
          </a:xfrm>
          <a:prstGeom prst="rect">
            <a:avLst/>
          </a:prstGeom>
        </p:spPr>
      </p:pic>
      <p:sp>
        <p:nvSpPr>
          <p:cNvPr id="5" name="Cloud Callout 4"/>
          <p:cNvSpPr/>
          <p:nvPr/>
        </p:nvSpPr>
        <p:spPr>
          <a:xfrm>
            <a:off x="3949266" y="228600"/>
            <a:ext cx="4603062" cy="3917943"/>
          </a:xfrm>
          <a:prstGeom prst="cloudCallout">
            <a:avLst>
              <a:gd name="adj1" fmla="val -96343"/>
              <a:gd name="adj2" fmla="val 560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b="1" dirty="0">
                <a:solidFill>
                  <a:schemeClr val="tx1"/>
                </a:solidFill>
              </a:rPr>
              <a:t>كيف إِجا يَسوع عِند تْلاميذو ومين فَكَّروه؟ </a:t>
            </a:r>
            <a:endParaRPr lang="en-US" sz="4000" b="1" dirty="0">
              <a:solidFill>
                <a:schemeClr val="tx1"/>
              </a:solidFill>
            </a:endParaRPr>
          </a:p>
        </p:txBody>
      </p:sp>
    </p:spTree>
    <p:extLst>
      <p:ext uri="{BB962C8B-B14F-4D97-AF65-F5344CB8AC3E}">
        <p14:creationId xmlns:p14="http://schemas.microsoft.com/office/powerpoint/2010/main" val="400646935"/>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4417" y="892782"/>
            <a:ext cx="5957751" cy="902826"/>
          </a:xfrm>
        </p:spPr>
        <p:txBody>
          <a:bodyPr/>
          <a:lstStyle/>
          <a:p>
            <a:pPr rtl="1"/>
            <a:r>
              <a:rPr lang="ar-LB" dirty="0">
                <a:solidFill>
                  <a:schemeClr val="accent2">
                    <a:lumMod val="75000"/>
                  </a:schemeClr>
                </a:solidFill>
              </a:rPr>
              <a:t>اللِّقاءُ</a:t>
            </a:r>
            <a:r>
              <a:rPr lang="en-US" dirty="0">
                <a:solidFill>
                  <a:schemeClr val="accent2">
                    <a:lumMod val="75000"/>
                  </a:schemeClr>
                </a:solidFill>
              </a:rPr>
              <a:t> </a:t>
            </a:r>
            <a:r>
              <a:rPr lang="ar-LB" dirty="0">
                <a:solidFill>
                  <a:schemeClr val="accent2">
                    <a:lumMod val="75000"/>
                  </a:schemeClr>
                </a:solidFill>
              </a:rPr>
              <a:t>السّادِس عَشَر </a:t>
            </a:r>
            <a:endParaRPr lang="en-US" dirty="0">
              <a:solidFill>
                <a:schemeClr val="accent2">
                  <a:lumMod val="75000"/>
                </a:schemeClr>
              </a:solidFill>
            </a:endParaRPr>
          </a:p>
        </p:txBody>
      </p:sp>
      <p:sp>
        <p:nvSpPr>
          <p:cNvPr id="3" name="Subtitle 2"/>
          <p:cNvSpPr>
            <a:spLocks noGrp="1"/>
          </p:cNvSpPr>
          <p:nvPr>
            <p:ph type="subTitle" idx="1"/>
          </p:nvPr>
        </p:nvSpPr>
        <p:spPr>
          <a:xfrm>
            <a:off x="156756" y="3634813"/>
            <a:ext cx="8024436" cy="1783199"/>
          </a:xfrm>
        </p:spPr>
        <p:txBody>
          <a:bodyPr>
            <a:noAutofit/>
          </a:bodyPr>
          <a:lstStyle/>
          <a:p>
            <a:pPr algn="ctr" rtl="1"/>
            <a:r>
              <a:rPr lang="ar-LB" sz="4500" b="1" dirty="0">
                <a:solidFill>
                  <a:schemeClr val="tx1"/>
                </a:solidFill>
              </a:rPr>
              <a:t>يا يَسوعُ... </a:t>
            </a:r>
          </a:p>
          <a:p>
            <a:pPr algn="ctr" rtl="1"/>
            <a:r>
              <a:rPr lang="ar-LB" sz="4500" b="1" dirty="0">
                <a:solidFill>
                  <a:schemeClr val="tx1"/>
                </a:solidFill>
              </a:rPr>
              <a:t>أَنتَ تَمْشي عَلَى الماء</a:t>
            </a:r>
            <a:endParaRPr lang="en-US" sz="4500" b="1" dirty="0">
              <a:solidFill>
                <a:schemeClr val="tx1"/>
              </a:solidFill>
            </a:endParaRPr>
          </a:p>
        </p:txBody>
      </p:sp>
    </p:spTree>
    <p:custDataLst>
      <p:tags r:id="rId1"/>
    </p:custDataLst>
    <p:extLst>
      <p:ext uri="{BB962C8B-B14F-4D97-AF65-F5344CB8AC3E}">
        <p14:creationId xmlns:p14="http://schemas.microsoft.com/office/powerpoint/2010/main" val="2305887022"/>
      </p:ext>
    </p:extLst>
  </p:cSld>
  <p:clrMapOvr>
    <a:masterClrMapping/>
  </p:clrMapOvr>
  <p:transition spd="slow" advTm="814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3684493" y="2339788"/>
            <a:ext cx="5809129" cy="4612341"/>
          </a:xfrm>
          <a:prstGeom prst="rect">
            <a:avLst/>
          </a:prstGeom>
        </p:spPr>
      </p:pic>
      <p:sp>
        <p:nvSpPr>
          <p:cNvPr id="4" name="Line Callout 1 3"/>
          <p:cNvSpPr/>
          <p:nvPr/>
        </p:nvSpPr>
        <p:spPr>
          <a:xfrm flipH="1">
            <a:off x="309281" y="605117"/>
            <a:ext cx="4733365" cy="2151529"/>
          </a:xfrm>
          <a:prstGeom prst="borderCallout1">
            <a:avLst>
              <a:gd name="adj1" fmla="val 18750"/>
              <a:gd name="adj2" fmla="val -8333"/>
              <a:gd name="adj3" fmla="val 108794"/>
              <a:gd name="adj4" fmla="val -29693"/>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b="1" dirty="0">
                <a:solidFill>
                  <a:schemeClr val="accent1">
                    <a:lumMod val="50000"/>
                  </a:schemeClr>
                </a:solidFill>
              </a:rPr>
              <a:t>إِجا ماشي عَ المَيّ..</a:t>
            </a:r>
          </a:p>
          <a:p>
            <a:pPr algn="ctr" rtl="1"/>
            <a:r>
              <a:rPr lang="ar-LB" sz="4000" b="1" dirty="0">
                <a:solidFill>
                  <a:schemeClr val="accent1">
                    <a:lumMod val="50000"/>
                  </a:schemeClr>
                </a:solidFill>
              </a:rPr>
              <a:t>وفَكَّروه شَبَح</a:t>
            </a:r>
            <a:endParaRPr lang="en-US" sz="4000" b="1" dirty="0"/>
          </a:p>
        </p:txBody>
      </p:sp>
    </p:spTree>
    <p:extLst>
      <p:ext uri="{BB962C8B-B14F-4D97-AF65-F5344CB8AC3E}">
        <p14:creationId xmlns:p14="http://schemas.microsoft.com/office/powerpoint/2010/main" val="3200760976"/>
      </p:ext>
    </p:extLst>
  </p:cSld>
  <p:clrMapOvr>
    <a:masterClrMapping/>
  </p:clrMapOvr>
  <p:transition spd="slow" advTm="5693">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617163"/>
            <a:ext cx="3859306" cy="3335065"/>
          </a:xfrm>
          <a:prstGeom prst="rect">
            <a:avLst/>
          </a:prstGeom>
        </p:spPr>
      </p:pic>
      <p:sp>
        <p:nvSpPr>
          <p:cNvPr id="5" name="Cloud Callout 4"/>
          <p:cNvSpPr/>
          <p:nvPr/>
        </p:nvSpPr>
        <p:spPr>
          <a:xfrm>
            <a:off x="4191313" y="416859"/>
            <a:ext cx="4401357" cy="2506001"/>
          </a:xfrm>
          <a:prstGeom prst="cloudCallout">
            <a:avLst>
              <a:gd name="adj1" fmla="val -96343"/>
              <a:gd name="adj2" fmla="val 560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dirty="0"/>
              <a:t>شو قَلُّن </a:t>
            </a:r>
            <a:r>
              <a:rPr lang="ar-SA" sz="4000" dirty="0"/>
              <a:t>يَسوع</a:t>
            </a:r>
            <a:r>
              <a:rPr lang="ar-LB" sz="4000" dirty="0"/>
              <a:t>؟</a:t>
            </a:r>
            <a:endParaRPr lang="en-US" sz="4000" b="1" dirty="0">
              <a:solidFill>
                <a:schemeClr val="tx1"/>
              </a:solidFill>
            </a:endParaRPr>
          </a:p>
        </p:txBody>
      </p:sp>
    </p:spTree>
    <p:extLst>
      <p:ext uri="{BB962C8B-B14F-4D97-AF65-F5344CB8AC3E}">
        <p14:creationId xmlns:p14="http://schemas.microsoft.com/office/powerpoint/2010/main" val="1640516605"/>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C:\Users\Liliane\Desktop\work from home\EB 1\EB1 rencontre 13 et 14\اللقاء 13\learn-with-peers.a1f3d0894b01282c784f8ca998fd5f93.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9380" y="1154243"/>
            <a:ext cx="7463829" cy="5703757"/>
          </a:xfrm>
          <a:prstGeom prst="rect">
            <a:avLst/>
          </a:prstGeom>
          <a:noFill/>
        </p:spPr>
      </p:pic>
      <p:sp>
        <p:nvSpPr>
          <p:cNvPr id="7" name="Rounded Rectangular Callout 6"/>
          <p:cNvSpPr/>
          <p:nvPr/>
        </p:nvSpPr>
        <p:spPr>
          <a:xfrm>
            <a:off x="2166298" y="337498"/>
            <a:ext cx="5456421" cy="1244184"/>
          </a:xfrm>
          <a:prstGeom prst="wedgeRoundRectCallout">
            <a:avLst>
              <a:gd name="adj1" fmla="val 5710"/>
              <a:gd name="adj2" fmla="val 159561"/>
              <a:gd name="adj3" fmla="val 16667"/>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LB" sz="4000" b="1" dirty="0"/>
          </a:p>
          <a:p>
            <a:pPr algn="ctr" rtl="1"/>
            <a:r>
              <a:rPr lang="ar-LB" sz="4000" b="1" dirty="0"/>
              <a:t>ما تْخافوا أَنا هُوّي</a:t>
            </a:r>
            <a:endParaRPr lang="en-US" sz="4000" b="1" dirty="0"/>
          </a:p>
          <a:p>
            <a:pPr algn="ctr" rtl="1"/>
            <a:endParaRPr lang="en-US" sz="3000" dirty="0">
              <a:solidFill>
                <a:schemeClr val="bg1"/>
              </a:solidFill>
            </a:endParaRPr>
          </a:p>
        </p:txBody>
      </p:sp>
    </p:spTree>
    <p:extLst>
      <p:ext uri="{BB962C8B-B14F-4D97-AF65-F5344CB8AC3E}">
        <p14:creationId xmlns:p14="http://schemas.microsoft.com/office/powerpoint/2010/main" val="626842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617163"/>
            <a:ext cx="3859306" cy="3335065"/>
          </a:xfrm>
          <a:prstGeom prst="rect">
            <a:avLst/>
          </a:prstGeom>
        </p:spPr>
      </p:pic>
      <p:sp>
        <p:nvSpPr>
          <p:cNvPr id="5" name="Cloud Callout 4"/>
          <p:cNvSpPr/>
          <p:nvPr/>
        </p:nvSpPr>
        <p:spPr>
          <a:xfrm>
            <a:off x="3537678" y="1014482"/>
            <a:ext cx="4933969" cy="2750696"/>
          </a:xfrm>
          <a:prstGeom prst="cloudCallout">
            <a:avLst>
              <a:gd name="adj1" fmla="val -69457"/>
              <a:gd name="adj2" fmla="val 576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dirty="0"/>
              <a:t>شو طَلَب مِنّو بُطرُس وشو صار؟</a:t>
            </a:r>
            <a:endParaRPr lang="en-US" sz="4000" dirty="0"/>
          </a:p>
        </p:txBody>
      </p:sp>
    </p:spTree>
    <p:extLst>
      <p:ext uri="{BB962C8B-B14F-4D97-AF65-F5344CB8AC3E}">
        <p14:creationId xmlns:p14="http://schemas.microsoft.com/office/powerpoint/2010/main" val="400646935"/>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766482" y="389965"/>
            <a:ext cx="7530353" cy="2113393"/>
          </a:xfrm>
          <a:prstGeom prst="wedgeRoundRectCallout">
            <a:avLst>
              <a:gd name="adj1" fmla="val 1072"/>
              <a:gd name="adj2" fmla="val 116966"/>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400" dirty="0"/>
              <a:t>طَلَب مِنّو إنّو يِجي لَعِنْدو ماشي كَمان عَ المَيّ... بَس لَمّا خاف بَلّش يِغرَق وقَلّو لَيَسوع نَجِّني</a:t>
            </a:r>
            <a:endParaRPr lang="en-US" sz="4400" b="1" dirty="0"/>
          </a:p>
        </p:txBody>
      </p:sp>
      <p:pic>
        <p:nvPicPr>
          <p:cNvPr id="6" name="Picture 2" descr="C:\Users\Liliane\Desktop\work from home\EB 1\EB1 rencontre 13 et 14\اللقاء 13\schooxzlki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998032"/>
            <a:ext cx="5780719" cy="3859968"/>
          </a:xfrm>
          <a:prstGeom prst="rect">
            <a:avLst/>
          </a:prstGeom>
          <a:noFill/>
        </p:spPr>
      </p:pic>
    </p:spTree>
    <p:extLst>
      <p:ext uri="{BB962C8B-B14F-4D97-AF65-F5344CB8AC3E}">
        <p14:creationId xmlns:p14="http://schemas.microsoft.com/office/powerpoint/2010/main" val="626842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3237876" y="1196788"/>
            <a:ext cx="5606322" cy="2499449"/>
          </a:xfrm>
          <a:prstGeom prst="cloudCallout">
            <a:avLst>
              <a:gd name="adj1" fmla="val -69457"/>
              <a:gd name="adj2" fmla="val 576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dirty="0"/>
              <a:t>شو عِمِل يَسوع وشو عِمْلو يَلْلي بِالسَّفينِة</a:t>
            </a:r>
            <a:r>
              <a:rPr lang="ar-SA" sz="4000" dirty="0"/>
              <a:t>؟</a:t>
            </a:r>
            <a:r>
              <a:rPr lang="en-US" sz="4000" dirty="0"/>
              <a:t> </a:t>
            </a: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1" y="3294030"/>
            <a:ext cx="3496236" cy="3658099"/>
          </a:xfrm>
          <a:prstGeom prst="rect">
            <a:avLst/>
          </a:prstGeom>
        </p:spPr>
      </p:pic>
    </p:spTree>
    <p:extLst>
      <p:ext uri="{BB962C8B-B14F-4D97-AF65-F5344CB8AC3E}">
        <p14:creationId xmlns:p14="http://schemas.microsoft.com/office/powerpoint/2010/main" val="400646935"/>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3684493" y="2339788"/>
            <a:ext cx="5809129" cy="4612341"/>
          </a:xfrm>
          <a:prstGeom prst="rect">
            <a:avLst/>
          </a:prstGeom>
        </p:spPr>
      </p:pic>
      <p:sp>
        <p:nvSpPr>
          <p:cNvPr id="4" name="Line Callout 1 3"/>
          <p:cNvSpPr/>
          <p:nvPr/>
        </p:nvSpPr>
        <p:spPr>
          <a:xfrm flipH="1">
            <a:off x="309279" y="605116"/>
            <a:ext cx="5002307" cy="3765177"/>
          </a:xfrm>
          <a:prstGeom prst="borderCallout1">
            <a:avLst>
              <a:gd name="adj1" fmla="val 18750"/>
              <a:gd name="adj2" fmla="val -8333"/>
              <a:gd name="adj3" fmla="val 108794"/>
              <a:gd name="adj4" fmla="val -29693"/>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000" dirty="0"/>
              <a:t>مَد</a:t>
            </a:r>
            <a:r>
              <a:rPr lang="ar-LB" sz="4000" dirty="0"/>
              <a:t>ّ</a:t>
            </a:r>
            <a:r>
              <a:rPr lang="ar-SA" sz="4000" dirty="0"/>
              <a:t> </a:t>
            </a:r>
            <a:r>
              <a:rPr lang="ar-LB" sz="4000" dirty="0"/>
              <a:t>يَسوع إيدو لَبُطرُس ومِسْكو... ولَمّا صاروا بِالسَّفينِة، كِلّ يَلْلي هونيك سَجَدوا لَيَسوع وقالولو: </a:t>
            </a:r>
          </a:p>
          <a:p>
            <a:pPr algn="ctr" rtl="1"/>
            <a:r>
              <a:rPr lang="ar-LB" sz="4000" dirty="0"/>
              <a:t>أَكيد إِنتَ إِبِن الله</a:t>
            </a:r>
            <a:endParaRPr lang="en-US" sz="4000" b="1" dirty="0"/>
          </a:p>
        </p:txBody>
      </p:sp>
    </p:spTree>
    <p:extLst>
      <p:ext uri="{BB962C8B-B14F-4D97-AF65-F5344CB8AC3E}">
        <p14:creationId xmlns:p14="http://schemas.microsoft.com/office/powerpoint/2010/main" val="3073220459"/>
      </p:ext>
    </p:extLst>
  </p:cSld>
  <p:clrMapOvr>
    <a:masterClrMapping/>
  </p:clrMapOvr>
  <p:transition spd="slow" advTm="5693">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617163"/>
            <a:ext cx="3859306" cy="3335065"/>
          </a:xfrm>
          <a:prstGeom prst="rect">
            <a:avLst/>
          </a:prstGeom>
        </p:spPr>
      </p:pic>
      <p:sp>
        <p:nvSpPr>
          <p:cNvPr id="5" name="Cloud Callout 4"/>
          <p:cNvSpPr/>
          <p:nvPr/>
        </p:nvSpPr>
        <p:spPr>
          <a:xfrm>
            <a:off x="3368052" y="343091"/>
            <a:ext cx="5389826" cy="3543109"/>
          </a:xfrm>
          <a:prstGeom prst="cloudCallout">
            <a:avLst>
              <a:gd name="adj1" fmla="val -75215"/>
              <a:gd name="adj2" fmla="val 3559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b="1" dirty="0">
                <a:solidFill>
                  <a:schemeClr val="tx1"/>
                </a:solidFill>
              </a:rPr>
              <a:t>وهَلَّق جَرْبوا عمِلوا هَالنّشاط</a:t>
            </a:r>
            <a:endParaRPr lang="en-US" sz="4000" b="1" dirty="0">
              <a:solidFill>
                <a:schemeClr val="tx1"/>
              </a:solidFill>
            </a:endParaRPr>
          </a:p>
        </p:txBody>
      </p:sp>
    </p:spTree>
    <p:extLst>
      <p:ext uri="{BB962C8B-B14F-4D97-AF65-F5344CB8AC3E}">
        <p14:creationId xmlns:p14="http://schemas.microsoft.com/office/powerpoint/2010/main" val="175914171"/>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12059" y="0"/>
            <a:ext cx="8771701" cy="5836025"/>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12059" y="0"/>
            <a:ext cx="8771701" cy="5836025"/>
          </a:xfrm>
        </p:spPr>
      </p:pic>
      <p:sp>
        <p:nvSpPr>
          <p:cNvPr id="3" name="Rounded Rectangle 2"/>
          <p:cNvSpPr/>
          <p:nvPr/>
        </p:nvSpPr>
        <p:spPr>
          <a:xfrm>
            <a:off x="900953" y="1842247"/>
            <a:ext cx="3200400" cy="77992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5000" b="1" dirty="0">
                <a:solidFill>
                  <a:schemeClr val="tx1"/>
                </a:solidFill>
              </a:rPr>
              <a:t>يَسوع</a:t>
            </a:r>
            <a:endParaRPr lang="en-US" sz="5000" b="1" dirty="0">
              <a:solidFill>
                <a:schemeClr val="tx1"/>
              </a:solidFill>
            </a:endParaRPr>
          </a:p>
        </p:txBody>
      </p:sp>
      <p:sp>
        <p:nvSpPr>
          <p:cNvPr id="5" name="Rounded Rectangle 4"/>
          <p:cNvSpPr/>
          <p:nvPr/>
        </p:nvSpPr>
        <p:spPr>
          <a:xfrm>
            <a:off x="972671" y="2976283"/>
            <a:ext cx="3200400" cy="77992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5000" b="1" dirty="0">
                <a:solidFill>
                  <a:schemeClr val="tx1"/>
                </a:solidFill>
              </a:rPr>
              <a:t>إِبن</a:t>
            </a:r>
            <a:endParaRPr lang="en-US" sz="5000" b="1" dirty="0">
              <a:solidFill>
                <a:schemeClr val="tx1"/>
              </a:solidFill>
            </a:endParaRPr>
          </a:p>
        </p:txBody>
      </p:sp>
      <p:sp>
        <p:nvSpPr>
          <p:cNvPr id="6" name="Rounded Rectangle 5"/>
          <p:cNvSpPr/>
          <p:nvPr/>
        </p:nvSpPr>
        <p:spPr>
          <a:xfrm>
            <a:off x="909918" y="4258236"/>
            <a:ext cx="3200400" cy="77992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5000" b="1" dirty="0">
                <a:solidFill>
                  <a:schemeClr val="tx1"/>
                </a:solidFill>
              </a:rPr>
              <a:t>الله</a:t>
            </a:r>
            <a:endParaRPr lang="en-US" sz="5000" b="1" dirty="0">
              <a:solidFill>
                <a:schemeClr val="tx1"/>
              </a:solidFill>
            </a:endParaRPr>
          </a:p>
        </p:txBody>
      </p:sp>
    </p:spTree>
    <p:extLst>
      <p:ext uri="{BB962C8B-B14F-4D97-AF65-F5344CB8AC3E}">
        <p14:creationId xmlns:p14="http://schemas.microsoft.com/office/powerpoint/2010/main" val="1978509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013998" y="154546"/>
            <a:ext cx="5248779" cy="6609325"/>
          </a:xfrm>
        </p:spPr>
      </p:pic>
    </p:spTree>
    <p:custDataLst>
      <p:tags r:id="rId1"/>
    </p:custDataLst>
    <p:extLst>
      <p:ext uri="{BB962C8B-B14F-4D97-AF65-F5344CB8AC3E}">
        <p14:creationId xmlns:p14="http://schemas.microsoft.com/office/powerpoint/2010/main" val="38251503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6051176" y="4317782"/>
            <a:ext cx="2743200" cy="2446089"/>
          </a:xfrm>
          <a:prstGeom prst="rect">
            <a:avLst/>
          </a:prstGeom>
        </p:spPr>
      </p:pic>
      <p:sp>
        <p:nvSpPr>
          <p:cNvPr id="5" name="Cloud Callout 4"/>
          <p:cNvSpPr/>
          <p:nvPr/>
        </p:nvSpPr>
        <p:spPr>
          <a:xfrm>
            <a:off x="5096436" y="376517"/>
            <a:ext cx="3052482" cy="2581835"/>
          </a:xfrm>
          <a:prstGeom prst="cloudCallout">
            <a:avLst>
              <a:gd name="adj1" fmla="val 30006"/>
              <a:gd name="adj2" fmla="val 9819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b="1" dirty="0">
                <a:solidFill>
                  <a:schemeClr val="tx1"/>
                </a:solidFill>
              </a:rPr>
              <a:t>العِبارَة يَلْلي لازِم تِنحِفِر بِقْلوبنا</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560" y="900954"/>
            <a:ext cx="5195612" cy="5795682"/>
          </a:xfrm>
          <a:prstGeom prst="rect">
            <a:avLst/>
          </a:prstGeom>
        </p:spPr>
      </p:pic>
    </p:spTree>
    <p:extLst>
      <p:ext uri="{BB962C8B-B14F-4D97-AF65-F5344CB8AC3E}">
        <p14:creationId xmlns:p14="http://schemas.microsoft.com/office/powerpoint/2010/main" val="324623582"/>
      </p:ext>
    </p:extLst>
  </p:cSld>
  <p:clrMapOvr>
    <a:masterClrMapping/>
  </p:clrMapOvr>
  <mc:AlternateContent xmlns:mc="http://schemas.openxmlformats.org/markup-compatibility/2006" xmlns:p14="http://schemas.microsoft.com/office/powerpoint/2010/main">
    <mc:Choice Requires="p14">
      <p:transition spd="slow" p14:dur="2000" advTm="9354"/>
    </mc:Choice>
    <mc:Fallback xmlns="">
      <p:transition spd="slow" advTm="93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5876364" y="161365"/>
            <a:ext cx="3119718" cy="2487705"/>
          </a:xfrm>
          <a:prstGeom prst="cloudCallout">
            <a:avLst>
              <a:gd name="adj1" fmla="val 12428"/>
              <a:gd name="adj2" fmla="val 109633"/>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800" b="1" dirty="0">
                <a:solidFill>
                  <a:schemeClr val="tx1"/>
                </a:solidFill>
              </a:rPr>
              <a:t>ومنِختُم بِهَالصَّلاة وهالتِّرنيمِة</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6750423" y="4087906"/>
            <a:ext cx="2393577" cy="2662518"/>
          </a:xfrm>
          <a:prstGeom prst="rect">
            <a:avLst/>
          </a:prstGeom>
        </p:spPr>
      </p:pic>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7917" y="0"/>
            <a:ext cx="5917429" cy="2931459"/>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3994" y="2648352"/>
            <a:ext cx="5410663" cy="4102073"/>
          </a:xfrm>
          <a:prstGeom prst="rect">
            <a:avLst/>
          </a:prstGeom>
        </p:spPr>
      </p:pic>
    </p:spTree>
    <p:extLst>
      <p:ext uri="{BB962C8B-B14F-4D97-AF65-F5344CB8AC3E}">
        <p14:creationId xmlns:p14="http://schemas.microsoft.com/office/powerpoint/2010/main" val="324623582"/>
      </p:ext>
    </p:extLst>
  </p:cSld>
  <p:clrMapOvr>
    <a:masterClrMapping/>
  </p:clrMapOvr>
  <mc:AlternateContent xmlns:mc="http://schemas.openxmlformats.org/markup-compatibility/2006" xmlns:p14="http://schemas.microsoft.com/office/powerpoint/2010/main">
    <mc:Choice Requires="p14">
      <p:transition spd="slow" p14:dur="2000" advTm="9354"/>
    </mc:Choice>
    <mc:Fallback xmlns="">
      <p:transition spd="slow" advTm="93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3730641" y="591671"/>
            <a:ext cx="4552747" cy="3771763"/>
          </a:xfrm>
          <a:prstGeom prst="cloudCallout">
            <a:avLst>
              <a:gd name="adj1" fmla="val -88421"/>
              <a:gd name="adj2" fmla="val 844"/>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125" b="1" dirty="0">
                <a:solidFill>
                  <a:schemeClr val="tx1"/>
                </a:solidFill>
              </a:rPr>
              <a:t>باي باي، منِلتِقي بِالأسبوع القادِم</a:t>
            </a:r>
            <a:r>
              <a:rPr lang="en-US" sz="4125" b="1" dirty="0">
                <a:solidFill>
                  <a:schemeClr val="tx1"/>
                </a:solidFill>
              </a:rPr>
              <a:t>.</a:t>
            </a:r>
            <a:endParaRPr lang="ar-LB" sz="4125" b="1" dirty="0">
              <a:solidFill>
                <a:schemeClr val="tx1"/>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657504"/>
            <a:ext cx="3859306" cy="3335065"/>
          </a:xfrm>
          <a:prstGeom prst="rect">
            <a:avLst/>
          </a:prstGeom>
        </p:spPr>
      </p:pic>
    </p:spTree>
    <p:custDataLst>
      <p:tags r:id="rId1"/>
    </p:custDataLst>
    <p:extLst>
      <p:ext uri="{BB962C8B-B14F-4D97-AF65-F5344CB8AC3E}">
        <p14:creationId xmlns:p14="http://schemas.microsoft.com/office/powerpoint/2010/main" val="603316527"/>
      </p:ext>
    </p:extLst>
  </p:cSld>
  <p:clrMapOvr>
    <a:masterClrMapping/>
  </p:clrMapOvr>
  <mc:AlternateContent xmlns:mc="http://schemas.openxmlformats.org/markup-compatibility/2006" xmlns:p14="http://schemas.microsoft.com/office/powerpoint/2010/main">
    <mc:Choice Requires="p14">
      <p:transition spd="slow" p14:dur="2000" advTm="4485"/>
    </mc:Choice>
    <mc:Fallback xmlns="">
      <p:transition spd="slow" advTm="44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3792753" y="470646"/>
            <a:ext cx="4757814" cy="2914264"/>
          </a:xfrm>
          <a:prstGeom prst="cloudCallout">
            <a:avLst>
              <a:gd name="adj1" fmla="val -47057"/>
              <a:gd name="adj2" fmla="val 8172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LB" sz="3200" dirty="0">
              <a:solidFill>
                <a:schemeClr val="tx1"/>
              </a:solidFill>
            </a:endParaRPr>
          </a:p>
          <a:p>
            <a:pPr algn="ctr" rtl="1"/>
            <a:r>
              <a:rPr lang="ar-LB" sz="3200" dirty="0">
                <a:solidFill>
                  <a:schemeClr val="tx1"/>
                </a:solidFill>
              </a:rPr>
              <a:t>سَلام المَسيح أَصدِقائي...</a:t>
            </a:r>
            <a:endParaRPr lang="fr-CA" sz="3200" dirty="0">
              <a:solidFill>
                <a:schemeClr val="tx1"/>
              </a:solidFill>
            </a:endParaRPr>
          </a:p>
          <a:p>
            <a:pPr algn="ctr" rtl="1"/>
            <a:r>
              <a:rPr lang="ar-LB" sz="3200" b="1" dirty="0">
                <a:solidFill>
                  <a:schemeClr val="tx1"/>
                </a:solidFill>
              </a:rPr>
              <a:t>شو رَح نَعمِل بِهَاللّقاء؟</a:t>
            </a:r>
            <a:endParaRPr lang="en-US" sz="3200" b="1" dirty="0">
              <a:solidFill>
                <a:schemeClr val="tx1"/>
              </a:solidFill>
            </a:endParaRPr>
          </a:p>
          <a:p>
            <a:pPr algn="ctr" rtl="1"/>
            <a:endParaRPr lang="fr-CA" sz="3200" dirty="0">
              <a:solidFill>
                <a:schemeClr val="tx1"/>
              </a:solidFil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470" y="3751729"/>
            <a:ext cx="3454501" cy="2985248"/>
          </a:xfrm>
          <a:prstGeom prst="rect">
            <a:avLst/>
          </a:prstGeom>
        </p:spPr>
      </p:pic>
    </p:spTree>
    <p:custDataLst>
      <p:tags r:id="rId1"/>
    </p:custDataLst>
    <p:extLst>
      <p:ext uri="{BB962C8B-B14F-4D97-AF65-F5344CB8AC3E}">
        <p14:creationId xmlns:p14="http://schemas.microsoft.com/office/powerpoint/2010/main" val="771283099"/>
      </p:ext>
    </p:extLst>
  </p:cSld>
  <p:clrMapOvr>
    <a:masterClrMapping/>
  </p:clrMapOvr>
  <mc:AlternateContent xmlns:mc="http://schemas.openxmlformats.org/markup-compatibility/2006" xmlns:p14="http://schemas.microsoft.com/office/powerpoint/2010/main">
    <mc:Choice Requires="p14">
      <p:transition spd="slow" p14:dur="2000" advTm="11284"/>
    </mc:Choice>
    <mc:Fallback xmlns="">
      <p:transition spd="slow" advTm="112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4812" y="2637739"/>
            <a:ext cx="2662518" cy="4220261"/>
          </a:xfrm>
          <a:prstGeom prst="rect">
            <a:avLst/>
          </a:prstGeom>
        </p:spPr>
      </p:pic>
      <p:sp>
        <p:nvSpPr>
          <p:cNvPr id="4" name="Line Callout 1 3"/>
          <p:cNvSpPr/>
          <p:nvPr/>
        </p:nvSpPr>
        <p:spPr>
          <a:xfrm>
            <a:off x="3536577" y="551329"/>
            <a:ext cx="5069541" cy="1358152"/>
          </a:xfrm>
          <a:prstGeom prst="borderCallout1">
            <a:avLst>
              <a:gd name="adj1" fmla="val 18750"/>
              <a:gd name="adj2" fmla="val -8333"/>
              <a:gd name="adj3" fmla="val 142203"/>
              <a:gd name="adj4" fmla="val -54643"/>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b="1" dirty="0">
                <a:solidFill>
                  <a:schemeClr val="accent1">
                    <a:lumMod val="50000"/>
                  </a:schemeClr>
                </a:solidFill>
              </a:rPr>
              <a:t>نْخَبِّر </a:t>
            </a:r>
            <a:r>
              <a:rPr lang="ar-LB" sz="4000" b="1" dirty="0"/>
              <a:t>كيف مِشي يَسوع عَالمَيّ</a:t>
            </a:r>
            <a:r>
              <a:rPr lang="en-US" sz="4000" b="1" dirty="0"/>
              <a:t>.</a:t>
            </a:r>
          </a:p>
        </p:txBody>
      </p:sp>
      <p:sp>
        <p:nvSpPr>
          <p:cNvPr id="9" name="Line Callout 1 8"/>
          <p:cNvSpPr/>
          <p:nvPr/>
        </p:nvSpPr>
        <p:spPr>
          <a:xfrm>
            <a:off x="3191436" y="3339353"/>
            <a:ext cx="5791199" cy="1358152"/>
          </a:xfrm>
          <a:prstGeom prst="borderCallout1">
            <a:avLst>
              <a:gd name="adj1" fmla="val 18750"/>
              <a:gd name="adj2" fmla="val -8333"/>
              <a:gd name="adj3" fmla="val 59034"/>
              <a:gd name="adj4" fmla="val -29044"/>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b="1" dirty="0">
                <a:solidFill>
                  <a:schemeClr val="bg2">
                    <a:lumMod val="75000"/>
                  </a:schemeClr>
                </a:solidFill>
              </a:rPr>
              <a:t>نَعرِف</a:t>
            </a:r>
            <a:r>
              <a:rPr lang="ar-LB" sz="4000" b="1" dirty="0">
                <a:solidFill>
                  <a:schemeClr val="bg1"/>
                </a:solidFill>
              </a:rPr>
              <a:t> إِنّو يَسوع </a:t>
            </a:r>
          </a:p>
          <a:p>
            <a:pPr algn="ctr" rtl="1"/>
            <a:r>
              <a:rPr lang="ar-LB" sz="4000" b="1" dirty="0">
                <a:solidFill>
                  <a:schemeClr val="bg1"/>
                </a:solidFill>
              </a:rPr>
              <a:t>هوّي إبِن الله</a:t>
            </a:r>
            <a:endParaRPr lang="ar-LB" sz="4000" dirty="0">
              <a:solidFill>
                <a:schemeClr val="bg1"/>
              </a:solidFill>
            </a:endParaRPr>
          </a:p>
        </p:txBody>
      </p:sp>
    </p:spTree>
    <p:custDataLst>
      <p:tags r:id="rId1"/>
    </p:custDataLst>
    <p:extLst>
      <p:ext uri="{BB962C8B-B14F-4D97-AF65-F5344CB8AC3E}">
        <p14:creationId xmlns:p14="http://schemas.microsoft.com/office/powerpoint/2010/main" val="644996727"/>
      </p:ext>
    </p:extLst>
  </p:cSld>
  <p:clrMapOvr>
    <a:masterClrMapping/>
  </p:clrMapOvr>
  <p:transition spd="slow" advTm="5693">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023" y="2864223"/>
            <a:ext cx="4074459" cy="3993777"/>
          </a:xfrm>
          <a:prstGeom prst="rect">
            <a:avLst/>
          </a:prstGeom>
        </p:spPr>
      </p:pic>
      <p:sp>
        <p:nvSpPr>
          <p:cNvPr id="6" name="Cloud Callout 5"/>
          <p:cNvSpPr/>
          <p:nvPr/>
        </p:nvSpPr>
        <p:spPr>
          <a:xfrm>
            <a:off x="4528104" y="793966"/>
            <a:ext cx="4242686" cy="4493814"/>
          </a:xfrm>
          <a:prstGeom prst="cloudCallout">
            <a:avLst>
              <a:gd name="adj1" fmla="val -98323"/>
              <a:gd name="adj2" fmla="val 3464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800" b="1" dirty="0">
                <a:solidFill>
                  <a:schemeClr val="tx1"/>
                </a:solidFill>
              </a:rPr>
              <a:t>وهَلَّق رَح  إِطلُب مِنكُن إِنّو نِرسُم إِشارِة الصّليب </a:t>
            </a:r>
            <a:endParaRPr lang="en-US" sz="3800" b="1" dirty="0">
              <a:solidFill>
                <a:schemeClr val="tx1"/>
              </a:solidFill>
            </a:endParaRPr>
          </a:p>
        </p:txBody>
      </p:sp>
    </p:spTree>
    <p:custDataLst>
      <p:tags r:id="rId1"/>
    </p:custDataLst>
    <p:extLst>
      <p:ext uri="{BB962C8B-B14F-4D97-AF65-F5344CB8AC3E}">
        <p14:creationId xmlns:p14="http://schemas.microsoft.com/office/powerpoint/2010/main" val="2524313703"/>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3999729" y="674557"/>
            <a:ext cx="4589635" cy="3477718"/>
          </a:xfrm>
          <a:prstGeom prst="wedgeRoundRectCallout">
            <a:avLst>
              <a:gd name="adj1" fmla="val -68983"/>
              <a:gd name="adj2" fmla="val 12326"/>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a:solidFill>
                  <a:schemeClr val="tx1"/>
                </a:solidFill>
              </a:rPr>
              <a:t>ب</a:t>
            </a:r>
            <a:r>
              <a:rPr lang="ar-LB" sz="4000" dirty="0">
                <a:solidFill>
                  <a:schemeClr val="tx1"/>
                </a:solidFill>
              </a:rPr>
              <a:t>ِ</a:t>
            </a:r>
            <a:r>
              <a:rPr lang="ar-SA" sz="4000" dirty="0">
                <a:solidFill>
                  <a:schemeClr val="tx1"/>
                </a:solidFill>
              </a:rPr>
              <a:t>اسْمِ الآبِ </a:t>
            </a:r>
            <a:endParaRPr lang="ar-LB" sz="4000" dirty="0">
              <a:solidFill>
                <a:schemeClr val="tx1"/>
              </a:solidFill>
            </a:endParaRPr>
          </a:p>
          <a:p>
            <a:pPr algn="ctr"/>
            <a:r>
              <a:rPr lang="ar-SA" sz="4000" dirty="0">
                <a:solidFill>
                  <a:schemeClr val="tx1"/>
                </a:solidFill>
              </a:rPr>
              <a:t>وال</a:t>
            </a:r>
            <a:r>
              <a:rPr lang="ar-LB" sz="4000" dirty="0">
                <a:solidFill>
                  <a:schemeClr val="tx1"/>
                </a:solidFill>
              </a:rPr>
              <a:t>ا</a:t>
            </a:r>
            <a:r>
              <a:rPr lang="ar-SA" sz="4000" dirty="0">
                <a:solidFill>
                  <a:schemeClr val="tx1"/>
                </a:solidFill>
              </a:rPr>
              <a:t>ب</a:t>
            </a:r>
            <a:r>
              <a:rPr lang="ar-LB" sz="4000" dirty="0">
                <a:solidFill>
                  <a:schemeClr val="tx1"/>
                </a:solidFill>
              </a:rPr>
              <a:t>ِ</a:t>
            </a:r>
            <a:r>
              <a:rPr lang="ar-SA" sz="4000" dirty="0">
                <a:solidFill>
                  <a:schemeClr val="tx1"/>
                </a:solidFill>
              </a:rPr>
              <a:t>ن</a:t>
            </a:r>
            <a:endParaRPr lang="ar-LB" sz="4000" dirty="0">
              <a:solidFill>
                <a:schemeClr val="tx1"/>
              </a:solidFill>
            </a:endParaRPr>
          </a:p>
          <a:p>
            <a:pPr algn="ctr"/>
            <a:r>
              <a:rPr lang="ar-SA" sz="4000" dirty="0">
                <a:solidFill>
                  <a:schemeClr val="tx1"/>
                </a:solidFill>
              </a:rPr>
              <a:t> والرُّوح القُدُس،</a:t>
            </a:r>
            <a:endParaRPr lang="ar-LB" sz="4000" dirty="0">
              <a:solidFill>
                <a:schemeClr val="tx1"/>
              </a:solidFill>
            </a:endParaRPr>
          </a:p>
          <a:p>
            <a:pPr algn="ctr"/>
            <a:r>
              <a:rPr lang="ar-SA" sz="4000" dirty="0">
                <a:solidFill>
                  <a:schemeClr val="tx1"/>
                </a:solidFill>
              </a:rPr>
              <a:t> الإِلَه الواحِد،</a:t>
            </a:r>
            <a:endParaRPr lang="en-US" sz="4000" dirty="0">
              <a:solidFill>
                <a:schemeClr val="tx1"/>
              </a:solidFill>
            </a:endParaRPr>
          </a:p>
          <a:p>
            <a:pPr algn="ctr"/>
            <a:r>
              <a:rPr lang="ar-SA" sz="4000" dirty="0">
                <a:solidFill>
                  <a:schemeClr val="tx1"/>
                </a:solidFill>
              </a:rPr>
              <a:t> آمين</a:t>
            </a:r>
            <a:endParaRPr lang="en-US" sz="4000" dirty="0">
              <a:solidFill>
                <a:schemeClr val="tx1"/>
              </a:solidFill>
            </a:endParaRPr>
          </a:p>
        </p:txBody>
      </p:sp>
      <p:pic>
        <p:nvPicPr>
          <p:cNvPr id="2050" name="Picture 2" descr="C:\Users\Liliane\Desktop\work from home\EB 1\EB1 rencontre 13 et 14\اللقاء 13\544.png"/>
          <p:cNvPicPr>
            <a:picLocks noChangeAspect="1" noChangeArrowheads="1"/>
          </p:cNvPicPr>
          <p:nvPr/>
        </p:nvPicPr>
        <p:blipFill>
          <a:blip r:embed="rId3" cstate="print"/>
          <a:srcRect/>
          <a:stretch>
            <a:fillRect/>
          </a:stretch>
        </p:blipFill>
        <p:spPr bwMode="auto">
          <a:xfrm>
            <a:off x="0" y="1386512"/>
            <a:ext cx="4246823" cy="5471488"/>
          </a:xfrm>
          <a:prstGeom prst="rect">
            <a:avLst/>
          </a:prstGeom>
          <a:noFill/>
        </p:spPr>
      </p:pic>
    </p:spTree>
    <p:custDataLst>
      <p:tags r:id="rId1"/>
    </p:custDataLst>
    <p:extLst>
      <p:ext uri="{BB962C8B-B14F-4D97-AF65-F5344CB8AC3E}">
        <p14:creationId xmlns:p14="http://schemas.microsoft.com/office/powerpoint/2010/main" val="2202925585"/>
      </p:ext>
    </p:extLst>
  </p:cSld>
  <p:clrMapOvr>
    <a:masterClrMapping/>
  </p:clrMapOvr>
  <p:transition spd="slow" advTm="5052">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470" y="3522935"/>
            <a:ext cx="3859306" cy="3335065"/>
          </a:xfrm>
          <a:prstGeom prst="rect">
            <a:avLst/>
          </a:prstGeom>
        </p:spPr>
      </p:pic>
      <p:sp>
        <p:nvSpPr>
          <p:cNvPr id="6" name="Cloud Callout 5"/>
          <p:cNvSpPr/>
          <p:nvPr/>
        </p:nvSpPr>
        <p:spPr>
          <a:xfrm>
            <a:off x="3536579" y="309283"/>
            <a:ext cx="5109882" cy="5768788"/>
          </a:xfrm>
          <a:prstGeom prst="cloudCallout">
            <a:avLst>
              <a:gd name="adj1" fmla="val -82827"/>
              <a:gd name="adj2" fmla="val 11302"/>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b="1" dirty="0">
                <a:solidFill>
                  <a:schemeClr val="tx1">
                    <a:lumMod val="85000"/>
                    <a:lumOff val="15000"/>
                  </a:schemeClr>
                </a:solidFill>
              </a:rPr>
              <a:t>خَلّونا نحِطّ سَوا أَنفُسْنا بِحُضور الله بِخُشوع واحتِرام ونْقِلّو </a:t>
            </a:r>
            <a:r>
              <a:rPr lang="ar-SA" sz="4800" dirty="0">
                <a:solidFill>
                  <a:srgbClr val="002060"/>
                </a:solidFill>
              </a:rPr>
              <a:t>يا رَبّ، </a:t>
            </a:r>
            <a:r>
              <a:rPr lang="ar-LB" sz="4800" dirty="0">
                <a:solidFill>
                  <a:srgbClr val="002060"/>
                </a:solidFill>
              </a:rPr>
              <a:t>إِ</a:t>
            </a:r>
            <a:r>
              <a:rPr lang="ar-SA" sz="4800" dirty="0">
                <a:solidFill>
                  <a:srgbClr val="002060"/>
                </a:solidFill>
              </a:rPr>
              <a:t>فتَحْ قُلُوب</a:t>
            </a:r>
            <a:r>
              <a:rPr lang="ar-LB" sz="4800" dirty="0">
                <a:solidFill>
                  <a:srgbClr val="002060"/>
                </a:solidFill>
              </a:rPr>
              <a:t>َ</a:t>
            </a:r>
            <a:r>
              <a:rPr lang="ar-SA" sz="4800" dirty="0">
                <a:solidFill>
                  <a:srgbClr val="002060"/>
                </a:solidFill>
              </a:rPr>
              <a:t>نا لِنَفهَمَ كَلِمَتَك</a:t>
            </a:r>
            <a:r>
              <a:rPr lang="ar-LB" sz="4800" dirty="0">
                <a:solidFill>
                  <a:srgbClr val="002060"/>
                </a:solidFill>
              </a:rPr>
              <a:t>َ</a:t>
            </a:r>
            <a:endParaRPr lang="en-US" sz="4800" b="1" dirty="0">
              <a:solidFill>
                <a:srgbClr val="002060"/>
              </a:solidFill>
            </a:endParaRPr>
          </a:p>
        </p:txBody>
      </p:sp>
    </p:spTree>
    <p:custDataLst>
      <p:tags r:id="rId1"/>
    </p:custDataLst>
    <p:extLst>
      <p:ext uri="{BB962C8B-B14F-4D97-AF65-F5344CB8AC3E}">
        <p14:creationId xmlns:p14="http://schemas.microsoft.com/office/powerpoint/2010/main" val="589444943"/>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IMING" val="|3.9"/>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acet">
  <a:themeElements>
    <a:clrScheme name="Custom 10">
      <a:dk1>
        <a:sysClr val="windowText" lastClr="000000"/>
      </a:dk1>
      <a:lt1>
        <a:sysClr val="window" lastClr="FFFFFF"/>
      </a:lt1>
      <a:dk2>
        <a:srgbClr val="4E3B30"/>
      </a:dk2>
      <a:lt2>
        <a:srgbClr val="FBEEC9"/>
      </a:lt2>
      <a:accent1>
        <a:srgbClr val="F0A22E"/>
      </a:accent1>
      <a:accent2>
        <a:srgbClr val="0070C0"/>
      </a:accent2>
      <a:accent3>
        <a:srgbClr val="B58B80"/>
      </a:accent3>
      <a:accent4>
        <a:srgbClr val="C3986D"/>
      </a:accent4>
      <a:accent5>
        <a:srgbClr val="A19574"/>
      </a:accent5>
      <a:accent6>
        <a:srgbClr val="C17529"/>
      </a:accent6>
      <a:hlink>
        <a:srgbClr val="AD1F1F"/>
      </a:hlink>
      <a:folHlink>
        <a:srgbClr val="FFC42F"/>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1255</TotalTime>
  <Words>660</Words>
  <Application>Microsoft Office PowerPoint</Application>
  <PresentationFormat>On-screen Show (4:3)</PresentationFormat>
  <Paragraphs>88</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Adobe Arabic</vt:lpstr>
      <vt:lpstr>Arial</vt:lpstr>
      <vt:lpstr>Trebuchet MS</vt:lpstr>
      <vt:lpstr>Wingdings 3</vt:lpstr>
      <vt:lpstr>Facet</vt:lpstr>
      <vt:lpstr>مَركَزُ التَّربِيَّةِ الدّينِيَّة لِرُهبانِيَّةِ القَلبَينِ الأقدَسَين </vt:lpstr>
      <vt:lpstr>PowerPoint Presentation</vt:lpstr>
      <vt:lpstr>اللِّقاءُ السّادِس عَشَر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مِن بَعد ما شَـفَى يَسوع كْتِير مِنِ المَرضَى، صارو النَّاس يِتْجَمَّعُو حْوالَيه مَحَل ما يْرُوح. وكان يْخَبِّرُن عَن اللَّه وعَنِ المَلَكُوت. ولَمَّا خَلَّص، طَلَب مِن تْلاميزو يِركَبُو المَركَب ويِسْبَقُو عَ المَيلِي التَّانيي. </vt:lpstr>
      <vt:lpstr>ولَمَّا بَعَتُن، طِلِع لَ وحْدو عَ الجَبَل تَ يْصَلِّي غابِتِ الشَّمْس وهُوِّي بَعدُو عَ الجَبَل عَم يْصَلِّي.</vt:lpstr>
      <vt:lpstr>وكانِ المَركَب بِنُصِّ البَحْر، والمَوج عَم يُلْطُم في،  لأنّو الرِّيح كانِت مْعاكْسِة.</vt:lpstr>
      <vt:lpstr>وقَبل آخِر اللَّيل، إِجا يَسوع لَ عِنْد تْلامِيزُو ماشِـي عَ البَحْر. ولَمَّن شافُوه ماشي عَ البَحْر، نْرَعَبُو وقالُو: </vt:lpstr>
      <vt:lpstr>ولَمَّا سِمِعُن يَسوع عَم  يِصْرُخُو، قَلُّن : </vt:lpstr>
      <vt:lpstr>قَلُّو بُطرُس: </vt:lpstr>
      <vt:lpstr>قَلُّو يسوع: </vt:lpstr>
      <vt:lpstr>بَس لَمَّن شافِ الرِّيح عَم تُعصُف، خاف وبَلَّش يِغْرَق، وصَرَخ:</vt:lpstr>
      <vt:lpstr>بِهالوَقْت، كان يَسوع مَدَلُّو إِيدُو،  شَـقَلو وقَلُو:</vt:lpstr>
      <vt:lpstr>وبَس طِلْعُو عَ المَرْكَب، هِدْيِتِ الرِّيح. واللِّي كانُو بِالمَركَب، رَكَعُو قِدَّامو وقالُولو: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مَركَزُ التَّربِيَّةِ الدّينِيَّة</dc:title>
  <dc:creator>WMAKSOUR</dc:creator>
  <cp:lastModifiedBy>Michel Haddad (Prof)</cp:lastModifiedBy>
  <cp:revision>98</cp:revision>
  <dcterms:created xsi:type="dcterms:W3CDTF">2020-08-25T06:38:39Z</dcterms:created>
  <dcterms:modified xsi:type="dcterms:W3CDTF">2022-02-25T16:27:09Z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FA15208A-D0F5-493E-84EA-AAA0A210CDC7</vt:lpwstr>
  </property>
  <property fmtid="{D5CDD505-2E9C-101B-9397-08002B2CF9AE}" pid="3" name="ArticulatePath">
    <vt:lpwstr>EB1-rencontre-16 2021-2022</vt:lpwstr>
  </property>
</Properties>
</file>