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293" r:id="rId11"/>
    <p:sldId id="380" r:id="rId12"/>
    <p:sldId id="312" r:id="rId13"/>
    <p:sldId id="381" r:id="rId14"/>
    <p:sldId id="379" r:id="rId15"/>
    <p:sldId id="390" r:id="rId16"/>
    <p:sldId id="382" r:id="rId17"/>
    <p:sldId id="383" r:id="rId18"/>
    <p:sldId id="391" r:id="rId19"/>
    <p:sldId id="385" r:id="rId20"/>
    <p:sldId id="392" r:id="rId21"/>
    <p:sldId id="387" r:id="rId22"/>
    <p:sldId id="394" r:id="rId23"/>
    <p:sldId id="393" r:id="rId24"/>
    <p:sldId id="350" r:id="rId25"/>
    <p:sldId id="316" r:id="rId26"/>
    <p:sldId id="315" r:id="rId27"/>
    <p:sldId id="307" r:id="rId28"/>
    <p:sldId id="309" r:id="rId29"/>
    <p:sldId id="357" r:id="rId30"/>
    <p:sldId id="358" r:id="rId31"/>
    <p:sldId id="361" r:id="rId32"/>
    <p:sldId id="362" r:id="rId33"/>
    <p:sldId id="344" r:id="rId34"/>
    <p:sldId id="345" r:id="rId35"/>
    <p:sldId id="389" r:id="rId36"/>
    <p:sldId id="287" r:id="rId37"/>
    <p:sldId id="347" r:id="rId38"/>
    <p:sldId id="369" r:id="rId39"/>
    <p:sldId id="285" r:id="rId40"/>
    <p:sldId id="283" r:id="rId41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28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96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3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4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091" y="2145441"/>
            <a:ext cx="8095263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لِرُهبانِيَّةِ القَلبَين الأقدَسَين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947" y="5445524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7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b="1" dirty="0">
                <a:solidFill>
                  <a:schemeClr val="accent4">
                    <a:lumMod val="50000"/>
                  </a:schemeClr>
                </a:solidFill>
              </a:rPr>
              <a:t>ع</a:t>
            </a:r>
            <a:r>
              <a:rPr lang="ar-LB" sz="4400" b="1" dirty="0">
                <a:solidFill>
                  <a:schemeClr val="accent4">
                    <a:lumMod val="50000"/>
                  </a:schemeClr>
                </a:solidFill>
              </a:rPr>
              <a:t>َ</a:t>
            </a:r>
            <a:r>
              <a:rPr lang="ar-SA" sz="4400" b="1" dirty="0">
                <a:solidFill>
                  <a:schemeClr val="accent4">
                    <a:lumMod val="50000"/>
                  </a:schemeClr>
                </a:solidFill>
              </a:rPr>
              <a:t>ن شُو حْكِينا المَرَّة الماضْية؟</a:t>
            </a:r>
            <a:endParaRPr lang="en-US" sz="4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 rtl="1"/>
            <a:r>
              <a:rPr lang="ar-SA" sz="4400" dirty="0">
                <a:solidFill>
                  <a:schemeClr val="accent4">
                    <a:lumMod val="50000"/>
                  </a:schemeClr>
                </a:solidFill>
              </a:rPr>
              <a:t>عَن يَسوع لَمَّا مِشِي عَ ال</a:t>
            </a:r>
            <a:r>
              <a:rPr lang="ar-LB" sz="4400" dirty="0">
                <a:solidFill>
                  <a:schemeClr val="accent4">
                    <a:lumMod val="50000"/>
                  </a:schemeClr>
                </a:solidFill>
              </a:rPr>
              <a:t>مَيّ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ar-LB" sz="4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 rtl="1"/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 rtl="1"/>
            <a:r>
              <a:rPr lang="en-US" sz="4400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ar-SA" sz="4400" b="1" dirty="0">
                <a:solidFill>
                  <a:schemeClr val="accent4">
                    <a:lumMod val="50000"/>
                  </a:schemeClr>
                </a:solidFill>
              </a:rPr>
              <a:t>وَين كان يَسوع قَبل ما يِجِي لَعِنْد تْلاميزو ماشي عَ المَي؟</a:t>
            </a:r>
            <a:endParaRPr lang="en-US" sz="4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 rtl="1"/>
            <a:r>
              <a:rPr lang="ar-SA" sz="4400" dirty="0">
                <a:solidFill>
                  <a:schemeClr val="accent4">
                    <a:lumMod val="50000"/>
                  </a:schemeClr>
                </a:solidFill>
              </a:rPr>
              <a:t>كان عَ الجَبَل عَم بِيصَلِّي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rtl="1"/>
            <a:r>
              <a:rPr lang="en-US" sz="40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5152" y="300465"/>
            <a:ext cx="3133165" cy="3424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3500" b="1" dirty="0">
                <a:solidFill>
                  <a:schemeClr val="bg1"/>
                </a:solidFill>
              </a:rPr>
              <a:t>كان يَسوع يْصَلِّي كِلّ يَوم</a:t>
            </a:r>
            <a:r>
              <a:rPr lang="en-US" sz="3500" b="1" dirty="0">
                <a:solidFill>
                  <a:schemeClr val="bg1"/>
                </a:solidFill>
              </a:rPr>
              <a:t>.</a:t>
            </a:r>
            <a:br>
              <a:rPr lang="en-US" sz="3500" b="1" dirty="0">
                <a:solidFill>
                  <a:schemeClr val="bg1"/>
                </a:solidFill>
              </a:rPr>
            </a:br>
            <a:r>
              <a:rPr lang="ar-SA" sz="3500" b="1" dirty="0">
                <a:solidFill>
                  <a:schemeClr val="bg1"/>
                </a:solidFill>
              </a:rPr>
              <a:t>مَرَّات بَكِّير، ومَرَّات المَسَا، ومَرَّات بِاللَّيل</a:t>
            </a:r>
            <a:endParaRPr lang="en-US" sz="35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46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035" y="2855405"/>
            <a:ext cx="2675965" cy="3505053"/>
          </a:xfrm>
        </p:spPr>
        <p:txBody>
          <a:bodyPr>
            <a:no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ومَرَّة كان يَسوع عَم يْصَلِّي وطَوَّلِ الغَيبِة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ar-SA" sz="3200" b="1" dirty="0">
                <a:solidFill>
                  <a:schemeClr val="bg1"/>
                </a:solidFill>
              </a:rPr>
              <a:t>شافُو التَّلاميز كِيف عَم يْصَلِّي، وتْأَثَّرو كْتِير</a:t>
            </a:r>
            <a:endParaRPr lang="en-US" sz="35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10635" y="434935"/>
            <a:ext cx="2675965" cy="35050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قالولو: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697940" y="4074458"/>
            <a:ext cx="3792071" cy="1949824"/>
          </a:xfrm>
          <a:prstGeom prst="wedgeRoundRectCallout">
            <a:avLst>
              <a:gd name="adj1" fmla="val 23431"/>
              <a:gd name="adj2" fmla="val -121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يا مُعَلِّم، عَلِّمْنا نْصَلِّي مِتْل ما عَلَّم يُوحَنَّا تَلامِيزو</a:t>
            </a:r>
            <a:r>
              <a:rPr lang="ar-LB" sz="2800" b="1" dirty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94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412" y="300465"/>
            <a:ext cx="3133165" cy="3424370"/>
          </a:xfrm>
        </p:spPr>
        <p:txBody>
          <a:bodyPr>
            <a:noAutofit/>
          </a:bodyPr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وعَلَّمُن يَسوع صَلاة الأَبانا </a:t>
            </a:r>
            <a:r>
              <a:rPr lang="ar-SA" sz="3200" b="1" dirty="0">
                <a:solidFill>
                  <a:schemeClr val="tx1"/>
                </a:solidFill>
              </a:rPr>
              <a:t>وقَلُّن قَولُو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  <a:br>
              <a:rPr lang="en-US" sz="3200" dirty="0"/>
            </a:b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447363" y="4746813"/>
            <a:ext cx="5002308" cy="1721222"/>
          </a:xfrm>
          <a:prstGeom prst="wedgeEllipseCallout">
            <a:avLst>
              <a:gd name="adj1" fmla="val 1249"/>
              <a:gd name="adj2" fmla="val -14659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أَبانا الّذي في السّماوات...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05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892223" y="696035"/>
            <a:ext cx="4774106" cy="3290917"/>
          </a:xfrm>
          <a:prstGeom prst="cloudCallout">
            <a:avLst>
              <a:gd name="adj1" fmla="val -82827"/>
              <a:gd name="adj2" fmla="val 1130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b="1" dirty="0">
                <a:solidFill>
                  <a:schemeClr val="accent4">
                    <a:lumMod val="50000"/>
                  </a:schemeClr>
                </a:solidFill>
              </a:rPr>
              <a:t>شو</a:t>
            </a:r>
            <a:r>
              <a:rPr lang="ar-SA" sz="4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ar-LB" sz="4200" b="1" dirty="0">
                <a:solidFill>
                  <a:schemeClr val="accent4">
                    <a:lumMod val="50000"/>
                  </a:schemeClr>
                </a:solidFill>
              </a:rPr>
              <a:t>يَعْني هَالشّي</a:t>
            </a:r>
            <a:r>
              <a:rPr lang="ar-SA" sz="4200" b="1" dirty="0">
                <a:solidFill>
                  <a:schemeClr val="accent4">
                    <a:lumMod val="50000"/>
                  </a:schemeClr>
                </a:solidFill>
              </a:rPr>
              <a:t>؟</a:t>
            </a:r>
            <a:endParaRPr lang="ar-LB" sz="4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2133304"/>
            <a:ext cx="3375211" cy="4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78695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6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en-US" sz="4400" dirty="0"/>
              <a:t> 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491319" y="191070"/>
            <a:ext cx="8243247" cy="3193575"/>
          </a:xfrm>
          <a:prstGeom prst="borderCallout1">
            <a:avLst>
              <a:gd name="adj1" fmla="val 18750"/>
              <a:gd name="adj2" fmla="val -8333"/>
              <a:gd name="adj3" fmla="val 124225"/>
              <a:gd name="adj4" fmla="val 3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 rtl="1"/>
            <a:r>
              <a:rPr lang="ar-SA" sz="3800" b="1" dirty="0">
                <a:solidFill>
                  <a:schemeClr val="tx1"/>
                </a:solidFill>
              </a:rPr>
              <a:t>يَعنِي </a:t>
            </a:r>
            <a:r>
              <a:rPr lang="ar-LB" sz="3800" b="1" dirty="0">
                <a:solidFill>
                  <a:schemeClr val="tx1"/>
                </a:solidFill>
              </a:rPr>
              <a:t>إ</a:t>
            </a:r>
            <a:r>
              <a:rPr lang="ar-SA" sz="3800" b="1" dirty="0">
                <a:solidFill>
                  <a:schemeClr val="tx1"/>
                </a:solidFill>
              </a:rPr>
              <a:t>نُّو اللَّه، قَبْل كِلّ شِـي، هُوِّي بَيْنا كِلْنا، بيِّى، بَي بَيِّي، وبَي</a:t>
            </a:r>
            <a:r>
              <a:rPr lang="ar-LB" sz="3800" b="1" dirty="0">
                <a:solidFill>
                  <a:schemeClr val="tx1"/>
                </a:solidFill>
              </a:rPr>
              <a:t>ّ</a:t>
            </a:r>
            <a:r>
              <a:rPr lang="ar-SA" sz="3800" b="1" dirty="0">
                <a:solidFill>
                  <a:schemeClr val="tx1"/>
                </a:solidFill>
              </a:rPr>
              <a:t> جِدِّي... وبَي</a:t>
            </a:r>
            <a:r>
              <a:rPr lang="ar-LB" sz="3800" b="1" dirty="0">
                <a:solidFill>
                  <a:schemeClr val="tx1"/>
                </a:solidFill>
              </a:rPr>
              <a:t>ّ</a:t>
            </a:r>
            <a:r>
              <a:rPr lang="ar-SA" sz="3800" b="1" dirty="0">
                <a:solidFill>
                  <a:schemeClr val="tx1"/>
                </a:solidFill>
              </a:rPr>
              <a:t> كِلِّ البَشَر</a:t>
            </a:r>
            <a:r>
              <a:rPr lang="en-US" sz="3800" b="1" dirty="0">
                <a:solidFill>
                  <a:schemeClr val="tx1"/>
                </a:solidFill>
              </a:rPr>
              <a:t>.</a:t>
            </a:r>
            <a:r>
              <a:rPr lang="ar-SA" sz="3800" b="1" dirty="0">
                <a:solidFill>
                  <a:schemeClr val="tx1"/>
                </a:solidFill>
              </a:rPr>
              <a:t>ولكن ق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SA" sz="3800" b="1" dirty="0">
                <a:solidFill>
                  <a:schemeClr val="tx1"/>
                </a:solidFill>
              </a:rPr>
              <a:t>بل كِل</a:t>
            </a:r>
            <a:r>
              <a:rPr lang="ar-LB" sz="3800" b="1" dirty="0">
                <a:solidFill>
                  <a:schemeClr val="tx1"/>
                </a:solidFill>
              </a:rPr>
              <a:t>ّ</a:t>
            </a:r>
            <a:r>
              <a:rPr lang="ar-SA" sz="3800" b="1" dirty="0">
                <a:solidFill>
                  <a:schemeClr val="tx1"/>
                </a:solidFill>
              </a:rPr>
              <a:t> شِي،</a:t>
            </a:r>
            <a:endParaRPr lang="ar-LB" sz="3800" b="1" dirty="0">
              <a:solidFill>
                <a:schemeClr val="tx1"/>
              </a:solidFill>
            </a:endParaRPr>
          </a:p>
          <a:p>
            <a:pPr algn="ctr" rtl="1"/>
            <a:r>
              <a:rPr lang="ar-SA" sz="3800" b="1" dirty="0">
                <a:solidFill>
                  <a:schemeClr val="tx1"/>
                </a:solidFill>
              </a:rPr>
              <a:t> هُو</a:t>
            </a:r>
            <a:r>
              <a:rPr lang="ar-LB" sz="3800" b="1" dirty="0">
                <a:solidFill>
                  <a:schemeClr val="tx1"/>
                </a:solidFill>
              </a:rPr>
              <a:t>ّي</a:t>
            </a:r>
            <a:r>
              <a:rPr lang="ar-SA" sz="3800" b="1" dirty="0">
                <a:solidFill>
                  <a:schemeClr val="tx1"/>
                </a:solidFill>
              </a:rPr>
              <a:t> بيُّو لَيسوع</a:t>
            </a:r>
            <a:r>
              <a:rPr lang="en-US" sz="3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2"/>
          <a:stretch>
            <a:fillRect/>
          </a:stretch>
        </p:blipFill>
        <p:spPr bwMode="auto">
          <a:xfrm>
            <a:off x="1335166" y="2653169"/>
            <a:ext cx="5502363" cy="4204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805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447363" y="4746813"/>
            <a:ext cx="5002308" cy="1721222"/>
          </a:xfrm>
          <a:prstGeom prst="wedgeEllipseCallout">
            <a:avLst>
              <a:gd name="adj1" fmla="val -633"/>
              <a:gd name="adj2" fmla="val -10752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لَيتَقَدَّسْ اسمُكَ...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50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6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en-US" sz="4400" dirty="0"/>
              <a:t> 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491319" y="191070"/>
            <a:ext cx="8243247" cy="3193575"/>
          </a:xfrm>
          <a:prstGeom prst="borderCallout1">
            <a:avLst>
              <a:gd name="adj1" fmla="val 18750"/>
              <a:gd name="adj2" fmla="val -8333"/>
              <a:gd name="adj3" fmla="val 124225"/>
              <a:gd name="adj4" fmla="val 3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يَعنِي </a:t>
            </a:r>
            <a:r>
              <a:rPr lang="ar-LB" sz="4000" dirty="0">
                <a:solidFill>
                  <a:schemeClr val="tx1"/>
                </a:solidFill>
              </a:rPr>
              <a:t>إ</a:t>
            </a:r>
            <a:r>
              <a:rPr lang="ar-SA" sz="4000" dirty="0">
                <a:solidFill>
                  <a:schemeClr val="tx1"/>
                </a:solidFill>
              </a:rPr>
              <a:t>نُّو إسْمو غَير شِكْل عَن كِلِّ الأَسامِي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بْقُولُو بِإِحْتِرام كْبِير، لأَنُّو قُدُّوس. وما بنحلُف باللَّه لا عن كَذِب ولا عَن صدق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2"/>
          <a:stretch>
            <a:fillRect/>
          </a:stretch>
        </p:blipFill>
        <p:spPr bwMode="auto">
          <a:xfrm>
            <a:off x="1335166" y="2653169"/>
            <a:ext cx="5502363" cy="4204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042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447363" y="4746813"/>
            <a:ext cx="5002308" cy="1721222"/>
          </a:xfrm>
          <a:prstGeom prst="wedgeEllipseCallout">
            <a:avLst>
              <a:gd name="adj1" fmla="val -633"/>
              <a:gd name="adj2" fmla="val -10752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schemeClr val="tx1"/>
                </a:solidFill>
              </a:rPr>
              <a:t>لِيَأتِ مَلَكُوتُك</a:t>
            </a:r>
            <a:r>
              <a:rPr lang="ar-LB" sz="4000" b="1" dirty="0">
                <a:solidFill>
                  <a:schemeClr val="tx1"/>
                </a:solidFill>
              </a:rPr>
              <a:t>!!!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3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105" y="0"/>
            <a:ext cx="4952199" cy="673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6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en-US" sz="4400" dirty="0"/>
              <a:t> 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55092" y="504967"/>
            <a:ext cx="8202305" cy="2634017"/>
          </a:xfrm>
          <a:prstGeom prst="borderCallout1">
            <a:avLst>
              <a:gd name="adj1" fmla="val 18750"/>
              <a:gd name="adj2" fmla="val -8333"/>
              <a:gd name="adj3" fmla="val 124225"/>
              <a:gd name="adj4" fmla="val 3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 rtl="1"/>
            <a:r>
              <a:rPr lang="ar-SA" sz="4000" b="1" dirty="0">
                <a:solidFill>
                  <a:schemeClr val="tx1"/>
                </a:solidFill>
              </a:rPr>
              <a:t>مَلَكُوت اللَّه هُوِّي</a:t>
            </a:r>
            <a:r>
              <a:rPr lang="ar-LB" sz="4000" b="1" dirty="0">
                <a:solidFill>
                  <a:schemeClr val="tx1"/>
                </a:solidFill>
              </a:rPr>
              <a:t> </a:t>
            </a:r>
            <a:r>
              <a:rPr lang="ar-SA" sz="4000" b="1" dirty="0">
                <a:solidFill>
                  <a:schemeClr val="tx1"/>
                </a:solidFill>
              </a:rPr>
              <a:t>مَلَكُوتِ الحُبّ</a:t>
            </a:r>
            <a:r>
              <a:rPr lang="en-US" sz="4000" b="1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000" b="1" dirty="0">
                <a:solidFill>
                  <a:schemeClr val="tx1"/>
                </a:solidFill>
              </a:rPr>
              <a:t>ومْنُـطْلُب مِنُّو</a:t>
            </a:r>
            <a:r>
              <a:rPr lang="ar-LB" sz="4000" b="1" dirty="0">
                <a:solidFill>
                  <a:schemeClr val="tx1"/>
                </a:solidFill>
              </a:rPr>
              <a:t> </a:t>
            </a:r>
            <a:r>
              <a:rPr lang="ar-SA" sz="4000" b="1" dirty="0">
                <a:solidFill>
                  <a:schemeClr val="tx1"/>
                </a:solidFill>
              </a:rPr>
              <a:t> يْكُونِ الحُبّ </a:t>
            </a:r>
            <a:endParaRPr lang="ar-LB" sz="4000" b="1" dirty="0">
              <a:solidFill>
                <a:schemeClr val="tx1"/>
              </a:solidFill>
            </a:endParaRPr>
          </a:p>
          <a:p>
            <a:pPr algn="ctr" rtl="1"/>
            <a:r>
              <a:rPr lang="ar-SA" sz="4000" b="1" dirty="0">
                <a:solidFill>
                  <a:schemeClr val="tx1"/>
                </a:solidFill>
              </a:rPr>
              <a:t>عَ الأَرْض كِلْها</a:t>
            </a:r>
            <a:r>
              <a:rPr lang="en-US" sz="4000" b="1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4000" b="1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6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2"/>
          <a:stretch>
            <a:fillRect/>
          </a:stretch>
        </p:blipFill>
        <p:spPr bwMode="auto">
          <a:xfrm>
            <a:off x="1335166" y="2653169"/>
            <a:ext cx="5502363" cy="4204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395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860611" y="4450976"/>
            <a:ext cx="7355542" cy="2138081"/>
          </a:xfrm>
          <a:prstGeom prst="wedgeEllipseCallout">
            <a:avLst>
              <a:gd name="adj1" fmla="val -1181"/>
              <a:gd name="adj2" fmla="val -9054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لِتَكُنْ مَشِيئَتُكَ كَما في السَّماءِ كَذَلِكَ عَلَى الأَرْض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95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6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en-US" sz="4400" dirty="0"/>
              <a:t> 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55092" y="504967"/>
            <a:ext cx="8202305" cy="2816457"/>
          </a:xfrm>
          <a:prstGeom prst="borderCallout1">
            <a:avLst>
              <a:gd name="adj1" fmla="val 18750"/>
              <a:gd name="adj2" fmla="val -8333"/>
              <a:gd name="adj3" fmla="val 124225"/>
              <a:gd name="adj4" fmla="val 3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العالَم كِلُّو بْيَعْمِل مَشِيئِة الآب،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مِتْل ما المَلايْكِة بِيتَمِّمُو مَشِيئِةِ الآب،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ومِتْل ما عِمِل يَسوع مَشِيئِة بَيُّو السَّماويّ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4000" dirty="0">
                <a:solidFill>
                  <a:schemeClr val="tx1"/>
                </a:solidFill>
              </a:rPr>
              <a:t> </a:t>
            </a:r>
            <a:endParaRPr lang="en-US" sz="5400" b="1" dirty="0">
              <a:solidFill>
                <a:schemeClr val="tx1"/>
              </a:solidFill>
            </a:endParaRPr>
          </a:p>
          <a:p>
            <a:pPr algn="ctr" rtl="1"/>
            <a:r>
              <a:rPr lang="en-US" sz="4000" b="1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6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2"/>
          <a:stretch>
            <a:fillRect/>
          </a:stretch>
        </p:blipFill>
        <p:spPr bwMode="auto">
          <a:xfrm>
            <a:off x="1335166" y="2653169"/>
            <a:ext cx="5502363" cy="4204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516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6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0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13411" y="1998834"/>
            <a:ext cx="2802942" cy="4859166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 flipH="1">
            <a:off x="457200" y="484095"/>
            <a:ext cx="6763870" cy="4867834"/>
          </a:xfrm>
          <a:prstGeom prst="borderCallout2">
            <a:avLst>
              <a:gd name="adj1" fmla="val 402"/>
              <a:gd name="adj2" fmla="val -765"/>
              <a:gd name="adj3" fmla="val 18750"/>
              <a:gd name="adj4" fmla="val -16667"/>
              <a:gd name="adj5" fmla="val 104873"/>
              <a:gd name="adj6" fmla="val 2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ه</a:t>
            </a:r>
            <a:r>
              <a:rPr lang="ar-SA" sz="5000" b="1" dirty="0">
                <a:solidFill>
                  <a:schemeClr val="tx1"/>
                </a:solidFill>
              </a:rPr>
              <a:t>يدَا القِسْمِ الأَوَّل مِن صَلاةِ </a:t>
            </a:r>
            <a:endParaRPr lang="ar-LB" sz="5000" b="1" dirty="0">
              <a:solidFill>
                <a:schemeClr val="tx1"/>
              </a:solidFill>
            </a:endParaRPr>
          </a:p>
          <a:p>
            <a:pPr algn="ctr" rtl="1"/>
            <a:r>
              <a:rPr lang="ar-SA" sz="5000" b="1" dirty="0">
                <a:solidFill>
                  <a:schemeClr val="tx1"/>
                </a:solidFill>
              </a:rPr>
              <a:t>الـ«أبان</a:t>
            </a:r>
            <a:r>
              <a:rPr lang="ar-LB" sz="5000" b="1" dirty="0">
                <a:solidFill>
                  <a:schemeClr val="tx1"/>
                </a:solidFill>
              </a:rPr>
              <a:t>ا»</a:t>
            </a:r>
            <a:r>
              <a:rPr lang="en-US" sz="5000" b="1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5000" b="1" dirty="0">
                <a:solidFill>
                  <a:schemeClr val="tx1"/>
                </a:solidFill>
              </a:rPr>
              <a:t>والمَرَّة الجايِة رَحْ نْشُوف القِسْمِ التِّانِي</a:t>
            </a:r>
            <a:r>
              <a:rPr lang="en-US" sz="5000" b="1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15043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46878" y="497322"/>
            <a:ext cx="4785170" cy="3630925"/>
          </a:xfrm>
          <a:prstGeom prst="cloudCallout">
            <a:avLst>
              <a:gd name="adj1" fmla="val -77814"/>
              <a:gd name="adj2" fmla="val 541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وهَلّق، </a:t>
            </a:r>
            <a:r>
              <a:rPr lang="ar-SA" sz="4000" dirty="0">
                <a:solidFill>
                  <a:schemeClr val="tx1"/>
                </a:solidFill>
              </a:rPr>
              <a:t>تَعو تَ</a:t>
            </a:r>
            <a:r>
              <a:rPr lang="ar-LB" sz="4000" dirty="0">
                <a:solidFill>
                  <a:schemeClr val="tx1"/>
                </a:solidFill>
              </a:rPr>
              <a:t> نصَلّي يَلْلي تْعَلّمْناه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4694" y="1998834"/>
            <a:ext cx="3375211" cy="4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76519" y="745267"/>
            <a:ext cx="8122024" cy="575622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/>
          </a:p>
          <a:p>
            <a:pPr algn="ctr" rtl="1"/>
            <a:r>
              <a:rPr lang="ar-LB" sz="4200" dirty="0">
                <a:solidFill>
                  <a:schemeClr val="tx1"/>
                </a:solidFill>
              </a:rPr>
              <a:t>أَبانا الّذي في السّماوات</a:t>
            </a:r>
          </a:p>
          <a:p>
            <a:pPr algn="ctr" rtl="1"/>
            <a:r>
              <a:rPr lang="ar-SA" sz="4200" dirty="0">
                <a:solidFill>
                  <a:schemeClr val="tx1"/>
                </a:solidFill>
              </a:rPr>
              <a:t>لِيَتَقَدَّسِ اسْمُكَ،</a:t>
            </a:r>
            <a:endParaRPr lang="en-US" sz="4200" dirty="0">
              <a:solidFill>
                <a:schemeClr val="tx1"/>
              </a:solidFill>
            </a:endParaRPr>
          </a:p>
          <a:p>
            <a:pPr algn="ctr" rtl="1"/>
            <a:r>
              <a:rPr lang="ar-SA" sz="4200" dirty="0">
                <a:solidFill>
                  <a:schemeClr val="tx1"/>
                </a:solidFill>
              </a:rPr>
              <a:t>لِيَأتِ مَلَكُوتُكَ،</a:t>
            </a:r>
            <a:endParaRPr lang="en-US" sz="4200" dirty="0">
              <a:solidFill>
                <a:schemeClr val="tx1"/>
              </a:solidFill>
            </a:endParaRPr>
          </a:p>
          <a:p>
            <a:pPr algn="ctr" rtl="1"/>
            <a:r>
              <a:rPr lang="ar-SA" sz="4200" dirty="0">
                <a:solidFill>
                  <a:schemeClr val="tx1"/>
                </a:solidFill>
              </a:rPr>
              <a:t>لِتَكُنْ مَشِيئَتُكَ</a:t>
            </a:r>
            <a:endParaRPr lang="ar-LB" sz="4200" dirty="0">
              <a:solidFill>
                <a:schemeClr val="tx1"/>
              </a:solidFill>
            </a:endParaRPr>
          </a:p>
          <a:p>
            <a:pPr algn="ctr" rtl="1"/>
            <a:r>
              <a:rPr lang="ar-SA" sz="4200" dirty="0">
                <a:solidFill>
                  <a:schemeClr val="tx1"/>
                </a:solidFill>
              </a:rPr>
              <a:t> كَما في السَّماءِ</a:t>
            </a:r>
            <a:endParaRPr lang="ar-LB" sz="4200" dirty="0">
              <a:solidFill>
                <a:schemeClr val="tx1"/>
              </a:solidFill>
            </a:endParaRPr>
          </a:p>
          <a:p>
            <a:pPr algn="ctr" rtl="1"/>
            <a:r>
              <a:rPr lang="ar-SA" sz="4200" dirty="0">
                <a:solidFill>
                  <a:schemeClr val="tx1"/>
                </a:solidFill>
              </a:rPr>
              <a:t> كَذَلِكَ على الأَرْض</a:t>
            </a:r>
            <a:r>
              <a:rPr lang="en-US" sz="4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09270" y="470645"/>
            <a:ext cx="3991331" cy="3845859"/>
          </a:xfrm>
          <a:prstGeom prst="cloudCallout">
            <a:avLst>
              <a:gd name="adj1" fmla="val 99337"/>
              <a:gd name="adj2" fmla="val -1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مِن بَعد ما سمِعْنا المُحادَثة،  رَح إِسأَلكُن كَم سُؤال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39435" y="2092963"/>
            <a:ext cx="3119719" cy="4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81082" y="363072"/>
            <a:ext cx="5305195" cy="2569046"/>
          </a:xfrm>
          <a:prstGeom prst="cloudCallout">
            <a:avLst>
              <a:gd name="adj1" fmla="val -76318"/>
              <a:gd name="adj2" fmla="val 80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أَيمتين </a:t>
            </a:r>
            <a:r>
              <a:rPr lang="ar-SA" sz="4000" b="1" dirty="0">
                <a:solidFill>
                  <a:schemeClr val="tx1"/>
                </a:solidFill>
              </a:rPr>
              <a:t>كان يَسوع يصَلّ</a:t>
            </a:r>
            <a:r>
              <a:rPr lang="ar-LB" sz="4000" b="1" dirty="0">
                <a:solidFill>
                  <a:schemeClr val="tx1"/>
                </a:solidFill>
              </a:rPr>
              <a:t>ي؟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0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2938070" y="374754"/>
            <a:ext cx="3612631" cy="1229193"/>
          </a:xfrm>
          <a:prstGeom prst="wedgeRoundRectCallout">
            <a:avLst>
              <a:gd name="adj1" fmla="val 657"/>
              <a:gd name="adj2" fmla="val 91769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الصُّبُح بَكّير أَو المَسا أو بِالليل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72831" y="753034"/>
            <a:ext cx="5054310" cy="3759005"/>
          </a:xfrm>
          <a:prstGeom prst="cloudCallout">
            <a:avLst>
              <a:gd name="adj1" fmla="val -78815"/>
              <a:gd name="adj2" fmla="val 18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شو كان يَعمِل بَس يبعُد </a:t>
            </a:r>
            <a:r>
              <a:rPr lang="ar-SA" sz="4000" b="1" dirty="0">
                <a:solidFill>
                  <a:schemeClr val="tx1"/>
                </a:solidFill>
              </a:rPr>
              <a:t>عَن الجُمُوع و</a:t>
            </a:r>
            <a:r>
              <a:rPr lang="ar-LB" sz="4000" b="1" dirty="0">
                <a:solidFill>
                  <a:schemeClr val="tx1"/>
                </a:solidFill>
              </a:rPr>
              <a:t>عَن </a:t>
            </a:r>
            <a:r>
              <a:rPr lang="ar-SA" sz="4000" b="1" dirty="0">
                <a:solidFill>
                  <a:schemeClr val="tx1"/>
                </a:solidFill>
              </a:rPr>
              <a:t>تلامِيذ</a:t>
            </a:r>
            <a:r>
              <a:rPr lang="ar-LB" sz="4000" b="1" dirty="0">
                <a:solidFill>
                  <a:schemeClr val="tx1"/>
                </a:solidFill>
              </a:rPr>
              <a:t>و؟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70" y="1148276"/>
            <a:ext cx="6101123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السّابِع عَشَر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6" y="3634813"/>
            <a:ext cx="8024436" cy="1783199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يا يَسوعُ... </a:t>
            </a:r>
          </a:p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مَعَكَ أَقولُ أَبانا</a:t>
            </a:r>
            <a:endParaRPr lang="en-US" sz="4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732329" y="734078"/>
            <a:ext cx="3612631" cy="1903751"/>
          </a:xfrm>
          <a:prstGeom prst="wedgeRoundRectCallout">
            <a:avLst>
              <a:gd name="adj1" fmla="val 1072"/>
              <a:gd name="adj2" fmla="val 11696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يِخْتِلي بِبَيّو السّماوِي!</a:t>
            </a:r>
            <a:endParaRPr lang="en-US" sz="3600" b="1" dirty="0"/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8032"/>
            <a:ext cx="5780719" cy="3859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37526" y="1109272"/>
            <a:ext cx="3822251" cy="3462728"/>
          </a:xfrm>
          <a:prstGeom prst="cloudCallout">
            <a:avLst>
              <a:gd name="adj1" fmla="val -78815"/>
              <a:gd name="adj2" fmla="val 18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شو</a:t>
            </a:r>
            <a:r>
              <a:rPr lang="ar-SA" sz="4000" b="1" dirty="0">
                <a:solidFill>
                  <a:schemeClr val="tx1"/>
                </a:solidFill>
              </a:rPr>
              <a:t> الصَّلاة </a:t>
            </a:r>
            <a:r>
              <a:rPr lang="ar-LB" sz="4000" b="1" dirty="0">
                <a:solidFill>
                  <a:schemeClr val="tx1"/>
                </a:solidFill>
              </a:rPr>
              <a:t>يَلْلي </a:t>
            </a:r>
            <a:r>
              <a:rPr lang="ar-SA" sz="4000" b="1" dirty="0">
                <a:solidFill>
                  <a:schemeClr val="tx1"/>
                </a:solidFill>
              </a:rPr>
              <a:t>عَلَّمنا </a:t>
            </a:r>
            <a:r>
              <a:rPr lang="ar-LB" sz="4000" b="1" dirty="0">
                <a:solidFill>
                  <a:schemeClr val="tx1"/>
                </a:solidFill>
              </a:rPr>
              <a:t>يا</a:t>
            </a:r>
            <a:r>
              <a:rPr lang="ar-SA" sz="4000" b="1" dirty="0">
                <a:solidFill>
                  <a:schemeClr val="tx1"/>
                </a:solidFill>
              </a:rPr>
              <a:t>ها يَسوع؟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09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1707776" y="363071"/>
            <a:ext cx="4760259" cy="1285847"/>
          </a:xfrm>
          <a:prstGeom prst="wedgeRoundRectCallout">
            <a:avLst>
              <a:gd name="adj1" fmla="val 5217"/>
              <a:gd name="adj2" fmla="val 112006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5000" dirty="0">
              <a:cs typeface="+mj-cs"/>
            </a:endParaRPr>
          </a:p>
          <a:p>
            <a:pPr algn="ctr" rtl="1"/>
            <a:r>
              <a:rPr lang="ar-LB" sz="5000" dirty="0">
                <a:cs typeface="+mj-cs"/>
              </a:rPr>
              <a:t>صَلاة «الأَبانا»</a:t>
            </a:r>
            <a:endParaRPr lang="en-US" sz="5000" dirty="0">
              <a:cs typeface="+mj-cs"/>
            </a:endParaRPr>
          </a:p>
          <a:p>
            <a:pPr algn="ctr" rtl="1"/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87370" y="679268"/>
            <a:ext cx="5389826" cy="3905794"/>
          </a:xfrm>
          <a:prstGeom prst="cloudCallout">
            <a:avLst>
              <a:gd name="adj1" fmla="val -75215"/>
              <a:gd name="adj2" fmla="val 35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جَرْبوا عمِلوا هَالنّشاط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846" y="370633"/>
            <a:ext cx="8588189" cy="6352896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918" y="236162"/>
            <a:ext cx="8822981" cy="6245319"/>
          </a:xfrm>
        </p:spPr>
      </p:pic>
      <p:sp>
        <p:nvSpPr>
          <p:cNvPr id="2" name="TextBox 1"/>
          <p:cNvSpPr txBox="1"/>
          <p:nvPr/>
        </p:nvSpPr>
        <p:spPr>
          <a:xfrm>
            <a:off x="5607424" y="1667435"/>
            <a:ext cx="14388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5000" dirty="0">
                <a:solidFill>
                  <a:srgbClr val="C00000"/>
                </a:solidFill>
              </a:rPr>
              <a:t>ات</a:t>
            </a:r>
            <a:endParaRPr lang="en-US" sz="5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7672" y="5571565"/>
            <a:ext cx="14388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5000" dirty="0">
                <a:solidFill>
                  <a:srgbClr val="C00000"/>
                </a:solidFill>
              </a:rPr>
              <a:t>تكَ</a:t>
            </a:r>
            <a:endParaRPr lang="en-US" sz="5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1" y="2953870"/>
            <a:ext cx="14388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5000" dirty="0">
                <a:solidFill>
                  <a:srgbClr val="C00000"/>
                </a:solidFill>
              </a:rPr>
              <a:t>كَ</a:t>
            </a:r>
            <a:endParaRPr lang="en-US" sz="5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0071" y="4271683"/>
            <a:ext cx="14388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5000" dirty="0">
                <a:solidFill>
                  <a:srgbClr val="C00000"/>
                </a:solidFill>
              </a:rPr>
              <a:t>كَ</a:t>
            </a:r>
            <a:endParaRPr lang="en-US" sz="5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7461" y="1716741"/>
            <a:ext cx="14388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5000" dirty="0">
                <a:solidFill>
                  <a:srgbClr val="C00000"/>
                </a:solidFill>
              </a:rPr>
              <a:t>نا</a:t>
            </a:r>
            <a:endParaRPr lang="en-US" sz="5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7708" y="2998694"/>
            <a:ext cx="14388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5000" dirty="0">
                <a:solidFill>
                  <a:srgbClr val="C00000"/>
                </a:solidFill>
              </a:rPr>
              <a:t>بَنا</a:t>
            </a:r>
            <a:endParaRPr lang="en-US" sz="5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0213" y="4307541"/>
            <a:ext cx="14388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5000" dirty="0">
                <a:solidFill>
                  <a:srgbClr val="C00000"/>
                </a:solidFill>
              </a:rPr>
              <a:t>ب</a:t>
            </a:r>
            <a:endParaRPr lang="en-US" sz="5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2272" y="5549153"/>
            <a:ext cx="14388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5000" dirty="0">
                <a:solidFill>
                  <a:srgbClr val="C00000"/>
                </a:solidFill>
              </a:rPr>
              <a:t>ير</a:t>
            </a:r>
            <a:endParaRPr lang="en-US" sz="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92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54260" y="510988"/>
            <a:ext cx="3065306" cy="2178424"/>
          </a:xfrm>
          <a:prstGeom prst="cloudCallout">
            <a:avLst>
              <a:gd name="adj1" fmla="val 13751"/>
              <a:gd name="adj2" fmla="val 93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العِبارَة يَلْلي لازِم تِنحِفر بِقْلوبنا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62165" y="3277131"/>
            <a:ext cx="2581835" cy="39035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6446"/>
            <a:ext cx="5968069" cy="500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7for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137" y="329784"/>
            <a:ext cx="6402352" cy="584715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1329" y="551329"/>
            <a:ext cx="4544483" cy="3998497"/>
          </a:xfrm>
          <a:prstGeom prst="cloudCallout">
            <a:avLst>
              <a:gd name="adj1" fmla="val -84515"/>
              <a:gd name="adj2" fmla="val -2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ومنِختُم بِهَالصَّلاة وهالتِّرنيمِة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308" y="1998834"/>
            <a:ext cx="2958355" cy="4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83"/>
          <a:stretch/>
        </p:blipFill>
        <p:spPr>
          <a:xfrm>
            <a:off x="0" y="0"/>
            <a:ext cx="9144000" cy="3119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325" y="3133165"/>
            <a:ext cx="4679767" cy="37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173" y="0"/>
            <a:ext cx="5420838" cy="68199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30641" y="591671"/>
            <a:ext cx="4552747" cy="3771763"/>
          </a:xfrm>
          <a:prstGeom prst="cloudCallout">
            <a:avLst>
              <a:gd name="adj1" fmla="val -88421"/>
              <a:gd name="adj2" fmla="val 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tx1"/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tx1"/>
                </a:solidFill>
              </a:rPr>
              <a:t>.</a:t>
            </a:r>
            <a:endParaRPr lang="ar-LB" sz="4125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7885" y="2106412"/>
            <a:ext cx="2958355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02035" y="824019"/>
            <a:ext cx="4757814" cy="3169758"/>
          </a:xfrm>
          <a:prstGeom prst="cloudCallout">
            <a:avLst>
              <a:gd name="adj1" fmla="val -87191"/>
              <a:gd name="adj2" fmla="val -45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  <a:endParaRPr lang="fr-CA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شو رَح نَعمِل بِهَاللّقاء؟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endParaRPr lang="fr-CA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7" y="2259107"/>
            <a:ext cx="2994264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4459" y="793746"/>
            <a:ext cx="705925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r" rtl="1">
              <a:buFontTx/>
              <a:buChar char="-"/>
            </a:pP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نِربُط </a:t>
            </a:r>
            <a:r>
              <a:rPr lang="ar-SA" sz="3600" dirty="0"/>
              <a:t>بَين كَلِمات صَلاة الـ «أَبانا» ومَعانِيها</a:t>
            </a:r>
            <a:r>
              <a:rPr lang="en-US" sz="3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8211" y="3741368"/>
            <a:ext cx="4032355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>
              <a:buFontTx/>
              <a:buChar char="-"/>
            </a:pPr>
            <a:r>
              <a:rPr lang="ar-LB" sz="3600" b="1" dirty="0">
                <a:solidFill>
                  <a:schemeClr val="accent4">
                    <a:lumMod val="50000"/>
                  </a:schemeClr>
                </a:solidFill>
              </a:rPr>
              <a:t>نِتنَبَّه</a:t>
            </a:r>
            <a:r>
              <a:rPr lang="ar-LB" sz="3600" b="1" dirty="0">
                <a:solidFill>
                  <a:srgbClr val="C00000"/>
                </a:solidFill>
              </a:rPr>
              <a:t> </a:t>
            </a:r>
            <a:r>
              <a:rPr lang="ar-LB" sz="3600" dirty="0"/>
              <a:t>إ</a:t>
            </a:r>
            <a:r>
              <a:rPr lang="ar-SA" sz="3600" dirty="0"/>
              <a:t>نّ</a:t>
            </a:r>
            <a:r>
              <a:rPr lang="ar-LB" sz="3600" dirty="0"/>
              <a:t>و </a:t>
            </a:r>
            <a:r>
              <a:rPr lang="ar-SA" sz="3600" dirty="0"/>
              <a:t>يَسوع كَشَفلنا </a:t>
            </a:r>
            <a:r>
              <a:rPr lang="ar-LB" sz="3600" dirty="0"/>
              <a:t>إ</a:t>
            </a:r>
            <a:r>
              <a:rPr lang="ar-SA" sz="3600" dirty="0"/>
              <a:t>ن</a:t>
            </a:r>
            <a:r>
              <a:rPr lang="ar-LB" sz="3600" dirty="0"/>
              <a:t>ّو</a:t>
            </a:r>
            <a:r>
              <a:rPr lang="ar-SA" sz="3600" dirty="0"/>
              <a:t> اللَّه </a:t>
            </a:r>
            <a:r>
              <a:rPr lang="ar-LB" sz="3600" dirty="0"/>
              <a:t>بَيّ</a:t>
            </a:r>
            <a:r>
              <a:rPr lang="ar-SA" sz="3600" dirty="0"/>
              <a:t>، </a:t>
            </a:r>
            <a:r>
              <a:rPr lang="ar-LB" sz="3600" dirty="0"/>
              <a:t>وإِنّو فينا نقِلّو </a:t>
            </a:r>
            <a:r>
              <a:rPr lang="ar-SA" sz="3600" dirty="0"/>
              <a:t>«أَبان</a:t>
            </a:r>
            <a:r>
              <a:rPr lang="ar-LB" sz="3600" dirty="0"/>
              <a:t>ا»</a:t>
            </a:r>
            <a:r>
              <a:rPr lang="en-US" sz="3600" dirty="0"/>
              <a:t>.</a:t>
            </a:r>
            <a:endParaRPr lang="ar-LB" sz="3600" dirty="0"/>
          </a:p>
        </p:txBody>
      </p:sp>
      <p:pic>
        <p:nvPicPr>
          <p:cNvPr id="102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9090" y="3227294"/>
            <a:ext cx="5437375" cy="363070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326398" y="578813"/>
            <a:ext cx="4242686" cy="4493814"/>
          </a:xfrm>
          <a:prstGeom prst="cloudCallout">
            <a:avLst>
              <a:gd name="adj1" fmla="val -94202"/>
              <a:gd name="adj2" fmla="val -156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وهَلَّق رَح  إِطلُب مِنكُن إِنّو نِرسُم إِشارِة الصّليب 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2657" y="1510920"/>
            <a:ext cx="3868160" cy="5568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999729" y="674557"/>
            <a:ext cx="4589635" cy="3477718"/>
          </a:xfrm>
          <a:prstGeom prst="wedgeRoundRectCallout">
            <a:avLst>
              <a:gd name="adj1" fmla="val -68983"/>
              <a:gd name="adj2" fmla="val 123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والرُّوح القُدُس،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1\EB1 rencontre 13 et 14\اللقاء 13\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6512"/>
            <a:ext cx="4246823" cy="54714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82790" y="510989"/>
            <a:ext cx="5109882" cy="5768788"/>
          </a:xfrm>
          <a:prstGeom prst="cloudCallout">
            <a:avLst>
              <a:gd name="adj1" fmla="val -82827"/>
              <a:gd name="adj2" fmla="val 1130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نحِطّ سَوا أَنفُسْنا بِحُضور الله بِخُشوع واحتِرام ونْقِلّو </a:t>
            </a:r>
            <a:r>
              <a:rPr lang="ar-SA" sz="4800" dirty="0">
                <a:solidFill>
                  <a:srgbClr val="002060"/>
                </a:solidFill>
              </a:rPr>
              <a:t>يا رَبّ، </a:t>
            </a:r>
            <a:r>
              <a:rPr lang="ar-LB" sz="4800" dirty="0">
                <a:solidFill>
                  <a:srgbClr val="002060"/>
                </a:solidFill>
              </a:rPr>
              <a:t>إِ</a:t>
            </a:r>
            <a:r>
              <a:rPr lang="ar-SA" sz="4800" dirty="0">
                <a:solidFill>
                  <a:srgbClr val="002060"/>
                </a:solidFill>
              </a:rPr>
              <a:t>فتَحْ قُلُوبَنا لِنَفهَمَ كَلِمَتَك</a:t>
            </a:r>
            <a:r>
              <a:rPr lang="ar-LB" sz="4800" dirty="0">
                <a:solidFill>
                  <a:srgbClr val="002060"/>
                </a:solidFill>
              </a:rPr>
              <a:t>َ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213330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6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F9A846"/>
      </a:accent1>
      <a:accent2>
        <a:srgbClr val="FFFF00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861</TotalTime>
  <Words>450</Words>
  <Application>Microsoft Office PowerPoint</Application>
  <PresentationFormat>On-screen Show (4:3)</PresentationFormat>
  <Paragraphs>88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Adobe Arabic</vt:lpstr>
      <vt:lpstr>Arial</vt:lpstr>
      <vt:lpstr>Trebuchet MS</vt:lpstr>
      <vt:lpstr>Wingdings 3</vt:lpstr>
      <vt:lpstr>Facet</vt:lpstr>
      <vt:lpstr>مَركَزُ التَّربِيَّةِ الدّينِيَّة لِرُهبانِيَّةِ القَلبَين الأقدَسَين </vt:lpstr>
      <vt:lpstr>PowerPoint Presentation</vt:lpstr>
      <vt:lpstr>اللِّقاءُ السّابِع عَشَر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ومَرَّة كان يَسوع عَم يْصَلِّي وطَوَّلِ الغَيبِة. شافُو التَّلاميز كِيف عَم يْصَلِّي، وتْأَثَّرو كْتِير</vt:lpstr>
      <vt:lpstr>PowerPoint Presentation</vt:lpstr>
      <vt:lpstr>وعَلَّمُن يَسوع صَلاة الأَبانا وقَلُّن قَولُو: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78</cp:revision>
  <dcterms:created xsi:type="dcterms:W3CDTF">2020-08-25T06:38:39Z</dcterms:created>
  <dcterms:modified xsi:type="dcterms:W3CDTF">2022-02-25T16:29:11Z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3DC6EB4F-385A-41DB-A748-CA17A58B874E</vt:lpwstr>
  </property>
  <property fmtid="{D5CDD505-2E9C-101B-9397-08002B2CF9AE}" pid="3" name="ArticulatePath">
    <vt:lpwstr>EB1-rencontre-17 2021-2022</vt:lpwstr>
  </property>
</Properties>
</file>