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380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50" r:id="rId20"/>
    <p:sldId id="316" r:id="rId21"/>
    <p:sldId id="315" r:id="rId22"/>
    <p:sldId id="307" r:id="rId23"/>
    <p:sldId id="309" r:id="rId24"/>
    <p:sldId id="357" r:id="rId25"/>
    <p:sldId id="358" r:id="rId26"/>
    <p:sldId id="361" r:id="rId27"/>
    <p:sldId id="362" r:id="rId28"/>
    <p:sldId id="397" r:id="rId29"/>
    <p:sldId id="398" r:id="rId30"/>
    <p:sldId id="344" r:id="rId31"/>
    <p:sldId id="345" r:id="rId32"/>
    <p:sldId id="287" r:id="rId33"/>
    <p:sldId id="369" r:id="rId34"/>
    <p:sldId id="285" r:id="rId35"/>
    <p:sldId id="399" r:id="rId36"/>
    <p:sldId id="283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994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505" y="5257667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4400" b="1" dirty="0">
              <a:solidFill>
                <a:schemeClr val="tx1"/>
              </a:solidFill>
            </a:endParaRPr>
          </a:p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م</a:t>
            </a:r>
            <a:r>
              <a:rPr lang="ar-SA" sz="4400" b="1" dirty="0">
                <a:solidFill>
                  <a:schemeClr val="tx1"/>
                </a:solidFill>
              </a:rPr>
              <a:t>ن بَعْد ما تْعَمَّد يَسوع عَ إِيد يُوحَنَّا المَعمَدان، شو صار؟</a:t>
            </a:r>
            <a:endParaRPr lang="ar-LB" sz="4400" b="1" dirty="0">
              <a:solidFill>
                <a:schemeClr val="tx1"/>
              </a:solidFill>
            </a:endParaRPr>
          </a:p>
          <a:p>
            <a:pPr algn="ctr" rtl="1"/>
            <a:endParaRPr lang="ar-LB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راحْ مِدِّة 3 سْنِين يْخَبِّرِ النَّاس عَن اللَّه وقَدَّيش بِيحِبُّن</a:t>
            </a:r>
            <a:r>
              <a:rPr lang="en-US" sz="38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وبْقُوِّة ه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المَحَبِّة، شِفـِي المَرضَى، عَزَّى الحَزانَى، </a:t>
            </a:r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وأَعلَن </a:t>
            </a:r>
            <a:r>
              <a:rPr lang="ar-LB" sz="3800" dirty="0">
                <a:solidFill>
                  <a:schemeClr val="tx1"/>
                </a:solidFill>
              </a:rPr>
              <a:t>إ</a:t>
            </a:r>
            <a:r>
              <a:rPr lang="ar-SA" sz="3800" dirty="0">
                <a:solidFill>
                  <a:schemeClr val="tx1"/>
                </a:solidFill>
              </a:rPr>
              <a:t>نُّو مَلَكُوت اللَّه، يَعنِي مَلَكُوتِ المَحَبِّة، صار بَيناتْنا</a:t>
            </a:r>
            <a:r>
              <a:rPr lang="en-US" sz="38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3800" dirty="0">
              <a:solidFill>
                <a:schemeClr val="accent4">
                  <a:lumMod val="50000"/>
                </a:schemeClr>
              </a:solidFill>
            </a:endParaRPr>
          </a:p>
          <a:p>
            <a:pPr rtl="1"/>
            <a:r>
              <a:rPr lang="en-US" sz="3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576"/>
            <a:ext cx="9144000" cy="69655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603811"/>
            <a:ext cx="8834719" cy="2716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SA" sz="3200" dirty="0">
                <a:solidFill>
                  <a:schemeClr val="tx1"/>
                </a:solidFill>
              </a:rPr>
              <a:t>قَرَّب عِيدِ الفِصْح عِندِ اليَهود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algn="r" rtl="1"/>
            <a:r>
              <a:rPr lang="ar-SA" sz="3200" dirty="0">
                <a:solidFill>
                  <a:schemeClr val="tx1"/>
                </a:solidFill>
              </a:rPr>
              <a:t>والفِصْح ذِكْرَى لَكِلِّ العَجايِب 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عَمَلا اللَّه لَشَعْبو وهُوِّي عِيدِ كْبِير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r>
              <a:rPr lang="ar-LB" sz="3200" dirty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وقَرَّر يَسوع يْرُوح عَ أورَشَـلِيم ويْشارِكْ بِالعِيد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en-US" sz="32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046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3376" y="0"/>
            <a:ext cx="7947212" cy="6051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وقَبْل ما يُوصَل، بَعَتْ تْنَين مِن تلاميزُو وقَلُّن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 rtl="1"/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14400" y="4114800"/>
            <a:ext cx="6548717" cy="2390709"/>
          </a:xfrm>
          <a:prstGeom prst="cloudCallout">
            <a:avLst>
              <a:gd name="adj1" fmla="val -9247"/>
              <a:gd name="adj2" fmla="val -11412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رُوحُو عَ الضَّيعَة اللِّي قْبالْكُن، وبَس تُوصَلُو، بِتْلاقُو جَحْش مَربُوط ما رِكِب عَلَيه حَدَا بَعْد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ar-SA" sz="2800" dirty="0">
                <a:solidFill>
                  <a:schemeClr val="tx1"/>
                </a:solidFill>
              </a:rPr>
              <a:t>فِكُّوه وجِيبُوه لَ هَون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42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2"/>
            <a:ext cx="9121651" cy="68412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053848" cy="6051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LB" sz="3000" dirty="0">
                <a:solidFill>
                  <a:schemeClr val="tx1"/>
                </a:solidFill>
              </a:rPr>
              <a:t>وراحو التِّلميذين </a:t>
            </a:r>
            <a:r>
              <a:rPr lang="ar-SA" sz="3000" dirty="0">
                <a:solidFill>
                  <a:schemeClr val="tx1"/>
                </a:solidFill>
              </a:rPr>
              <a:t>ولِقْيو مِتل ما قَلُّن يَسوع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r>
              <a:rPr lang="ar-LB" sz="3000" dirty="0">
                <a:solidFill>
                  <a:schemeClr val="tx1"/>
                </a:solidFill>
              </a:rPr>
              <a:t>.. سَأَلُن صاحبو</a:t>
            </a:r>
            <a:r>
              <a:rPr lang="ar-LB" sz="3200" dirty="0">
                <a:solidFill>
                  <a:schemeClr val="tx1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957048" y="4141694"/>
            <a:ext cx="2339788" cy="1812485"/>
          </a:xfrm>
          <a:prstGeom prst="cloudCallout">
            <a:avLst>
              <a:gd name="adj1" fmla="val 13167"/>
              <a:gd name="adj2" fmla="val -15715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لَيش عَم بِتْفِكُّو؟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308847" y="4724401"/>
            <a:ext cx="2886634" cy="1812485"/>
          </a:xfrm>
          <a:prstGeom prst="cloudCallout">
            <a:avLst>
              <a:gd name="adj1" fmla="val -37010"/>
              <a:gd name="adj2" fmla="val -16754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ل</a:t>
            </a:r>
            <a:r>
              <a:rPr lang="ar-SA" sz="2800" dirty="0">
                <a:solidFill>
                  <a:schemeClr val="tx1"/>
                </a:solidFill>
              </a:rPr>
              <a:t> أَنُّو الرَّبّ بِحاجِة لَ إِلُو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97902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2048" y="0"/>
            <a:ext cx="8794377" cy="60511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وجابو الجَحْش، وحَطُّو تْيابُن عَ ضهْرُو،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وطِلِع يَسوع عَلَيه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097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5155" y="5688107"/>
            <a:ext cx="8780928" cy="1062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وصار هُوِّي يِمْشِي والنَّاس يِفِرْشُو تْيابُن عَ الطَّرِيق أو يِحْمْلُو أَغصانِ النَّخْل ويْلَوحو فيا ويِجُو تَ يْلاقُوه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77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447"/>
            <a:ext cx="9144000" cy="1062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SA" sz="2800" dirty="0">
                <a:solidFill>
                  <a:schemeClr val="tx1"/>
                </a:solidFill>
              </a:rPr>
              <a:t>ومِن فَرَحُن، صار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التّلاميز يْسَبْحُو اللَّه على كِلِّ العَجايِب 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ْل</a:t>
            </a:r>
            <a:r>
              <a:rPr lang="ar-SA" sz="2800" dirty="0">
                <a:solidFill>
                  <a:schemeClr val="tx1"/>
                </a:solidFill>
              </a:rPr>
              <a:t>ي شافوها</a:t>
            </a:r>
            <a:r>
              <a:rPr lang="ar-LB" sz="2800" dirty="0">
                <a:solidFill>
                  <a:schemeClr val="tx1"/>
                </a:solidFill>
              </a:rPr>
              <a:t>. </a:t>
            </a:r>
            <a:r>
              <a:rPr lang="ar-SA" sz="2800" dirty="0">
                <a:solidFill>
                  <a:schemeClr val="tx1"/>
                </a:solidFill>
              </a:rPr>
              <a:t>والوْلاد كَمان طِلْعو تَ يْلاقُو يَسوع، وكانو فِرحانِين</a:t>
            </a:r>
            <a:r>
              <a:rPr lang="ar-LB" sz="2800" dirty="0">
                <a:solidFill>
                  <a:schemeClr val="tx1"/>
                </a:solidFill>
              </a:rPr>
              <a:t> كتير.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7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46878" y="497322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تَعوا تَ نزَقِّف 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ونْهَلّل مِتْلُن 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ونْقول مِتِل ما قالوا...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727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447" y="0"/>
            <a:ext cx="9063318" cy="6858000"/>
          </a:xfrm>
        </p:spPr>
      </p:pic>
      <p:sp>
        <p:nvSpPr>
          <p:cNvPr id="5" name="Cloud Callout 4"/>
          <p:cNvSpPr/>
          <p:nvPr/>
        </p:nvSpPr>
        <p:spPr>
          <a:xfrm>
            <a:off x="2092889" y="4343398"/>
            <a:ext cx="5679512" cy="2353236"/>
          </a:xfrm>
          <a:prstGeom prst="cloudCallout">
            <a:avLst>
              <a:gd name="adj1" fmla="val 44834"/>
              <a:gd name="adj2" fmla="val -17187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هُوشَعنا! يِتْبارَكِ المَلِك الجايي بِإسْمِ الرَّبّ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ar-SA" sz="2800" dirty="0">
                <a:solidFill>
                  <a:schemeClr val="tx1"/>
                </a:solidFill>
              </a:rPr>
              <a:t>والسَّلام والمَجد بِأَعلى السَّما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46878" y="497322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وهَلَّق، </a:t>
            </a:r>
            <a:r>
              <a:rPr lang="ar-SA" sz="4000" dirty="0">
                <a:solidFill>
                  <a:schemeClr val="tx1"/>
                </a:solidFill>
              </a:rPr>
              <a:t>تَعو تَ</a:t>
            </a:r>
            <a:r>
              <a:rPr lang="ar-LB" sz="4000" dirty="0">
                <a:solidFill>
                  <a:schemeClr val="tx1"/>
                </a:solidFill>
              </a:rPr>
              <a:t> نْقول لَ يَسوع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05" y="0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7882" y="539205"/>
            <a:ext cx="8122024" cy="575622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 </a:t>
            </a:r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مِتْل ما فِتِت عَ أُورَشَـلِيم، </a:t>
            </a:r>
            <a:endParaRPr lang="ar-LB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فُوت عَ قَلْبِي،</a:t>
            </a:r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حَتَّى سَبِّح اللَّه مَع تْلامِيزَك،</a:t>
            </a:r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وأُصْرُخ بِأَعلَى صَوتِي</a:t>
            </a:r>
            <a:r>
              <a:rPr lang="en-US" sz="3800" dirty="0">
                <a:solidFill>
                  <a:schemeClr val="tx1"/>
                </a:solidFill>
              </a:rPr>
              <a:t>:</a:t>
            </a:r>
          </a:p>
          <a:p>
            <a:pPr algn="ctr" rtl="1"/>
            <a:r>
              <a:rPr lang="ar-LB" sz="3800" dirty="0">
                <a:solidFill>
                  <a:schemeClr val="tx1"/>
                </a:solidFill>
              </a:rPr>
              <a:t>«</a:t>
            </a:r>
            <a:r>
              <a:rPr lang="ar-SA" sz="3800" dirty="0">
                <a:solidFill>
                  <a:schemeClr val="tx1"/>
                </a:solidFill>
              </a:rPr>
              <a:t>هُوشَعنا بِالأَعالي،</a:t>
            </a:r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يِتْبارَك إسْمَك يا يَسوع</a:t>
            </a:r>
            <a:r>
              <a:rPr lang="en-US" sz="3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تِتْبارَك إِنْتَ يا مَلِكْنا </a:t>
            </a:r>
            <a:endParaRPr lang="ar-LB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الجايي بِإسْمِ الرَّبّ</a:t>
            </a:r>
            <a:r>
              <a:rPr lang="ar-LB" sz="3800" dirty="0">
                <a:solidFill>
                  <a:schemeClr val="tx1"/>
                </a:solidFill>
              </a:rPr>
              <a:t>».</a:t>
            </a:r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en-US" sz="3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4" y="581816"/>
            <a:ext cx="19992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800" b="1" dirty="0"/>
              <a:t>يا يَسوع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3991331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ومِن بَعد ما سمِعْنا المُحادَثة،  رَح إِسأَلكُن كَم سُؤال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401912"/>
            <a:ext cx="3859306" cy="333506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097742" y="309282"/>
            <a:ext cx="6239436" cy="2649071"/>
          </a:xfrm>
          <a:prstGeom prst="cloudCallout">
            <a:avLst>
              <a:gd name="adj1" fmla="val -34114"/>
              <a:gd name="adj2" fmla="val 95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</a:t>
            </a:r>
            <a:r>
              <a:rPr lang="ar-SA" sz="4000" dirty="0"/>
              <a:t>ه</a:t>
            </a:r>
            <a:r>
              <a:rPr lang="ar-LB" sz="4000" dirty="0"/>
              <a:t>ُ</a:t>
            </a:r>
            <a:r>
              <a:rPr lang="ar-SA" sz="4000" dirty="0"/>
              <a:t>و</a:t>
            </a:r>
            <a:r>
              <a:rPr lang="ar-LB" sz="4000" dirty="0"/>
              <a:t>ّي</a:t>
            </a:r>
            <a:r>
              <a:rPr lang="ar-SA" sz="4000" dirty="0"/>
              <a:t> العِيد </a:t>
            </a:r>
            <a:r>
              <a:rPr lang="ar-LB" sz="4000" dirty="0"/>
              <a:t>يَلْلي</a:t>
            </a:r>
            <a:r>
              <a:rPr lang="ar-SA" sz="4000" dirty="0"/>
              <a:t> قَرَّر يَسوع المُشارَكة فيه؟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2938070" y="374754"/>
            <a:ext cx="3612631" cy="1229193"/>
          </a:xfrm>
          <a:prstGeom prst="wedgeRoundRectCallout">
            <a:avLst>
              <a:gd name="adj1" fmla="val 657"/>
              <a:gd name="adj2" fmla="val 9176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عيد الفِصح!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355430"/>
            <a:ext cx="3913095" cy="338154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793854" y="416859"/>
            <a:ext cx="4973628" cy="2965627"/>
          </a:xfrm>
          <a:prstGeom prst="cloudCallout">
            <a:avLst>
              <a:gd name="adj1" fmla="val -72056"/>
              <a:gd name="adj2" fmla="val 98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لَوَين راح يَسوع حتّى يعَيِّد هَالعيد؟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732329" y="734078"/>
            <a:ext cx="3612631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dirty="0"/>
              <a:t>عَ </a:t>
            </a:r>
            <a:r>
              <a:rPr lang="ar-SA" sz="4200" dirty="0"/>
              <a:t>أُورَشَـلِيم</a:t>
            </a:r>
            <a:r>
              <a:rPr lang="en-US" sz="4200" dirty="0"/>
              <a:t>.</a:t>
            </a:r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378670"/>
            <a:ext cx="3886201" cy="335830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720667" y="262107"/>
            <a:ext cx="4697192" cy="3462728"/>
          </a:xfrm>
          <a:prstGeom prst="cloudCallout">
            <a:avLst>
              <a:gd name="adj1" fmla="val -71658"/>
              <a:gd name="adj2" fmla="val 7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bg1"/>
                </a:solidFill>
              </a:rPr>
              <a:t>كَيفَ </a:t>
            </a:r>
            <a:r>
              <a:rPr lang="ar-LB" sz="4000" dirty="0">
                <a:solidFill>
                  <a:schemeClr val="bg1"/>
                </a:solidFill>
              </a:rPr>
              <a:t>فات </a:t>
            </a:r>
            <a:r>
              <a:rPr lang="ar-SA" sz="4000" dirty="0">
                <a:solidFill>
                  <a:schemeClr val="bg1"/>
                </a:solidFill>
              </a:rPr>
              <a:t>يَسوع </a:t>
            </a:r>
            <a:r>
              <a:rPr lang="ar-LB" sz="4000" dirty="0">
                <a:solidFill>
                  <a:schemeClr val="bg1"/>
                </a:solidFill>
              </a:rPr>
              <a:t>ع </a:t>
            </a:r>
            <a:r>
              <a:rPr lang="ar-SA" sz="4000" dirty="0">
                <a:solidFill>
                  <a:schemeClr val="bg1"/>
                </a:solidFill>
              </a:rPr>
              <a:t>أُورَشَـلِيم</a:t>
            </a:r>
            <a:r>
              <a:rPr lang="ar-SA" sz="4000" b="1" dirty="0">
                <a:solidFill>
                  <a:schemeClr val="bg1"/>
                </a:solidFill>
              </a:rPr>
              <a:t>؟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09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707776" y="349624"/>
            <a:ext cx="6427695" cy="1285847"/>
          </a:xfrm>
          <a:prstGeom prst="wedgeRoundRectCallout">
            <a:avLst>
              <a:gd name="adj1" fmla="val 5217"/>
              <a:gd name="adj2" fmla="val 112006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dirty="0">
              <a:cs typeface="+mj-cs"/>
            </a:endParaRPr>
          </a:p>
          <a:p>
            <a:pPr rtl="1"/>
            <a:r>
              <a:rPr lang="ar-SA" sz="5400" dirty="0"/>
              <a:t>راكِب على الجَحْش</a:t>
            </a:r>
            <a:r>
              <a:rPr lang="en-US" sz="5400" dirty="0"/>
              <a:t>.</a:t>
            </a:r>
          </a:p>
          <a:p>
            <a:pPr algn="ctr" rtl="1"/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355430"/>
            <a:ext cx="3913095" cy="338154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793854" y="416859"/>
            <a:ext cx="4973628" cy="2965627"/>
          </a:xfrm>
          <a:prstGeom prst="cloudCallout">
            <a:avLst>
              <a:gd name="adj1" fmla="val -72056"/>
              <a:gd name="adj2" fmla="val 98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عِمْلو </a:t>
            </a:r>
            <a:r>
              <a:rPr lang="ar-SA" sz="4000" dirty="0"/>
              <a:t>النَّاس </a:t>
            </a:r>
            <a:r>
              <a:rPr lang="ar-LB" sz="4000" dirty="0"/>
              <a:t>لَمّا شافوه وشو قالوا؟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16776" y="255495"/>
            <a:ext cx="8262448" cy="2489912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فَرَشُوا</a:t>
            </a:r>
            <a:r>
              <a:rPr lang="ar-LB" sz="3600" dirty="0"/>
              <a:t> تْيابُن قِدّامو</a:t>
            </a:r>
            <a:r>
              <a:rPr lang="ar-SA" sz="3600" dirty="0"/>
              <a:t>، وحَمَلُوا س</a:t>
            </a:r>
            <a:r>
              <a:rPr lang="ar-LB" sz="3600" dirty="0"/>
              <a:t>ُ</a:t>
            </a:r>
            <a:r>
              <a:rPr lang="ar-SA" sz="3600" dirty="0"/>
              <a:t>ع</a:t>
            </a:r>
            <a:r>
              <a:rPr lang="ar-LB" sz="3600" dirty="0"/>
              <a:t>ُ</a:t>
            </a:r>
            <a:r>
              <a:rPr lang="ar-SA" sz="3600" dirty="0"/>
              <a:t>ف النَّخِيل</a:t>
            </a:r>
            <a:r>
              <a:rPr lang="ar-LB" sz="3600" dirty="0"/>
              <a:t>،</a:t>
            </a:r>
            <a:endParaRPr lang="en-US" sz="3600" dirty="0"/>
          </a:p>
          <a:p>
            <a:pPr algn="ctr" rtl="1"/>
            <a:r>
              <a:rPr lang="ar-LB" sz="3600" dirty="0"/>
              <a:t>وقالوا: «</a:t>
            </a:r>
            <a:r>
              <a:rPr lang="ar-SA" sz="3600" dirty="0"/>
              <a:t>هُوشَعنا، تَبارَكَ المَلِكُ الآتِي باسْمِ الرَّبّ</a:t>
            </a:r>
            <a:r>
              <a:rPr lang="ar-LB" sz="3600" dirty="0"/>
              <a:t>».</a:t>
            </a:r>
            <a:endParaRPr lang="en-US" sz="3600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68587" y="3281082"/>
            <a:ext cx="5136777" cy="3576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60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0" y="1148276"/>
            <a:ext cx="6101123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الثّامِن عَشَر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يا يَسوعُ...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أَنتَ تَدخُلُ أورَشَليم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14600" y="0"/>
            <a:ext cx="6243278" cy="3905794"/>
          </a:xfrm>
          <a:prstGeom prst="cloudCallout">
            <a:avLst>
              <a:gd name="adj1" fmla="val -54538"/>
              <a:gd name="adj2" fmla="val 5074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بَدّي مِنكُن تِرِسْموا قَلب عَ ورقَة قِدّامكُن 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وتِكِتْبوا جُوّاتو هالجِمْلة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1086"/>
            <a:ext cx="8485094" cy="635486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54260" y="510988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العِبارَة يَلْلي لازِم تِنحِفِر بِقْلوبنا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270" y="4249270"/>
            <a:ext cx="3018797" cy="2608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60" y="1694329"/>
            <a:ext cx="5490907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4544483" cy="3998497"/>
          </a:xfrm>
          <a:prstGeom prst="cloudCallout">
            <a:avLst>
              <a:gd name="adj1" fmla="val -84515"/>
              <a:gd name="adj2" fmla="val -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ومنِختُم بِهَالصَّلاة وهالتِّرنيمِة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" y="565071"/>
            <a:ext cx="9144000" cy="4141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" b="-2919"/>
          <a:stretch/>
        </p:blipFill>
        <p:spPr>
          <a:xfrm>
            <a:off x="393684" y="694858"/>
            <a:ext cx="6922663" cy="6163142"/>
          </a:xfrm>
        </p:spPr>
      </p:pic>
    </p:spTree>
    <p:extLst>
      <p:ext uri="{BB962C8B-B14F-4D97-AF65-F5344CB8AC3E}">
        <p14:creationId xmlns:p14="http://schemas.microsoft.com/office/powerpoint/2010/main" val="2709018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5768"/>
              <a:gd name="adj2" fmla="val 47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endParaRPr lang="ar-LB" sz="4125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479" y="-58177"/>
            <a:ext cx="5440695" cy="6916177"/>
          </a:xfrm>
        </p:spPr>
      </p:pic>
    </p:spTree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2902234"/>
            <a:ext cx="4437530" cy="383474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806198" y="420609"/>
            <a:ext cx="4757814" cy="3169758"/>
          </a:xfrm>
          <a:prstGeom prst="cloudCallout">
            <a:avLst>
              <a:gd name="adj1" fmla="val -82952"/>
              <a:gd name="adj2" fmla="val 6275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dirty="0">
                <a:solidFill>
                  <a:schemeClr val="bg2"/>
                </a:solidFill>
              </a:rPr>
              <a:t>سَلام المَسيح أَصدِقائي...</a:t>
            </a:r>
            <a:endParaRPr lang="fr-CA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bg2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4459" y="793746"/>
            <a:ext cx="705925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r" rtl="1">
              <a:buFontTx/>
              <a:buChar char="-"/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نِشْرَح </a:t>
            </a:r>
            <a:r>
              <a:rPr lang="ar-LB" sz="3600" dirty="0"/>
              <a:t>لَيش منِ</a:t>
            </a:r>
            <a:r>
              <a:rPr lang="ar-SA" sz="3600" dirty="0"/>
              <a:t>حتفِل ب</a:t>
            </a:r>
            <a:r>
              <a:rPr lang="ar-LB" sz="3600" dirty="0"/>
              <a:t>ِ</a:t>
            </a:r>
            <a:r>
              <a:rPr lang="ar-SA" sz="3600" dirty="0"/>
              <a:t>الشَّع</a:t>
            </a:r>
            <a:r>
              <a:rPr lang="ar-LB" sz="3600" dirty="0"/>
              <a:t>نينِة</a:t>
            </a:r>
            <a:r>
              <a:rPr lang="ar-SA" sz="3600" dirty="0"/>
              <a:t>، </a:t>
            </a:r>
            <a:r>
              <a:rPr lang="ar-LB" sz="3600" dirty="0"/>
              <a:t>ومنِلبُس</a:t>
            </a:r>
            <a:r>
              <a:rPr lang="ar-SA" sz="3600" dirty="0"/>
              <a:t> </a:t>
            </a:r>
            <a:r>
              <a:rPr lang="ar-LB" sz="3600" dirty="0"/>
              <a:t>تْياب جداد ومنِحمُل أغصان وشْموع ومِنْهَلِّل بِفَرَح!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749234" y="3808604"/>
            <a:ext cx="403235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4">
                    <a:lumMod val="50000"/>
                  </a:schemeClr>
                </a:solidFill>
              </a:rPr>
              <a:t>نِتنَبَّه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 </a:t>
            </a:r>
            <a:r>
              <a:rPr lang="ar-SA" sz="3600" dirty="0"/>
              <a:t>يَسوع بِك</a:t>
            </a:r>
            <a:r>
              <a:rPr lang="ar-LB" sz="3600" dirty="0"/>
              <a:t>لّ</a:t>
            </a:r>
            <a:r>
              <a:rPr lang="ar-SA" sz="3600" dirty="0"/>
              <a:t> تَواض</a:t>
            </a:r>
            <a:r>
              <a:rPr lang="ar-LB" sz="3600" dirty="0"/>
              <a:t>عو</a:t>
            </a:r>
            <a:r>
              <a:rPr lang="ar-SA" sz="3600" dirty="0"/>
              <a:t>، </a:t>
            </a:r>
            <a:r>
              <a:rPr lang="ar-LB" sz="3600" dirty="0"/>
              <a:t>هُوّي </a:t>
            </a:r>
            <a:r>
              <a:rPr lang="ar-SA" sz="3600" dirty="0"/>
              <a:t>مَلِك</a:t>
            </a:r>
            <a:endParaRPr lang="en-US" sz="3600" dirty="0"/>
          </a:p>
        </p:txBody>
      </p:sp>
      <p:pic>
        <p:nvPicPr>
          <p:cNvPr id="102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9090" y="3227294"/>
            <a:ext cx="5437375" cy="3630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6" y="3012141"/>
            <a:ext cx="4450392" cy="384585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326398" y="161954"/>
            <a:ext cx="4242686" cy="4493814"/>
          </a:xfrm>
          <a:prstGeom prst="cloudCallout">
            <a:avLst>
              <a:gd name="adj1" fmla="val -72333"/>
              <a:gd name="adj2" fmla="val 4750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2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2827"/>
              <a:gd name="adj2" fmla="val 113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4800" dirty="0">
                <a:solidFill>
                  <a:srgbClr val="002060"/>
                </a:solidFill>
              </a:rPr>
              <a:t>يا رَبّ، </a:t>
            </a:r>
            <a:r>
              <a:rPr lang="ar-LB" sz="4800" dirty="0">
                <a:solidFill>
                  <a:srgbClr val="002060"/>
                </a:solidFill>
              </a:rPr>
              <a:t>إِ</a:t>
            </a:r>
            <a:r>
              <a:rPr lang="ar-SA" sz="48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4800" dirty="0">
                <a:solidFill>
                  <a:srgbClr val="002060"/>
                </a:solidFill>
              </a:rPr>
              <a:t>َ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9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AB73D5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985</TotalTime>
  <Words>471</Words>
  <Application>Microsoft Office PowerPoint</Application>
  <PresentationFormat>On-screen Show (4:3)</PresentationFormat>
  <Paragraphs>72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Adobe Arabic</vt:lpstr>
      <vt:lpstr>Arial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الثّامِن عَشَر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84</cp:revision>
  <dcterms:created xsi:type="dcterms:W3CDTF">2020-08-25T06:38:39Z</dcterms:created>
  <dcterms:modified xsi:type="dcterms:W3CDTF">2022-02-25T17:29:38Z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EC3D921F-567C-438E-8EB1-980347FC9F64</vt:lpwstr>
  </property>
  <property fmtid="{D5CDD505-2E9C-101B-9397-08002B2CF9AE}" pid="3" name="ArticulatePath">
    <vt:lpwstr>EB1-rencontre-18 2021-2022</vt:lpwstr>
  </property>
</Properties>
</file>