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418" r:id="rId12"/>
    <p:sldId id="400" r:id="rId13"/>
    <p:sldId id="380" r:id="rId14"/>
    <p:sldId id="39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350" r:id="rId30"/>
    <p:sldId id="316" r:id="rId31"/>
    <p:sldId id="315" r:id="rId32"/>
    <p:sldId id="307" r:id="rId33"/>
    <p:sldId id="309" r:id="rId34"/>
    <p:sldId id="357" r:id="rId35"/>
    <p:sldId id="358" r:id="rId36"/>
    <p:sldId id="361" r:id="rId37"/>
    <p:sldId id="362" r:id="rId38"/>
    <p:sldId id="397" r:id="rId39"/>
    <p:sldId id="398" r:id="rId40"/>
    <p:sldId id="344" r:id="rId41"/>
    <p:sldId id="415" r:id="rId42"/>
    <p:sldId id="416" r:id="rId43"/>
    <p:sldId id="345" r:id="rId44"/>
    <p:sldId id="417" r:id="rId45"/>
    <p:sldId id="287" r:id="rId46"/>
    <p:sldId id="369" r:id="rId47"/>
    <p:sldId id="285" r:id="rId48"/>
    <p:sldId id="283" r:id="rId49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1994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3447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400" dirty="0">
              <a:solidFill>
                <a:schemeClr val="tx1"/>
              </a:solidFill>
            </a:endParaRPr>
          </a:p>
          <a:p>
            <a:pPr algn="ctr" rtl="1"/>
            <a:endParaRPr lang="ar-LB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b="1" dirty="0">
                <a:solidFill>
                  <a:schemeClr val="tx1"/>
                </a:solidFill>
              </a:rPr>
              <a:t>ع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ن شو حْكينا الم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رّ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SA" sz="4400" b="1" dirty="0">
                <a:solidFill>
                  <a:schemeClr val="tx1"/>
                </a:solidFill>
              </a:rPr>
              <a:t>ة الماضية؟ 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ع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ن الشّ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عنينِة</a:t>
            </a:r>
            <a:r>
              <a:rPr lang="ar-LB" sz="4400" dirty="0">
                <a:solidFill>
                  <a:schemeClr val="tx1"/>
                </a:solidFill>
              </a:rPr>
              <a:t> </a:t>
            </a:r>
            <a:r>
              <a:rPr lang="ar-SA" sz="4400" dirty="0">
                <a:solidFill>
                  <a:schemeClr val="tx1"/>
                </a:solidFill>
              </a:rPr>
              <a:t>ل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مّا دَخَلْ يَسوع أور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شَليم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400" dirty="0">
                <a:solidFill>
                  <a:schemeClr val="tx1"/>
                </a:solidFill>
              </a:rPr>
              <a:t>- </a:t>
            </a:r>
            <a:r>
              <a:rPr lang="ar-SA" sz="4400" b="1" dirty="0">
                <a:solidFill>
                  <a:schemeClr val="tx1"/>
                </a:solidFill>
              </a:rPr>
              <a:t>وكِيف استَقْبَلوه النّاس؟</a:t>
            </a:r>
            <a:endParaRPr lang="en-US" sz="4400" b="1" dirty="0">
              <a:solidFill>
                <a:schemeClr val="tx1"/>
              </a:solidFill>
            </a:endParaRPr>
          </a:p>
          <a:p>
            <a:pPr algn="ctr" rtl="1"/>
            <a:r>
              <a:rPr lang="ar-SA" sz="4400" dirty="0">
                <a:solidFill>
                  <a:schemeClr val="tx1"/>
                </a:solidFill>
              </a:rPr>
              <a:t>فَرَشُوا ت</a:t>
            </a:r>
            <a:r>
              <a:rPr lang="ar-LB" sz="4400" dirty="0">
                <a:solidFill>
                  <a:schemeClr val="tx1"/>
                </a:solidFill>
              </a:rPr>
              <a:t>ْ</a:t>
            </a:r>
            <a:r>
              <a:rPr lang="ar-SA" sz="4400" dirty="0">
                <a:solidFill>
                  <a:schemeClr val="tx1"/>
                </a:solidFill>
              </a:rPr>
              <a:t>يابُن قِدّامُو وح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ملُوا أَغَصان النّخِيل ورَكَضُوا لَيِستَقِبْلُوه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rtl="1"/>
            <a:r>
              <a:rPr lang="en-US" sz="4400" dirty="0"/>
              <a:t> </a:t>
            </a:r>
          </a:p>
          <a:p>
            <a:pPr algn="ctr" rtl="1"/>
            <a:endParaRPr lang="en-US" sz="3800" dirty="0">
              <a:solidFill>
                <a:schemeClr val="accent4">
                  <a:lumMod val="50000"/>
                </a:schemeClr>
              </a:solidFill>
            </a:endParaRPr>
          </a:p>
          <a:p>
            <a:pPr rtl="1"/>
            <a:r>
              <a:rPr lang="en-US" sz="38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3999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700" dirty="0"/>
              <a:t>ب</a:t>
            </a:r>
            <a:r>
              <a:rPr lang="ar-SA" sz="2700" dirty="0"/>
              <a:t>َعِدْ مَا دَخَلْ يَسوع أُور</a:t>
            </a:r>
            <a:r>
              <a:rPr lang="ar-LB" sz="2700" dirty="0"/>
              <a:t>َ</a:t>
            </a:r>
            <a:r>
              <a:rPr lang="ar-SA" sz="2700" dirty="0"/>
              <a:t>ش</a:t>
            </a:r>
            <a:r>
              <a:rPr lang="ar-LB" sz="2700" dirty="0"/>
              <a:t>َ</a:t>
            </a:r>
            <a:r>
              <a:rPr lang="ar-SA" sz="2700" dirty="0"/>
              <a:t>ليم سِمْعُو رُؤ</a:t>
            </a:r>
            <a:r>
              <a:rPr lang="ar-LB" sz="2700" dirty="0"/>
              <a:t>َ</a:t>
            </a:r>
            <a:r>
              <a:rPr lang="ar-SA" sz="2700" dirty="0"/>
              <a:t>وسا اليَهود كَلام يَسوع بَسْ ما حَبُّو تَعليمُو ويَلِّي كِان يْقُولُو عن نَفسُو، إنّو هُوّي اِبن اللّه. </a:t>
            </a: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21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07574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وَصارُوا يْفَتْشُوا عَ طَريقَة تَ يِتْخَلّصُوا مِنُّو وقِالو:</a:t>
            </a:r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 </a:t>
            </a:r>
            <a:r>
              <a:rPr lang="ar-SA" sz="3600" b="1" dirty="0">
                <a:solidFill>
                  <a:schemeClr val="tx1"/>
                </a:solidFill>
              </a:rPr>
              <a:t>يَلّلي بيَعرِف وَينْ مَوجُود </a:t>
            </a:r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يِجي يِقِلْنِا وَينُو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مع إنّو مَا عِمِل إلاّ الخَير، كْتَار يَلّلي كِرهُوه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كان يَسوع عارِف</a:t>
            </a:r>
            <a:r>
              <a:rPr lang="ar-LB" sz="3600" dirty="0">
                <a:solidFill>
                  <a:schemeClr val="tx1"/>
                </a:solidFill>
              </a:rPr>
              <a:t>،</a:t>
            </a:r>
            <a:r>
              <a:rPr lang="ar-SA" sz="3600" dirty="0">
                <a:solidFill>
                  <a:schemeClr val="tx1"/>
                </a:solidFill>
              </a:rPr>
              <a:t> وعارِفْ كَمان إنُّو سِاعِة مَوتُو ق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ر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بِت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rtl="1"/>
            <a:r>
              <a:rPr lang="en-US" sz="4400" dirty="0"/>
              <a:t> </a:t>
            </a:r>
          </a:p>
          <a:p>
            <a:pPr algn="ctr" rtl="1"/>
            <a:endParaRPr lang="en-US" sz="3800" dirty="0">
              <a:solidFill>
                <a:schemeClr val="accent4">
                  <a:lumMod val="50000"/>
                </a:schemeClr>
              </a:solidFill>
            </a:endParaRPr>
          </a:p>
          <a:p>
            <a:pPr rtl="1"/>
            <a:r>
              <a:rPr lang="en-US" sz="38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23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603811"/>
            <a:ext cx="8834719" cy="2716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SA" sz="3200" dirty="0">
                <a:solidFill>
                  <a:schemeClr val="tx1"/>
                </a:solidFill>
              </a:rPr>
              <a:t>قَرَّب عِيدِ الفِصْح عِندِ اليَهود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algn="r" rtl="1"/>
            <a:r>
              <a:rPr lang="ar-SA" sz="3200" dirty="0">
                <a:solidFill>
                  <a:schemeClr val="tx1"/>
                </a:solidFill>
              </a:rPr>
              <a:t>والفِصْح ذِكْرَى لَكِلِّ العَجايِب يللّي عَمَلا اللَّه لَشَعْبو وهُوِّي عِيدِ كْبِير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r>
              <a:rPr lang="ar-LB" sz="3200" dirty="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وقَرَّر يَسوع يْرُوح عَ أورَشَـلِيم ويْشارِكْ بِالعِيد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en-US" sz="32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05365" cy="6979024"/>
          </a:xfrm>
        </p:spPr>
      </p:pic>
      <p:sp>
        <p:nvSpPr>
          <p:cNvPr id="4" name="Rectangle 3"/>
          <p:cNvSpPr/>
          <p:nvPr/>
        </p:nvSpPr>
        <p:spPr>
          <a:xfrm>
            <a:off x="5204011" y="465224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500" dirty="0">
                <a:ea typeface="Times New Roman" panose="02020603050405020304" pitchFamily="18" charset="0"/>
                <a:cs typeface="+mj-cs"/>
              </a:rPr>
              <a:t>كِرْمَال هَيك جَمَّع تْلاميذُو </a:t>
            </a:r>
            <a:endParaRPr lang="ar-LB" sz="2500" dirty="0">
              <a:ea typeface="Times New Roman" panose="02020603050405020304" pitchFamily="18" charset="0"/>
              <a:cs typeface="+mj-cs"/>
            </a:endParaRPr>
          </a:p>
          <a:p>
            <a:pPr algn="ctr" rtl="1"/>
            <a:r>
              <a:rPr lang="ar-SA" sz="2500" dirty="0">
                <a:ea typeface="Times New Roman" panose="02020603050405020304" pitchFamily="18" charset="0"/>
                <a:cs typeface="+mj-cs"/>
              </a:rPr>
              <a:t>بِلَيلِة</a:t>
            </a:r>
            <a:r>
              <a:rPr lang="ar-LB" sz="2500" dirty="0">
                <a:ea typeface="Times New Roman" panose="02020603050405020304" pitchFamily="18" charset="0"/>
                <a:cs typeface="+mj-cs"/>
              </a:rPr>
              <a:t> </a:t>
            </a:r>
            <a:r>
              <a:rPr lang="ar-SA" sz="2500" dirty="0">
                <a:ea typeface="Times New Roman" panose="02020603050405020304" pitchFamily="18" charset="0"/>
                <a:cs typeface="+mj-cs"/>
              </a:rPr>
              <a:t>عِيد الفُصح تَ يِتْعَشَّا </a:t>
            </a:r>
            <a:endParaRPr lang="ar-LB" sz="2500" dirty="0">
              <a:ea typeface="Times New Roman" panose="02020603050405020304" pitchFamily="18" charset="0"/>
              <a:cs typeface="+mj-cs"/>
            </a:endParaRPr>
          </a:p>
          <a:p>
            <a:pPr algn="ctr" rtl="1"/>
            <a:r>
              <a:rPr lang="ar-SA" sz="2500" dirty="0">
                <a:ea typeface="Times New Roman" panose="02020603050405020304" pitchFamily="18" charset="0"/>
                <a:cs typeface="+mj-cs"/>
              </a:rPr>
              <a:t>هُوِّي ويّاهن، وحِكي مَعُن </a:t>
            </a:r>
            <a:endParaRPr lang="ar-LB" sz="2500" dirty="0">
              <a:ea typeface="Times New Roman" panose="02020603050405020304" pitchFamily="18" charset="0"/>
              <a:cs typeface="+mj-cs"/>
            </a:endParaRPr>
          </a:p>
          <a:p>
            <a:pPr algn="ctr" rtl="1"/>
            <a:r>
              <a:rPr lang="ar-SA" sz="2500" dirty="0">
                <a:ea typeface="Times New Roman" panose="02020603050405020304" pitchFamily="18" charset="0"/>
                <a:cs typeface="+mj-cs"/>
              </a:rPr>
              <a:t>عن إِشيا كْتِيرة</a:t>
            </a:r>
            <a:endParaRPr lang="en-US" sz="25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46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9251576" cy="981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2800" dirty="0"/>
              <a:t>وبَعدمَا خَلّصُوا عَشاهُنْ، أَخَدْ يَسوع بُطرس ويَعقوب ويُوحنّا ورَاح مَعُن عَ مَطرَح </a:t>
            </a:r>
            <a:r>
              <a:rPr lang="ar-LB" sz="2800" dirty="0"/>
              <a:t>إ</a:t>
            </a:r>
            <a:r>
              <a:rPr lang="ar-SA" sz="2800" dirty="0"/>
              <a:t>سمُو بِستان الزّيتُون</a:t>
            </a:r>
            <a:r>
              <a:rPr lang="ar-LB" sz="2800" dirty="0"/>
              <a:t>، </a:t>
            </a:r>
            <a:r>
              <a:rPr lang="ar-SA" sz="2800" dirty="0"/>
              <a:t>وقال لَتلاميذُو</a:t>
            </a:r>
            <a:r>
              <a:rPr lang="ar-LB" sz="2800" dirty="0"/>
              <a:t>: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14401" y="4773706"/>
            <a:ext cx="5029200" cy="1731803"/>
          </a:xfrm>
          <a:prstGeom prst="cloudCallout">
            <a:avLst>
              <a:gd name="adj1" fmla="val 11074"/>
              <a:gd name="adj2" fmla="val -1622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خ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لّيكُنْ هَون تَ كِنت رُحت صَلّيت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42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76364" y="0"/>
            <a:ext cx="2528047" cy="41282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صَلّى يَسوع 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كِرمَال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البَشر يَلي إِجَا تَ يخَلِّصُن من خَطاياهُن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ويَسوع كان عارِف قَدَّيش خَطيّتُن كبيرة</a:t>
            </a:r>
            <a:r>
              <a:rPr lang="en-US" sz="2800" dirty="0">
                <a:solidFill>
                  <a:schemeClr val="bg1"/>
                </a:solidFill>
                <a:latin typeface="Traditional Arabic" panose="02020603050405020304" pitchFamily="18" charset="-78"/>
                <a:ea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24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76364" y="0"/>
            <a:ext cx="2528047" cy="41282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ar-SA" sz="2800" dirty="0">
                <a:solidFill>
                  <a:schemeClr val="bg1"/>
                </a:solidFill>
              </a:rPr>
              <a:t>هالخَطيَّة كانِت تْقيلِة كْتير عَ يَسوع، وعَذَّبِتُو</a:t>
            </a:r>
            <a:r>
              <a:rPr lang="ar-LB" sz="2800" dirty="0">
                <a:solidFill>
                  <a:schemeClr val="bg1"/>
                </a:solidFill>
              </a:rPr>
              <a:t> وزَعَّلِتو</a:t>
            </a:r>
            <a:r>
              <a:rPr lang="ar-SA" sz="2800" dirty="0">
                <a:solidFill>
                  <a:schemeClr val="bg1"/>
                </a:solidFill>
              </a:rPr>
              <a:t> كْتير </a:t>
            </a:r>
            <a:r>
              <a:rPr lang="ar-LB" sz="2800" dirty="0">
                <a:solidFill>
                  <a:schemeClr val="bg1"/>
                </a:solidFill>
              </a:rPr>
              <a:t>...</a:t>
            </a:r>
            <a:r>
              <a:rPr lang="ar-SA" sz="2800" dirty="0"/>
              <a:t> </a:t>
            </a:r>
            <a:r>
              <a:rPr lang="ar-SA" sz="2800" dirty="0">
                <a:solidFill>
                  <a:schemeClr val="bg1"/>
                </a:solidFill>
              </a:rPr>
              <a:t>كان ي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سوع عَمْ يصَلّي وَحدُو. تلاميذُو كانُوا نايمِين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ar-LB" sz="2800" dirty="0">
                <a:solidFill>
                  <a:schemeClr val="bg1"/>
                </a:solidFill>
                <a:latin typeface="Traditional Arabic" panose="02020603050405020304" pitchFamily="18" charset="-78"/>
              </a:rPr>
              <a:t>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99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84896" y="174812"/>
            <a:ext cx="2084294" cy="41282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ar-SA" sz="2800" b="1" dirty="0">
                <a:solidFill>
                  <a:schemeClr val="bg1"/>
                </a:solidFill>
              </a:rPr>
              <a:t>حَسّ بالحِزِن والكآبة، كِرمِال هَيك قَال لبَيّو السّماوِي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188259"/>
            <a:ext cx="3523129" cy="2971800"/>
          </a:xfrm>
          <a:prstGeom prst="cloudCallout">
            <a:avLst>
              <a:gd name="adj1" fmla="val 39873"/>
              <a:gd name="adj2" fmla="val 13360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يا بَيّي، إذا فيك بعِّد عَنّي هالعَذاب وهَالآلام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34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84896" y="174812"/>
            <a:ext cx="2084294" cy="41282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000" b="1" dirty="0">
                <a:solidFill>
                  <a:schemeClr val="bg1"/>
                </a:solidFill>
              </a:rPr>
              <a:t>بَسْ يَسوع قِبل كِلّ يلّلي رَح بيصِير معُو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14400" y="4450976"/>
            <a:ext cx="5365375" cy="2054534"/>
          </a:xfrm>
          <a:prstGeom prst="cloudCallout">
            <a:avLst>
              <a:gd name="adj1" fmla="val 20927"/>
              <a:gd name="adj2" fmla="val -11498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يا ب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يّي، مِشْ مِتِلْ مَا أنا بَدّي، 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مِتِلْ مَا إنْتَ بدَّك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0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84896" y="591671"/>
            <a:ext cx="2084294" cy="41282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وَقْتَا بَعَتْلُوا بَيّو مَلاك تَ يْخَفِّف عَنُّو ويعَزّيه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67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105" y="0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71701" y="0"/>
            <a:ext cx="6972299" cy="971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ب</a:t>
            </a:r>
            <a:r>
              <a:rPr lang="ar-LB" sz="2800" b="1" dirty="0">
                <a:solidFill>
                  <a:schemeClr val="tx1"/>
                </a:solidFill>
              </a:rPr>
              <a:t>ِ</a:t>
            </a:r>
            <a:r>
              <a:rPr lang="ar-SA" sz="2800" b="1" dirty="0">
                <a:solidFill>
                  <a:schemeClr val="tx1"/>
                </a:solidFill>
              </a:rPr>
              <a:t>ه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الوَقت بيوصَلْ يوضاس الإسخريوط</a:t>
            </a:r>
            <a:r>
              <a:rPr lang="ar-LB" sz="2800" b="1" dirty="0">
                <a:solidFill>
                  <a:schemeClr val="tx1"/>
                </a:solidFill>
              </a:rPr>
              <a:t>ِ</a:t>
            </a:r>
            <a:r>
              <a:rPr lang="ar-SA" sz="2800" b="1" dirty="0">
                <a:solidFill>
                  <a:schemeClr val="tx1"/>
                </a:solidFill>
              </a:rPr>
              <a:t>ي</a:t>
            </a:r>
            <a:r>
              <a:rPr lang="ar-LB" sz="2800" b="1" dirty="0">
                <a:solidFill>
                  <a:schemeClr val="tx1"/>
                </a:solidFill>
              </a:rPr>
              <a:t>ّ </a:t>
            </a:r>
            <a:r>
              <a:rPr lang="ar-SA" sz="2800" b="1" dirty="0">
                <a:solidFill>
                  <a:schemeClr val="tx1"/>
                </a:solidFill>
              </a:rPr>
              <a:t>وكان مِن التَّلاميذ</a:t>
            </a:r>
            <a:r>
              <a:rPr lang="ar-LB" sz="2800" b="1" dirty="0">
                <a:solidFill>
                  <a:schemeClr val="tx1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التّنعِش،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01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92" y="-13494"/>
            <a:ext cx="9161992" cy="687149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86263" y="4549308"/>
            <a:ext cx="4068577" cy="202294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2800" b="1" dirty="0">
                <a:solidFill>
                  <a:schemeClr val="bg1"/>
                </a:solidFill>
              </a:rPr>
              <a:t>ومعُو ناس حِامْلين سيوف وعِصي، باعْتينُن رُؤسَا الكَهَنِي والكَتبة والشُّيوخ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374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414338" y="0"/>
            <a:ext cx="9772651" cy="202294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2800" dirty="0">
                <a:solidFill>
                  <a:schemeClr val="bg1"/>
                </a:solidFill>
              </a:rPr>
              <a:t>كان يوضَاس عَطيهُن عَلامِي وقِايلُّن: يَلّي رَحْ بُوسُو بيكُون هُوّي، اكمِشُوه وخِدُوه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ar-LB" sz="2800" dirty="0">
                <a:solidFill>
                  <a:schemeClr val="bg1"/>
                </a:solidFill>
              </a:rPr>
              <a:t> </a:t>
            </a:r>
            <a:r>
              <a:rPr lang="ar-SA" sz="2800" dirty="0">
                <a:solidFill>
                  <a:schemeClr val="bg1"/>
                </a:solidFill>
              </a:rPr>
              <a:t>ما لحِق وصِل، حَتّا قَرّب لَ حَدّو، وقلّ</a:t>
            </a:r>
            <a:r>
              <a:rPr lang="ar-LB" sz="2800" dirty="0">
                <a:solidFill>
                  <a:schemeClr val="bg1"/>
                </a:solidFill>
              </a:rPr>
              <a:t>و: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100637" y="3857622"/>
            <a:ext cx="3071813" cy="1161985"/>
          </a:xfrm>
          <a:prstGeom prst="cloudCallout">
            <a:avLst>
              <a:gd name="adj1" fmla="val -43417"/>
              <a:gd name="adj2" fmla="val -9776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tx1"/>
                </a:solidFill>
              </a:rPr>
              <a:t>رابّي!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53076" y="5529263"/>
            <a:ext cx="3462337" cy="21896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(ي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عني يا م</a:t>
            </a:r>
            <a:r>
              <a:rPr lang="ar-LB" sz="3000" b="1" dirty="0">
                <a:solidFill>
                  <a:schemeClr val="tx1"/>
                </a:solidFill>
              </a:rPr>
              <a:t>ُ</a:t>
            </a:r>
            <a:r>
              <a:rPr lang="ar-SA" sz="3000" b="1" dirty="0">
                <a:solidFill>
                  <a:schemeClr val="tx1"/>
                </a:solidFill>
              </a:rPr>
              <a:t>ع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لّ</a:t>
            </a:r>
            <a:r>
              <a:rPr lang="ar-LB" sz="3000" b="1" dirty="0">
                <a:solidFill>
                  <a:schemeClr val="tx1"/>
                </a:solidFill>
              </a:rPr>
              <a:t>ِ</a:t>
            </a:r>
            <a:r>
              <a:rPr lang="ar-SA" sz="3000" b="1" dirty="0">
                <a:solidFill>
                  <a:schemeClr val="tx1"/>
                </a:solidFill>
              </a:rPr>
              <a:t>م) </a:t>
            </a:r>
            <a:endParaRPr lang="ar-LB" sz="3000" b="1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وباسو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68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3747" y="153866"/>
            <a:ext cx="9772651" cy="202294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SA" sz="2800" dirty="0">
                <a:solidFill>
                  <a:schemeClr val="bg1"/>
                </a:solidFill>
              </a:rPr>
              <a:t>(هَجَمُو عليه)، وكَمَشُوه وأخَدُو لَعِنْد قيافا ليحاكْمُوه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619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539529" cy="202294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وصارُو يْجيبُو ناس تَ يقُولُو عَنُّو إِشيَا مِشْ صَحيحة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ب</a:t>
            </a:r>
            <a:r>
              <a:rPr lang="ar-LB" sz="2800" b="1" dirty="0">
                <a:solidFill>
                  <a:schemeClr val="tx1"/>
                </a:solidFill>
              </a:rPr>
              <a:t>َ</a:t>
            </a:r>
            <a:r>
              <a:rPr lang="ar-SA" sz="2800" b="1" dirty="0">
                <a:solidFill>
                  <a:schemeClr val="tx1"/>
                </a:solidFill>
              </a:rPr>
              <a:t>س يَسوع ما كِان يرِدّ عَليُن وبِقِي ساكِت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20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7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86551" y="3443288"/>
            <a:ext cx="2628900" cy="6572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3000" dirty="0">
                <a:solidFill>
                  <a:schemeClr val="tx1"/>
                </a:solidFill>
              </a:rPr>
              <a:t>ولمَّن</a:t>
            </a:r>
            <a:r>
              <a:rPr lang="ar-LB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سَألوه: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 </a:t>
            </a:r>
            <a:endParaRPr lang="ar-LB" sz="30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711838" y="4554932"/>
            <a:ext cx="2339788" cy="1812485"/>
          </a:xfrm>
          <a:prstGeom prst="cloudCallout">
            <a:avLst>
              <a:gd name="adj1" fmla="val 40974"/>
              <a:gd name="adj2" fmla="val -12999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إنْتَ المسيح</a:t>
            </a:r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 ابن اللّه؟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9058" y="3500438"/>
            <a:ext cx="1990130" cy="55399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جاوَبُنْ:</a:t>
            </a:r>
            <a:endParaRPr lang="en-US" sz="3000" b="1" dirty="0"/>
          </a:p>
        </p:txBody>
      </p:sp>
      <p:sp>
        <p:nvSpPr>
          <p:cNvPr id="8" name="Cloud Callout 7"/>
          <p:cNvSpPr/>
          <p:nvPr/>
        </p:nvSpPr>
        <p:spPr>
          <a:xfrm>
            <a:off x="643930" y="4294094"/>
            <a:ext cx="2339788" cy="1812485"/>
          </a:xfrm>
          <a:prstGeom prst="cloudCallout">
            <a:avLst>
              <a:gd name="adj1" fmla="val 40974"/>
              <a:gd name="adj2" fmla="val -12999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>
                <a:solidFill>
                  <a:schemeClr val="tx1"/>
                </a:solidFill>
              </a:rPr>
              <a:t>صَحيح، أ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نا هُوّي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432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954" y="0"/>
            <a:ext cx="9272954" cy="69547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47645" y="4589583"/>
            <a:ext cx="3615837" cy="27959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b="1" dirty="0">
                <a:solidFill>
                  <a:schemeClr val="tx1"/>
                </a:solidFill>
              </a:rPr>
              <a:t>ساعِتَا جَنّ جنُونُن وحَكَمُوا عل</a:t>
            </a:r>
            <a:r>
              <a:rPr lang="ar-LB" b="1" dirty="0">
                <a:solidFill>
                  <a:schemeClr val="tx1"/>
                </a:solidFill>
              </a:rPr>
              <a:t>َ</a:t>
            </a:r>
            <a:r>
              <a:rPr lang="ar-SA" b="1" dirty="0">
                <a:solidFill>
                  <a:schemeClr val="tx1"/>
                </a:solidFill>
              </a:rPr>
              <a:t>يه ب</a:t>
            </a:r>
            <a:r>
              <a:rPr lang="ar-LB" b="1" dirty="0">
                <a:solidFill>
                  <a:schemeClr val="tx1"/>
                </a:solidFill>
              </a:rPr>
              <a:t>ِ</a:t>
            </a:r>
            <a:r>
              <a:rPr lang="ar-SA" b="1" dirty="0">
                <a:solidFill>
                  <a:schemeClr val="tx1"/>
                </a:solidFill>
              </a:rPr>
              <a:t>الصّ</a:t>
            </a:r>
            <a:r>
              <a:rPr lang="ar-LB" b="1" dirty="0">
                <a:solidFill>
                  <a:schemeClr val="tx1"/>
                </a:solidFill>
              </a:rPr>
              <a:t>َ</a:t>
            </a:r>
            <a:r>
              <a:rPr lang="ar-SA" b="1" dirty="0">
                <a:solidFill>
                  <a:schemeClr val="tx1"/>
                </a:solidFill>
              </a:rPr>
              <a:t>لب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ar-L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334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609492"/>
            <a:ext cx="9144000" cy="12485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dirty="0">
                <a:solidFill>
                  <a:schemeClr val="tx1"/>
                </a:solidFill>
              </a:rPr>
              <a:t>وحَتّا يَتمَسْخَرُوا عل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يه زيادِه، ل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بّ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سُوه تَوب مَلِك، وحَطُّوا عَ راسُو إكليل م</a:t>
            </a:r>
            <a:r>
              <a:rPr lang="ar-LB" dirty="0">
                <a:solidFill>
                  <a:schemeClr val="tx1"/>
                </a:solidFill>
              </a:rPr>
              <a:t>ِ</a:t>
            </a:r>
            <a:r>
              <a:rPr lang="ar-SA" dirty="0">
                <a:solidFill>
                  <a:schemeClr val="tx1"/>
                </a:solidFill>
              </a:rPr>
              <a:t>ن الشَّوك كَأنُّو تاج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6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43100" y="5638067"/>
            <a:ext cx="7200900" cy="12199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dirty="0">
                <a:solidFill>
                  <a:schemeClr val="tx1"/>
                </a:solidFill>
              </a:rPr>
              <a:t>وصارُو يركَعُوا قِدّامُو ويَتْمَسخَرُو عل</a:t>
            </a:r>
            <a:r>
              <a:rPr lang="ar-LB" dirty="0">
                <a:solidFill>
                  <a:schemeClr val="tx1"/>
                </a:solidFill>
              </a:rPr>
              <a:t>َ</a:t>
            </a:r>
            <a:r>
              <a:rPr lang="ar-SA" dirty="0">
                <a:solidFill>
                  <a:schemeClr val="tx1"/>
                </a:solidFill>
              </a:rPr>
              <a:t>يه </a:t>
            </a:r>
            <a:endParaRPr lang="ar-LB" dirty="0">
              <a:solidFill>
                <a:schemeClr val="tx1"/>
              </a:solidFill>
            </a:endParaRPr>
          </a:p>
          <a:p>
            <a:pPr algn="ctr" rtl="1"/>
            <a:r>
              <a:rPr lang="ar-SA" dirty="0">
                <a:solidFill>
                  <a:schemeClr val="tx1"/>
                </a:solidFill>
              </a:rPr>
              <a:t>ويِضربُوه بالعِصي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634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189665" y="325872"/>
            <a:ext cx="4785170" cy="3630925"/>
          </a:xfrm>
          <a:prstGeom prst="cloudCallout">
            <a:avLst>
              <a:gd name="adj1" fmla="val -77814"/>
              <a:gd name="adj2" fmla="val 541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وهَلّق،</a:t>
            </a:r>
            <a:r>
              <a:rPr lang="ar-SA" sz="4000" dirty="0">
                <a:solidFill>
                  <a:schemeClr val="tx1"/>
                </a:solidFill>
              </a:rPr>
              <a:t> ت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عوا تَ نْصَلّي س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وا ون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قول لَ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سوع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12" y="744864"/>
            <a:ext cx="689834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التّاسِع عَشَر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331" y="40920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يا يَسوعُ...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قَبَضوا عَلَيكَ وَحاكَموك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7882" y="539205"/>
            <a:ext cx="8122024" cy="575622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/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مْنِشكْرك، لأنّ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ك قْبِلت كِلّ آلامك ب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ص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مت، وب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ينْتِلْنا قَدّي مَحَبّتك لإلْنا عَظيمِة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يا يَسوع سامِحْنا على قِلّة مَحَبّتنا،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كِلّ مرّة من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تمَسْخَرْ عَ صَديق، بِكلّ م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رّة من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رفُض نْساعِد إمْنا، بكِلّ مَرّة ما مْنِقبَل نِلْعَب مع خَيّنا أو إختنا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يا ي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سوع، ساعِدْنا ح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ت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ّى نْحِبّ أكت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ر، حتّى ن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سمَع كَلام أهلنا، ح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تّى نِتْشارَك ب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ألعابْنا، لإ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لَكْ مِنْص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لّي 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 كِلّ قَلبنَا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4" y="581816"/>
            <a:ext cx="19992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800" b="1" dirty="0"/>
              <a:t>يا يَسوع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15541" y="255492"/>
            <a:ext cx="3991331" cy="3845859"/>
          </a:xfrm>
          <a:prstGeom prst="cloudCallout">
            <a:avLst>
              <a:gd name="adj1" fmla="val -91352"/>
              <a:gd name="adj2" fmla="val 3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ومِن بَعد ما سمِعْنا المُحادَثة،  رَح إِسأَلكُن كَم سُؤال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401912"/>
            <a:ext cx="3859306" cy="333506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097742" y="309282"/>
            <a:ext cx="6239436" cy="2649071"/>
          </a:xfrm>
          <a:prstGeom prst="cloudCallout">
            <a:avLst>
              <a:gd name="adj1" fmla="val -34114"/>
              <a:gd name="adj2" fmla="val 95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ليش بَعض النّاس كِرْهوا يَسوع وشو قَرَّروا؟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380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485775" y="357187"/>
            <a:ext cx="6515100" cy="1782659"/>
          </a:xfrm>
          <a:prstGeom prst="wedgeRoundRectCallout">
            <a:avLst>
              <a:gd name="adj1" fmla="val 657"/>
              <a:gd name="adj2" fmla="val 91769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لأَنُّن ما قِدروا يِتقَبَّلوا إِنّو إبِن الله وقرّروا يتخَلّصوا مِنّو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355430"/>
            <a:ext cx="3913095" cy="3381547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1471613" y="414337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عِمِل </a:t>
            </a:r>
            <a:r>
              <a:rPr lang="ar-SA" sz="4000" dirty="0">
                <a:solidFill>
                  <a:schemeClr val="tx1"/>
                </a:solidFill>
              </a:rPr>
              <a:t>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سوع </a:t>
            </a:r>
            <a:r>
              <a:rPr lang="ar-LB" sz="4000" dirty="0">
                <a:solidFill>
                  <a:schemeClr val="tx1"/>
                </a:solidFill>
              </a:rPr>
              <a:t>لَمّا حَسّ إِنّو </a:t>
            </a:r>
            <a:r>
              <a:rPr lang="ar-SA" sz="4000" dirty="0">
                <a:solidFill>
                  <a:schemeClr val="tx1"/>
                </a:solidFill>
              </a:rPr>
              <a:t>ساع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ة م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وت</a:t>
            </a:r>
            <a:r>
              <a:rPr lang="ar-LB" sz="4000" dirty="0">
                <a:solidFill>
                  <a:schemeClr val="tx1"/>
                </a:solidFill>
              </a:rPr>
              <a:t>و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قَرَّبِت؟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732329" y="734078"/>
            <a:ext cx="3612631" cy="1903751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جَمَع حَولو أَصدِقاؤو وتناوَل مَعُن عَشا الفِصح </a:t>
            </a:r>
            <a:endParaRPr lang="en-US" sz="3600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8032"/>
            <a:ext cx="5780719" cy="38599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378670"/>
            <a:ext cx="3886201" cy="3358307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371601" y="0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لَوَين راح </a:t>
            </a:r>
            <a:r>
              <a:rPr lang="ar-SA" sz="4000" dirty="0">
                <a:solidFill>
                  <a:schemeClr val="tx1"/>
                </a:solidFill>
              </a:rPr>
              <a:t>م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</a:t>
            </a:r>
            <a:r>
              <a:rPr lang="ar-LB" sz="4000" dirty="0">
                <a:solidFill>
                  <a:schemeClr val="tx1"/>
                </a:solidFill>
              </a:rPr>
              <a:t>ُن 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عد</a:t>
            </a:r>
            <a:r>
              <a:rPr lang="ar-LB" sz="4000" dirty="0">
                <a:solidFill>
                  <a:schemeClr val="tx1"/>
                </a:solidFill>
              </a:rPr>
              <a:t> العَشا 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وشو عِمِل؟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72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500188" y="349624"/>
            <a:ext cx="6635283" cy="1622051"/>
          </a:xfrm>
          <a:prstGeom prst="wedgeRoundRectCallout">
            <a:avLst>
              <a:gd name="adj1" fmla="val 5217"/>
              <a:gd name="adj2" fmla="val 112006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5000" dirty="0">
              <a:cs typeface="+mj-cs"/>
            </a:endParaRPr>
          </a:p>
          <a:p>
            <a:pPr algn="ctr" rtl="1"/>
            <a:r>
              <a:rPr lang="ar-LB" sz="4000" dirty="0"/>
              <a:t>راحوا عَ جَبَل الزَّيتون ويَسوع راح صَلّى لَ بَيّو السَّماوِي</a:t>
            </a:r>
            <a:endParaRPr lang="en-US" sz="4000" dirty="0"/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355430"/>
            <a:ext cx="3913095" cy="3381547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271588" y="385763"/>
            <a:ext cx="565785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بِشو حَسّ يَسوع وشو قَلّو لَبَيّو؟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16776" y="255495"/>
            <a:ext cx="8262448" cy="2489912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LB" sz="3600" dirty="0"/>
              <a:t>حَسّ يَسوع بالحِزن وَالكَآبِة! وقَلّو لَبَيّو بِالأَوَّل «</a:t>
            </a:r>
            <a:r>
              <a:rPr lang="ar-SA" sz="3600" dirty="0"/>
              <a:t>إ</a:t>
            </a:r>
            <a:r>
              <a:rPr lang="ar-LB" sz="3600" dirty="0"/>
              <a:t>ِ</a:t>
            </a:r>
            <a:r>
              <a:rPr lang="ar-SA" sz="3600" dirty="0"/>
              <a:t>ن أمكَن أبعِدْ ع</a:t>
            </a:r>
            <a:r>
              <a:rPr lang="ar-LB" sz="3600" dirty="0"/>
              <a:t>َ</a:t>
            </a:r>
            <a:r>
              <a:rPr lang="ar-SA" sz="3600" dirty="0"/>
              <a:t>نِّي ه</a:t>
            </a:r>
            <a:r>
              <a:rPr lang="ar-LB" sz="3600" dirty="0"/>
              <a:t>َ</a:t>
            </a:r>
            <a:r>
              <a:rPr lang="ar-SA" sz="3600" dirty="0"/>
              <a:t>ذا الألَم</a:t>
            </a:r>
            <a:r>
              <a:rPr lang="ar-LB" sz="3600" dirty="0"/>
              <a:t>»</a:t>
            </a:r>
          </a:p>
          <a:p>
            <a:pPr algn="ctr" rtl="1"/>
            <a:r>
              <a:rPr lang="ar-LB" sz="3600" dirty="0"/>
              <a:t>بَس رِجِع قَلّو بِالآخر: «</a:t>
            </a:r>
            <a:r>
              <a:rPr lang="ar-SA" sz="3600" dirty="0"/>
              <a:t>لا م</a:t>
            </a:r>
            <a:r>
              <a:rPr lang="ar-LB" sz="3600" dirty="0"/>
              <a:t>َ</a:t>
            </a:r>
            <a:r>
              <a:rPr lang="ar-SA" sz="3600" dirty="0"/>
              <a:t>شيئَتِي ب</a:t>
            </a:r>
            <a:r>
              <a:rPr lang="ar-LB" sz="3600" dirty="0"/>
              <a:t>َ</a:t>
            </a:r>
            <a:r>
              <a:rPr lang="ar-SA" sz="3600" dirty="0"/>
              <a:t>ل م</a:t>
            </a:r>
            <a:r>
              <a:rPr lang="ar-LB" sz="3600" dirty="0"/>
              <a:t>َ</a:t>
            </a:r>
            <a:r>
              <a:rPr lang="ar-SA" sz="3600" dirty="0"/>
              <a:t>شيئَتُكَ</a:t>
            </a:r>
            <a:r>
              <a:rPr lang="ar-LB" sz="3600" dirty="0"/>
              <a:t>»</a:t>
            </a:r>
            <a:r>
              <a:rPr lang="en-US" sz="3600" dirty="0"/>
              <a:t>.</a:t>
            </a:r>
          </a:p>
          <a:p>
            <a:pPr algn="ctr" rtl="1"/>
            <a:endParaRPr lang="en-US" sz="3600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68587" y="3281082"/>
            <a:ext cx="5136777" cy="35769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60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647" y="0"/>
            <a:ext cx="5434314" cy="676542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485774" y="114299"/>
            <a:ext cx="7572375" cy="4086227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السُّؤال يَلْلي سَأَلوه لَيَسوع بَعد ما اعتَقَلوه؟ شو كان جواب يَسوع يَلْلي خَلاّهُن يحِكْموا علَيه بِالصَّلب؟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16776" y="255495"/>
            <a:ext cx="8262448" cy="2489912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LB" sz="3600" dirty="0"/>
              <a:t>سَأَلوه: أَأَنتَ المَسيح إ</a:t>
            </a:r>
            <a:r>
              <a:rPr lang="ar-SA" sz="3600" dirty="0"/>
              <a:t>ب</a:t>
            </a:r>
            <a:r>
              <a:rPr lang="ar-LB" sz="3600" dirty="0"/>
              <a:t>ِ</a:t>
            </a:r>
            <a:r>
              <a:rPr lang="ar-SA" sz="3600" dirty="0"/>
              <a:t>ن الله</a:t>
            </a:r>
            <a:r>
              <a:rPr lang="ar-LB" sz="3600" dirty="0"/>
              <a:t>؟</a:t>
            </a:r>
          </a:p>
          <a:p>
            <a:pPr algn="ctr" rtl="1"/>
            <a:r>
              <a:rPr lang="ar-LB" sz="3600" dirty="0"/>
              <a:t>جاوَبُن يَسوع: أنا هو</a:t>
            </a:r>
            <a:endParaRPr lang="en-US" sz="3600" dirty="0"/>
          </a:p>
          <a:p>
            <a:pPr algn="ctr" rtl="1"/>
            <a:endParaRPr lang="en-US" sz="3600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68587" y="3281082"/>
            <a:ext cx="5136777" cy="35769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891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314575" y="357188"/>
            <a:ext cx="6243278" cy="2771775"/>
          </a:xfrm>
          <a:prstGeom prst="cloudCallout">
            <a:avLst>
              <a:gd name="adj1" fmla="val -46071"/>
              <a:gd name="adj2" fmla="val 883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وهَلَّق جَرْبوا عمِلوا هَالنَّشاط!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1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7187"/>
            <a:ext cx="8643938" cy="5614988"/>
          </a:xfrm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7187"/>
            <a:ext cx="8643938" cy="5614988"/>
          </a:xfrm>
        </p:spPr>
      </p:pic>
      <p:sp>
        <p:nvSpPr>
          <p:cNvPr id="2" name="Rounded Rectangle 1"/>
          <p:cNvSpPr/>
          <p:nvPr/>
        </p:nvSpPr>
        <p:spPr>
          <a:xfrm>
            <a:off x="4943477" y="2028825"/>
            <a:ext cx="1314448" cy="6286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>
                <a:solidFill>
                  <a:schemeClr val="tx1"/>
                </a:solidFill>
              </a:rPr>
              <a:t>الخَير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10336" y="3057525"/>
            <a:ext cx="1376361" cy="595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>
                <a:solidFill>
                  <a:schemeClr val="tx1"/>
                </a:solidFill>
              </a:rPr>
              <a:t>أَعداءه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57550" y="3052763"/>
            <a:ext cx="2209797" cy="595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>
                <a:solidFill>
                  <a:schemeClr val="tx1"/>
                </a:solidFill>
              </a:rPr>
              <a:t>الإتّهامات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3888" y="4138612"/>
            <a:ext cx="1595438" cy="595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المَسيح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798" y="4167188"/>
            <a:ext cx="1376361" cy="595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>
                <a:solidFill>
                  <a:schemeClr val="tx1"/>
                </a:solidFill>
              </a:rPr>
              <a:t>الله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57748" y="5119688"/>
            <a:ext cx="1376361" cy="595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>
                <a:solidFill>
                  <a:schemeClr val="tx1"/>
                </a:solidFill>
              </a:rPr>
              <a:t>هو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667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789"/>
            <a:ext cx="5975563" cy="61007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639985" y="739588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>
                    <a:lumMod val="95000"/>
                  </a:schemeClr>
                </a:solidFill>
              </a:rPr>
              <a:t>العِبارَة يَلْلي لازِم تِنحِفِر بِقْلوبنا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170" y="4106395"/>
            <a:ext cx="3018797" cy="2608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4544483" cy="3998497"/>
          </a:xfrm>
          <a:prstGeom prst="cloudCallout">
            <a:avLst>
              <a:gd name="adj1" fmla="val -82704"/>
              <a:gd name="adj2" fmla="val 28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>
                    <a:lumMod val="95000"/>
                  </a:schemeClr>
                </a:solidFill>
              </a:rPr>
              <a:t>ومنِختُم بِهَالصَّلاة وهالتِّرنيمِة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228600"/>
            <a:ext cx="6800849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064" y="2867623"/>
            <a:ext cx="5202936" cy="3816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5207"/>
              <a:gd name="adj2" fmla="val 3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>
                    <a:lumMod val="95000"/>
                  </a:schemeClr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ar-LB" sz="4125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51729"/>
            <a:ext cx="3454501" cy="2985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2902234"/>
            <a:ext cx="4437530" cy="383474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806198" y="420609"/>
            <a:ext cx="4757814" cy="3169758"/>
          </a:xfrm>
          <a:prstGeom prst="cloudCallout">
            <a:avLst>
              <a:gd name="adj1" fmla="val -82952"/>
              <a:gd name="adj2" fmla="val 6275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dirty="0">
                <a:solidFill>
                  <a:schemeClr val="bg2"/>
                </a:solidFill>
              </a:rPr>
              <a:t>سَلام المَسيح أَصدِقائي...</a:t>
            </a:r>
            <a:endParaRPr lang="fr-CA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b="1" dirty="0">
                <a:solidFill>
                  <a:schemeClr val="bg2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bg2"/>
              </a:solidFill>
            </a:endParaRPr>
          </a:p>
          <a:p>
            <a:pPr algn="ctr" rtl="1"/>
            <a:endParaRPr lang="fr-CA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6164" y="565146"/>
            <a:ext cx="7059259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نْخَبِّر </a:t>
            </a:r>
            <a:r>
              <a:rPr lang="ar-SA" sz="3600" dirty="0"/>
              <a:t>ب</a:t>
            </a:r>
            <a:r>
              <a:rPr lang="ar-LB" sz="3600" dirty="0"/>
              <a:t>ِ</a:t>
            </a:r>
            <a:r>
              <a:rPr lang="ar-SA" sz="3600" dirty="0"/>
              <a:t>ت</a:t>
            </a:r>
            <a:r>
              <a:rPr lang="ar-LB" sz="3600" dirty="0"/>
              <a:t>َ</a:t>
            </a:r>
            <a:r>
              <a:rPr lang="ar-SA" sz="3600" dirty="0"/>
              <a:t>عابِير</a:t>
            </a:r>
            <a:r>
              <a:rPr lang="ar-LB" sz="3600" dirty="0"/>
              <a:t>نا</a:t>
            </a:r>
            <a:r>
              <a:rPr lang="ar-SA" sz="3600" dirty="0"/>
              <a:t> مَراحِل آلام ي</a:t>
            </a:r>
            <a:r>
              <a:rPr lang="ar-LB" sz="3600" dirty="0"/>
              <a:t>َ</a:t>
            </a:r>
            <a:r>
              <a:rPr lang="ar-SA" sz="3600" dirty="0"/>
              <a:t>سوع: </a:t>
            </a:r>
            <a:endParaRPr lang="ar-LB" sz="3600" dirty="0"/>
          </a:p>
          <a:p>
            <a:pPr algn="ctr" rtl="1"/>
            <a:r>
              <a:rPr lang="ar-SA" sz="3600" dirty="0"/>
              <a:t>كيف </a:t>
            </a:r>
            <a:r>
              <a:rPr lang="ar-LB" sz="3600" dirty="0"/>
              <a:t>سَ</a:t>
            </a:r>
            <a:r>
              <a:rPr lang="ar-SA" sz="3600" dirty="0"/>
              <a:t>لم</a:t>
            </a:r>
            <a:r>
              <a:rPr lang="ar-LB" sz="3600" dirty="0"/>
              <a:t>و</a:t>
            </a:r>
            <a:r>
              <a:rPr lang="ar-SA" sz="3600" dirty="0"/>
              <a:t> ي</a:t>
            </a:r>
            <a:r>
              <a:rPr lang="ar-LB" sz="3600" dirty="0"/>
              <a:t>َه</a:t>
            </a:r>
            <a:r>
              <a:rPr lang="ar-SA" sz="3600" dirty="0"/>
              <a:t>وذا </a:t>
            </a:r>
            <a:r>
              <a:rPr lang="ar-LB" sz="3600" dirty="0"/>
              <a:t>لليَهود وكيف </a:t>
            </a:r>
            <a:r>
              <a:rPr lang="ar-SA" sz="3600" dirty="0"/>
              <a:t>قَبَضُوا عل</a:t>
            </a:r>
            <a:r>
              <a:rPr lang="ar-LB" sz="3600" dirty="0"/>
              <a:t>َ</a:t>
            </a:r>
            <a:r>
              <a:rPr lang="ar-SA" sz="3600" dirty="0"/>
              <a:t>يه و</a:t>
            </a:r>
            <a:r>
              <a:rPr lang="ar-LB" sz="3600" dirty="0"/>
              <a:t>أخَدوه تَ يْ</a:t>
            </a:r>
            <a:r>
              <a:rPr lang="ar-SA" sz="3600" dirty="0"/>
              <a:t>حاكم</a:t>
            </a:r>
            <a:r>
              <a:rPr lang="ar-LB" sz="3600" dirty="0"/>
              <a:t>وه.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50940" y="3458981"/>
            <a:ext cx="4032355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4">
                    <a:lumMod val="50000"/>
                  </a:schemeClr>
                </a:solidFill>
              </a:rPr>
              <a:t>نِتنَبَّه</a:t>
            </a:r>
            <a:r>
              <a:rPr lang="ar-LB" sz="3600" b="1" dirty="0">
                <a:solidFill>
                  <a:srgbClr val="C00000"/>
                </a:solidFill>
              </a:rPr>
              <a:t> </a:t>
            </a:r>
            <a:r>
              <a:rPr lang="ar-LB" sz="3600" dirty="0"/>
              <a:t>إ</a:t>
            </a:r>
            <a:r>
              <a:rPr lang="ar-SA" sz="3600" dirty="0"/>
              <a:t>نّ</a:t>
            </a:r>
            <a:r>
              <a:rPr lang="ar-LB" sz="3600" dirty="0"/>
              <a:t>و </a:t>
            </a:r>
            <a:r>
              <a:rPr lang="ar-SA" sz="3600" dirty="0"/>
              <a:t>يَسوع ب</a:t>
            </a:r>
            <a:r>
              <a:rPr lang="ar-LB" sz="3600" dirty="0"/>
              <a:t>ِ</a:t>
            </a:r>
            <a:r>
              <a:rPr lang="ar-SA" sz="3600" dirty="0"/>
              <a:t>قي </a:t>
            </a:r>
            <a:r>
              <a:rPr lang="ar-LB" sz="3600" dirty="0"/>
              <a:t>ساكِت</a:t>
            </a:r>
            <a:r>
              <a:rPr lang="ar-SA" sz="3600" dirty="0"/>
              <a:t> </a:t>
            </a:r>
            <a:r>
              <a:rPr lang="ar-LB" sz="3600" dirty="0"/>
              <a:t>وما جابَه </a:t>
            </a:r>
            <a:r>
              <a:rPr lang="ar-SA" sz="3600" dirty="0"/>
              <a:t>الشَّرّ بالش</a:t>
            </a:r>
            <a:r>
              <a:rPr lang="ar-LB" sz="3600" dirty="0"/>
              <a:t>ّ</a:t>
            </a:r>
            <a:r>
              <a:rPr lang="ar-SA" sz="3600" dirty="0"/>
              <a:t>رِّ ب</a:t>
            </a:r>
            <a:r>
              <a:rPr lang="ar-LB" sz="3600" dirty="0"/>
              <a:t>َ</a:t>
            </a:r>
            <a:r>
              <a:rPr lang="ar-SA" sz="3600" dirty="0"/>
              <a:t>ل غَفَر لأ</a:t>
            </a:r>
            <a:r>
              <a:rPr lang="ar-LB" sz="3600" dirty="0"/>
              <a:t>َ</a:t>
            </a:r>
            <a:r>
              <a:rPr lang="ar-SA" sz="3600" dirty="0"/>
              <a:t>عدا</a:t>
            </a:r>
            <a:r>
              <a:rPr lang="ar-LB" sz="3600" dirty="0"/>
              <a:t>ؤو.</a:t>
            </a:r>
            <a:endParaRPr lang="en-US" sz="3600" dirty="0"/>
          </a:p>
        </p:txBody>
      </p:sp>
      <p:pic>
        <p:nvPicPr>
          <p:cNvPr id="102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9090" y="3227294"/>
            <a:ext cx="5437375" cy="363070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6" y="3012141"/>
            <a:ext cx="4450392" cy="384585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326398" y="161954"/>
            <a:ext cx="4242686" cy="4493814"/>
          </a:xfrm>
          <a:prstGeom prst="cloudCallout">
            <a:avLst>
              <a:gd name="adj1" fmla="val -72333"/>
              <a:gd name="adj2" fmla="val 4750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2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2827"/>
              <a:gd name="adj2" fmla="val 113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4800" dirty="0">
                <a:solidFill>
                  <a:srgbClr val="002060"/>
                </a:solidFill>
              </a:rPr>
              <a:t>يا رَبّ، </a:t>
            </a:r>
            <a:r>
              <a:rPr lang="ar-LB" sz="4800" dirty="0">
                <a:solidFill>
                  <a:srgbClr val="002060"/>
                </a:solidFill>
              </a:rPr>
              <a:t>إِ</a:t>
            </a:r>
            <a:r>
              <a:rPr lang="ar-SA" sz="48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4800" dirty="0">
                <a:solidFill>
                  <a:srgbClr val="002060"/>
                </a:solidFill>
              </a:rPr>
              <a:t>َ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3778623"/>
            <a:ext cx="3454501" cy="2985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387025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1217</TotalTime>
  <Words>898</Words>
  <Application>Microsoft Office PowerPoint</Application>
  <PresentationFormat>On-screen Show (4:3)</PresentationFormat>
  <Paragraphs>109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التّاسِع عَشَر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98</cp:revision>
  <dcterms:created xsi:type="dcterms:W3CDTF">2020-08-25T06:38:39Z</dcterms:created>
  <dcterms:modified xsi:type="dcterms:W3CDTF">2022-02-25T17:32:37Z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B3EAAFEE-ECBC-4AFD-AB79-D9E80633C10E</vt:lpwstr>
  </property>
  <property fmtid="{D5CDD505-2E9C-101B-9397-08002B2CF9AE}" pid="3" name="ArticulatePath">
    <vt:lpwstr>EB1-rencontre-19 2021-2022</vt:lpwstr>
  </property>
</Properties>
</file>