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50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18" r:id="rId12"/>
    <p:sldId id="419" r:id="rId13"/>
    <p:sldId id="438" r:id="rId14"/>
    <p:sldId id="439" r:id="rId15"/>
    <p:sldId id="440" r:id="rId16"/>
    <p:sldId id="441" r:id="rId17"/>
    <p:sldId id="420" r:id="rId18"/>
    <p:sldId id="42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23" r:id="rId27"/>
    <p:sldId id="350" r:id="rId28"/>
    <p:sldId id="316" r:id="rId29"/>
    <p:sldId id="315" r:id="rId30"/>
    <p:sldId id="307" r:id="rId31"/>
    <p:sldId id="309" r:id="rId32"/>
    <p:sldId id="357" r:id="rId33"/>
    <p:sldId id="358" r:id="rId34"/>
    <p:sldId id="361" r:id="rId35"/>
    <p:sldId id="362" r:id="rId36"/>
    <p:sldId id="397" r:id="rId37"/>
    <p:sldId id="398" r:id="rId38"/>
    <p:sldId id="344" r:id="rId39"/>
    <p:sldId id="449" r:id="rId40"/>
    <p:sldId id="450" r:id="rId41"/>
    <p:sldId id="415" r:id="rId42"/>
    <p:sldId id="416" r:id="rId43"/>
    <p:sldId id="345" r:id="rId44"/>
    <p:sldId id="451" r:id="rId45"/>
    <p:sldId id="287" r:id="rId46"/>
    <p:sldId id="369" r:id="rId47"/>
    <p:sldId id="285" r:id="rId48"/>
    <p:sldId id="283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E097-F2A0-4B6F-A477-ACD69A2420A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CB2E-3974-4C3C-8465-6A4FBDE8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07574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200" dirty="0">
              <a:solidFill>
                <a:schemeClr val="tx1"/>
              </a:solidFill>
            </a:endParaRPr>
          </a:p>
          <a:p>
            <a:pPr algn="r" rtl="1"/>
            <a:endParaRPr lang="ar-LB" sz="3200" b="1" dirty="0">
              <a:solidFill>
                <a:schemeClr val="tx1"/>
              </a:solidFill>
            </a:endParaRPr>
          </a:p>
          <a:p>
            <a:pPr algn="r" rtl="1"/>
            <a:endParaRPr lang="en-US" sz="3200" dirty="0"/>
          </a:p>
          <a:p>
            <a:pPr algn="ctr" rtl="1"/>
            <a:endParaRPr lang="ar-LB" sz="3300" b="1" dirty="0">
              <a:solidFill>
                <a:schemeClr val="tx1"/>
              </a:solidFill>
            </a:endParaRPr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ك</a:t>
            </a:r>
            <a:r>
              <a:rPr lang="ar-SA" sz="3300" b="1" dirty="0">
                <a:solidFill>
                  <a:schemeClr val="tx1"/>
                </a:solidFill>
              </a:rPr>
              <a:t>يف مِات يَسوع عَ الصّ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ليب</a:t>
            </a:r>
            <a:r>
              <a:rPr lang="en-US" sz="3300" b="1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300" b="1" dirty="0">
                <a:solidFill>
                  <a:schemeClr val="tx1"/>
                </a:solidFill>
              </a:rPr>
              <a:t>- </a:t>
            </a:r>
            <a:r>
              <a:rPr lang="ar-SA" sz="3300" b="1" dirty="0">
                <a:solidFill>
                  <a:schemeClr val="tx1"/>
                </a:solidFill>
              </a:rPr>
              <a:t>ومين بِقي حَدّ الصّ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ليب؟</a:t>
            </a:r>
            <a:endParaRPr lang="en-US" sz="3300" b="1" dirty="0">
              <a:solidFill>
                <a:schemeClr val="tx1"/>
              </a:solidFill>
            </a:endParaRP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مَريم إمُّو ويوح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نّا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300" b="1" dirty="0">
                <a:solidFill>
                  <a:schemeClr val="tx1"/>
                </a:solidFill>
              </a:rPr>
              <a:t>- </a:t>
            </a:r>
            <a:r>
              <a:rPr lang="ar-SA" sz="3300" b="1" dirty="0">
                <a:solidFill>
                  <a:schemeClr val="tx1"/>
                </a:solidFill>
              </a:rPr>
              <a:t>شُو ع</a:t>
            </a:r>
            <a:r>
              <a:rPr lang="ar-LB" sz="3300" b="1" dirty="0">
                <a:solidFill>
                  <a:schemeClr val="tx1"/>
                </a:solidFill>
              </a:rPr>
              <a:t>ِ</a:t>
            </a:r>
            <a:r>
              <a:rPr lang="ar-SA" sz="3300" b="1" dirty="0">
                <a:solidFill>
                  <a:schemeClr val="tx1"/>
                </a:solidFill>
              </a:rPr>
              <a:t>ملُو بِي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سوع؟</a:t>
            </a:r>
            <a:endParaRPr lang="en-US" sz="3300" b="1" dirty="0">
              <a:solidFill>
                <a:schemeClr val="tx1"/>
              </a:solidFill>
            </a:endParaRP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ب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عد ما مِات نَزَّلُوه ع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ن</a:t>
            </a:r>
            <a:r>
              <a:rPr lang="ar-LB" sz="3300" dirty="0">
                <a:solidFill>
                  <a:schemeClr val="tx1"/>
                </a:solidFill>
              </a:rPr>
              <a:t>ِ</a:t>
            </a:r>
            <a:r>
              <a:rPr lang="ar-SA" sz="3300" dirty="0">
                <a:solidFill>
                  <a:schemeClr val="tx1"/>
                </a:solidFill>
              </a:rPr>
              <a:t> الصّليب، ل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فّو بِكَفَن وحَطّوه ب</a:t>
            </a:r>
            <a:r>
              <a:rPr lang="ar-LB" sz="3300" dirty="0">
                <a:solidFill>
                  <a:schemeClr val="tx1"/>
                </a:solidFill>
              </a:rPr>
              <a:t>ِ</a:t>
            </a:r>
            <a:r>
              <a:rPr lang="ar-SA" sz="3300" dirty="0">
                <a:solidFill>
                  <a:schemeClr val="tx1"/>
                </a:solidFill>
              </a:rPr>
              <a:t>القَبِر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300" b="1" dirty="0">
                <a:solidFill>
                  <a:schemeClr val="tx1"/>
                </a:solidFill>
              </a:rPr>
              <a:t>- </a:t>
            </a:r>
            <a:r>
              <a:rPr lang="ar-SA" sz="3300" b="1" dirty="0">
                <a:solidFill>
                  <a:schemeClr val="tx1"/>
                </a:solidFill>
              </a:rPr>
              <a:t>ومِين كِان عَمْ يراقِب شُو عَمْ بِيصِير؟</a:t>
            </a:r>
            <a:endParaRPr lang="en-US" sz="3300" b="1" dirty="0">
              <a:solidFill>
                <a:schemeClr val="tx1"/>
              </a:solidFill>
            </a:endParaRP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مَري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م الم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جد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ل</a:t>
            </a:r>
            <a:r>
              <a:rPr lang="ar-LB" sz="3300" dirty="0">
                <a:solidFill>
                  <a:schemeClr val="tx1"/>
                </a:solidFill>
              </a:rPr>
              <a:t>ِ</a:t>
            </a:r>
            <a:r>
              <a:rPr lang="ar-SA" sz="3300" dirty="0">
                <a:solidFill>
                  <a:schemeClr val="tx1"/>
                </a:solidFill>
              </a:rPr>
              <a:t>يّة ومَري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م التّانية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300" dirty="0">
                <a:solidFill>
                  <a:schemeClr val="tx1"/>
                </a:solidFill>
              </a:rPr>
              <a:t>- </a:t>
            </a:r>
            <a:r>
              <a:rPr lang="ar-SA" sz="3300" dirty="0">
                <a:solidFill>
                  <a:schemeClr val="tx1"/>
                </a:solidFill>
              </a:rPr>
              <a:t>وب</a:t>
            </a:r>
            <a:r>
              <a:rPr lang="ar-LB" sz="3300" dirty="0">
                <a:solidFill>
                  <a:schemeClr val="tx1"/>
                </a:solidFill>
              </a:rPr>
              <a:t>ِ</a:t>
            </a:r>
            <a:r>
              <a:rPr lang="ar-SA" sz="3300" dirty="0">
                <a:solidFill>
                  <a:schemeClr val="tx1"/>
                </a:solidFill>
              </a:rPr>
              <a:t>أ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يَّ يَوم َصار كِلّ هَيدَا؟</a:t>
            </a:r>
            <a:endParaRPr lang="en-US" sz="3300" dirty="0">
              <a:solidFill>
                <a:schemeClr val="tx1"/>
              </a:solidFill>
            </a:endParaRP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يَوم الج</a:t>
            </a:r>
            <a:r>
              <a:rPr lang="ar-LB" sz="3300" dirty="0">
                <a:solidFill>
                  <a:schemeClr val="tx1"/>
                </a:solidFill>
              </a:rPr>
              <a:t>ِ</a:t>
            </a:r>
            <a:r>
              <a:rPr lang="ar-SA" sz="3300" dirty="0">
                <a:solidFill>
                  <a:schemeClr val="tx1"/>
                </a:solidFill>
              </a:rPr>
              <a:t>معَة العَظيمِة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4800" dirty="0">
              <a:solidFill>
                <a:schemeClr val="tx1"/>
              </a:solidFill>
            </a:endParaRPr>
          </a:p>
          <a:p>
            <a:pPr algn="ctr" rtl="1"/>
            <a:r>
              <a:rPr lang="en-US" sz="48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5" name="Wave 4"/>
          <p:cNvSpPr/>
          <p:nvPr/>
        </p:nvSpPr>
        <p:spPr>
          <a:xfrm>
            <a:off x="1057275" y="185737"/>
            <a:ext cx="6029325" cy="12430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b="1" dirty="0">
                <a:solidFill>
                  <a:schemeClr val="tx1"/>
                </a:solidFill>
              </a:rPr>
              <a:t>ع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ن شو حْكينا</a:t>
            </a:r>
            <a:r>
              <a:rPr lang="ar-LB" sz="3300" b="1" dirty="0">
                <a:solidFill>
                  <a:schemeClr val="tx1"/>
                </a:solidFill>
              </a:rPr>
              <a:t> </a:t>
            </a:r>
            <a:r>
              <a:rPr lang="ar-SA" sz="3300" b="1" dirty="0">
                <a:solidFill>
                  <a:schemeClr val="tx1"/>
                </a:solidFill>
              </a:rPr>
              <a:t>الم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رّ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ة الماضي</a:t>
            </a:r>
            <a:r>
              <a:rPr lang="ar-LB" sz="3300" b="1" dirty="0">
                <a:solidFill>
                  <a:schemeClr val="tx1"/>
                </a:solidFill>
              </a:rPr>
              <a:t>ِ</a:t>
            </a:r>
            <a:r>
              <a:rPr lang="ar-SA" sz="3300" b="1" dirty="0">
                <a:solidFill>
                  <a:schemeClr val="tx1"/>
                </a:solidFill>
              </a:rPr>
              <a:t>ة؟</a:t>
            </a:r>
            <a:endParaRPr lang="ar-LB" sz="33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5078" y="-63274"/>
            <a:ext cx="8572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LB" sz="2800" b="1" dirty="0"/>
              <a:t>             </a:t>
            </a:r>
            <a:r>
              <a:rPr lang="ar-SA" sz="2800" b="1" dirty="0"/>
              <a:t>ومِرِق السَّبِت، وطَلْ فَجر الأَحَد؛</a:t>
            </a:r>
            <a:endParaRPr lang="ar-LB" sz="2800" b="1" dirty="0"/>
          </a:p>
          <a:p>
            <a:pPr algn="r" rtl="1"/>
            <a:r>
              <a:rPr lang="ar-LB" sz="2800" b="1" dirty="0"/>
              <a:t>            </a:t>
            </a:r>
            <a:r>
              <a:rPr lang="ar-SA" sz="2800" b="1" dirty="0"/>
              <a:t> </a:t>
            </a:r>
            <a:r>
              <a:rPr lang="ar-LB" sz="2800" b="1" dirty="0"/>
              <a:t>وراحوا </a:t>
            </a:r>
            <a:r>
              <a:rPr lang="ar-SA" sz="2800" b="1" dirty="0"/>
              <a:t> النِّسوِان عَ القَبر</a:t>
            </a:r>
            <a:r>
              <a:rPr lang="en-US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642" y="994228"/>
            <a:ext cx="8572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LB" sz="2800" b="1" dirty="0"/>
              <a:t>وكانوا عم بيقولو: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0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001839" y="3410857"/>
            <a:ext cx="5029200" cy="2056947"/>
          </a:xfrm>
          <a:prstGeom prst="cloudCallout">
            <a:avLst>
              <a:gd name="adj1" fmla="val 28218"/>
              <a:gd name="adj2" fmla="val -911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مين بَدّو</a:t>
            </a:r>
            <a:r>
              <a:rPr lang="ar-LB" sz="3000" dirty="0">
                <a:solidFill>
                  <a:schemeClr val="tx1"/>
                </a:solidFill>
              </a:rPr>
              <a:t> يِزحَلْنا</a:t>
            </a:r>
            <a:r>
              <a:rPr lang="ar-SA" sz="3000" dirty="0">
                <a:solidFill>
                  <a:schemeClr val="tx1"/>
                </a:solidFill>
              </a:rPr>
              <a:t> الحَجَر ع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ن باب القَب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ر؟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2844" y="0"/>
            <a:ext cx="8572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ل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مّا وُصْلُو شِافُو إنّو الحَجَر مْدَحْرَج (م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ن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زاح) </a:t>
            </a:r>
            <a:endParaRPr lang="ar-LB" sz="2800" dirty="0">
              <a:solidFill>
                <a:schemeClr val="bg1"/>
              </a:solidFill>
            </a:endParaRPr>
          </a:p>
          <a:p>
            <a:pPr algn="ctr" rtl="1"/>
            <a:r>
              <a:rPr lang="ar-SA" sz="2800" dirty="0">
                <a:solidFill>
                  <a:schemeClr val="bg1"/>
                </a:solidFill>
              </a:rPr>
              <a:t>وكِان كْبِير كْتِير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04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959" y="0"/>
            <a:ext cx="23860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فاتُو عَ القَبِر، وشافُو شَبْ قَاعِدْ مَيْلِة اليَمِين لابِسْ تَوب أَبيض! نْرَعَبُو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61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74102" y="217714"/>
            <a:ext cx="2386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/>
              <a:t>قَلُّن الشَّبّ: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470401" y="2873828"/>
            <a:ext cx="4223656" cy="3773715"/>
          </a:xfrm>
          <a:prstGeom prst="cloudCallout">
            <a:avLst>
              <a:gd name="adj1" fmla="val -10532"/>
              <a:gd name="adj2" fmla="val -594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ما تخافُوا! </a:t>
            </a:r>
            <a:r>
              <a:rPr lang="ar-LB" sz="2800" dirty="0">
                <a:solidFill>
                  <a:schemeClr val="tx1"/>
                </a:solidFill>
              </a:rPr>
              <a:t>إِ</a:t>
            </a:r>
            <a:r>
              <a:rPr lang="ar-SA" sz="2800" dirty="0">
                <a:solidFill>
                  <a:schemeClr val="tx1"/>
                </a:solidFill>
              </a:rPr>
              <a:t>نتُو عَمْ تْفَتْشوا عن يَسوع النّاصري، المَصلُوب. هُوّي مِشْ هَون، وهِادا المَطرح يَل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لي كِانُوا حاطِّينُو فيه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4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681486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775201" y="2583543"/>
            <a:ext cx="4223656" cy="3773715"/>
          </a:xfrm>
          <a:prstGeom prst="cloudCallout">
            <a:avLst>
              <a:gd name="adj1" fmla="val -76168"/>
              <a:gd name="adj2" fmla="val -674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رُوحُو هَلَّق قُولُو للتّلاميذ و لَ بُطرس، إنُّو رَحْ ي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سْبَقْكُن عَ الجَلِيل وهَونِيك بِتْشوفُوه مِتِل مَا قلْكُن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14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84305" cy="6963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24" y="261257"/>
            <a:ext cx="9144000" cy="200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ورَكَضوا النِّسوان والفَرحَة</a:t>
            </a: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مِش سايعتُن</a:t>
            </a:r>
            <a:r>
              <a:rPr lang="ar-SA" sz="2800" b="1" dirty="0"/>
              <a:t> </a:t>
            </a:r>
            <a:r>
              <a:rPr lang="ar-LB" sz="2800" b="1" dirty="0"/>
              <a:t>و</a:t>
            </a:r>
            <a:r>
              <a:rPr lang="ar-SA" sz="2800" b="1" dirty="0"/>
              <a:t>راحِتْ </a:t>
            </a:r>
            <a:endParaRPr lang="ar-LB" sz="2800" b="1" dirty="0"/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b="1" dirty="0"/>
              <a:t>مَري</a:t>
            </a:r>
            <a:r>
              <a:rPr lang="ar-LB" sz="2800" b="1" dirty="0"/>
              <a:t>َ</a:t>
            </a:r>
            <a:r>
              <a:rPr lang="ar-SA" sz="2800" b="1" dirty="0"/>
              <a:t>م الم</a:t>
            </a:r>
            <a:r>
              <a:rPr lang="ar-LB" sz="2800" b="1" dirty="0"/>
              <a:t>َ</a:t>
            </a:r>
            <a:r>
              <a:rPr lang="ar-SA" sz="2800" b="1" dirty="0"/>
              <a:t>جد</a:t>
            </a:r>
            <a:r>
              <a:rPr lang="ar-LB" sz="2800" b="1" dirty="0"/>
              <a:t>َ</a:t>
            </a:r>
            <a:r>
              <a:rPr lang="ar-SA" sz="2800" b="1" dirty="0"/>
              <a:t>ل</a:t>
            </a:r>
            <a:r>
              <a:rPr lang="ar-LB" sz="2800" b="1" dirty="0"/>
              <a:t>ِ</a:t>
            </a:r>
            <a:r>
              <a:rPr lang="ar-SA" sz="2800" b="1" dirty="0"/>
              <a:t>يّة</a:t>
            </a:r>
            <a:endParaRPr lang="ar-LB" sz="2800" b="1" dirty="0"/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b="1" dirty="0"/>
              <a:t>عِند الرُّسُل</a:t>
            </a:r>
            <a:r>
              <a:rPr lang="ar-SA" sz="2800" b="1" dirty="0"/>
              <a:t> </a:t>
            </a:r>
            <a:endParaRPr lang="en-US" sz="3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20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9355" y="131646"/>
            <a:ext cx="62463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1"/>
            <a:r>
              <a:rPr lang="ar-SA" sz="3200" dirty="0"/>
              <a:t>وخَبَّرِتْ بُطر</a:t>
            </a:r>
            <a:r>
              <a:rPr lang="ar-LB" sz="3200" dirty="0"/>
              <a:t>ُ</a:t>
            </a:r>
            <a:r>
              <a:rPr lang="ar-SA" sz="3200" dirty="0"/>
              <a:t>س </a:t>
            </a:r>
            <a:r>
              <a:rPr lang="ar-LB" sz="3200" dirty="0"/>
              <a:t>والتّلاميذ</a:t>
            </a:r>
            <a:r>
              <a:rPr lang="ar-SA" sz="3200" dirty="0"/>
              <a:t> شُو شافِتْ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51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03200"/>
            <a:ext cx="9144000" cy="706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0326" y="5211646"/>
            <a:ext cx="62463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</a:t>
            </a:r>
            <a:r>
              <a:rPr lang="ar-LB" sz="3200" dirty="0"/>
              <a:t>ُ</a:t>
            </a:r>
            <a:r>
              <a:rPr lang="ar-SA" sz="3200" dirty="0"/>
              <a:t>طرُس ويُوحنّا إجُو عَ القَبر </a:t>
            </a:r>
            <a:endParaRPr lang="ar-LB" sz="3200" dirty="0"/>
          </a:p>
          <a:p>
            <a:pPr algn="ctr" rtl="1"/>
            <a:r>
              <a:rPr lang="ar-SA" sz="3200" dirty="0"/>
              <a:t>وصَارُو يركْضُو تْنَينِاتُن سَوَا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79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05" y="0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3126" y="130628"/>
            <a:ext cx="35176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بَس يُوحنّا كِان أسْرَع من بُطرُس وُصِلْ قَبِلْ منُّو عَ القَبَر ونْحَنا واتطلَّع، بَسْ ما فَات، شِاف الأَكفِان عَ الأرض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58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1069" y="304800"/>
            <a:ext cx="35176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وبَعدَين وُصِل سِمعان ب</a:t>
            </a:r>
            <a:r>
              <a:rPr lang="ar-LB" sz="3200" b="1" dirty="0">
                <a:solidFill>
                  <a:schemeClr val="bg1"/>
                </a:solidFill>
              </a:rPr>
              <a:t>ُ</a:t>
            </a:r>
            <a:r>
              <a:rPr lang="ar-SA" sz="3200" b="1" dirty="0">
                <a:solidFill>
                  <a:schemeClr val="bg1"/>
                </a:solidFill>
              </a:rPr>
              <a:t>طرس يَل</a:t>
            </a:r>
            <a:r>
              <a:rPr lang="ar-LB" sz="3200" b="1" dirty="0">
                <a:solidFill>
                  <a:schemeClr val="bg1"/>
                </a:solidFill>
              </a:rPr>
              <a:t>ْ</a:t>
            </a:r>
            <a:r>
              <a:rPr lang="ar-SA" sz="3200" b="1" dirty="0">
                <a:solidFill>
                  <a:schemeClr val="bg1"/>
                </a:solidFill>
              </a:rPr>
              <a:t>لي كِان لاحْقُو، وفِات عَ القَبر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61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02859"/>
            <a:ext cx="51432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هُوّي كَمان شِاف الأكْفان مَمدُودِين عَ الأرض والمَندِيل يَلّلي كان عَ راسُو مِطوِي ومَحطُوط لَ وَحدُو عَ فَرِدْ مَيل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28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544" y="449944"/>
            <a:ext cx="51432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سِاعِتا، </a:t>
            </a:r>
            <a:endParaRPr lang="ar-LB" sz="3200" dirty="0"/>
          </a:p>
          <a:p>
            <a:pPr algn="ctr" rtl="1"/>
            <a:r>
              <a:rPr lang="ar-SA" sz="3200" dirty="0"/>
              <a:t>فِات يُوحَنّا كَمان،</a:t>
            </a:r>
            <a:endParaRPr lang="ar-LB" sz="3200" dirty="0"/>
          </a:p>
          <a:p>
            <a:pPr algn="ctr" rtl="1"/>
            <a:r>
              <a:rPr lang="ar-SA" sz="3200" dirty="0"/>
              <a:t> وشِاف وآم</a:t>
            </a:r>
            <a:r>
              <a:rPr lang="ar-LB" sz="3200" dirty="0"/>
              <a:t>َ</a:t>
            </a:r>
            <a:r>
              <a:rPr lang="ar-SA" sz="3200" dirty="0"/>
              <a:t>ن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291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116" y="290288"/>
            <a:ext cx="7037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التَّلاميذ كانُوا بوقْتَا بَعد مَا فِهْمُو الآيي يَلّلي بتْقُول</a:t>
            </a:r>
            <a:r>
              <a:rPr lang="ar-LB" sz="3200" b="1" dirty="0">
                <a:solidFill>
                  <a:schemeClr val="bg1"/>
                </a:solidFill>
              </a:rPr>
              <a:t>: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endParaRPr lang="ar-LB" sz="3200" b="1" dirty="0">
              <a:solidFill>
                <a:schemeClr val="bg1"/>
              </a:solidFill>
            </a:endParaRPr>
          </a:p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«لا بُدّ من إنُّو يقُوم م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ن بين المَوْ</a:t>
            </a:r>
            <a:r>
              <a:rPr lang="ar-LB" sz="3200" b="1" dirty="0">
                <a:solidFill>
                  <a:schemeClr val="bg1"/>
                </a:solidFill>
              </a:rPr>
              <a:t>ت».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16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8514" y="0"/>
            <a:ext cx="21626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ومِن بَعْدَا ر</a:t>
            </a:r>
            <a:r>
              <a:rPr lang="ar-LB" sz="3200" dirty="0"/>
              <a:t>ِ</a:t>
            </a:r>
            <a:r>
              <a:rPr lang="ar-SA" sz="3200" dirty="0"/>
              <a:t>جْعُو التّلميذَين</a:t>
            </a:r>
            <a:endParaRPr lang="ar-LB" sz="3200" dirty="0"/>
          </a:p>
          <a:p>
            <a:pPr algn="ctr" rtl="1"/>
            <a:r>
              <a:rPr lang="ar-SA" sz="3200" dirty="0"/>
              <a:t> عَ ب</a:t>
            </a:r>
            <a:r>
              <a:rPr lang="ar-LB" sz="3200" dirty="0"/>
              <a:t>َ</a:t>
            </a:r>
            <a:r>
              <a:rPr lang="ar-SA" sz="3200" dirty="0"/>
              <a:t>يتُن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43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1" y="0"/>
            <a:ext cx="9144000" cy="6858000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400" b="1" dirty="0">
                <a:solidFill>
                  <a:schemeClr val="tx1"/>
                </a:solidFill>
              </a:rPr>
              <a:t>ونِحْنَا منِحْتِفِلْ بق</a:t>
            </a:r>
            <a:r>
              <a:rPr lang="ar-LB" sz="5400" b="1" dirty="0">
                <a:solidFill>
                  <a:schemeClr val="tx1"/>
                </a:solidFill>
              </a:rPr>
              <a:t>ِ</a:t>
            </a:r>
            <a:r>
              <a:rPr lang="ar-SA" sz="5400" b="1" dirty="0">
                <a:solidFill>
                  <a:schemeClr val="tx1"/>
                </a:solidFill>
              </a:rPr>
              <a:t>يام</a:t>
            </a:r>
            <a:r>
              <a:rPr lang="ar-LB" sz="5400" b="1" dirty="0">
                <a:solidFill>
                  <a:schemeClr val="tx1"/>
                </a:solidFill>
              </a:rPr>
              <a:t>ِ</a:t>
            </a:r>
            <a:r>
              <a:rPr lang="ar-SA" sz="5400" b="1" dirty="0">
                <a:solidFill>
                  <a:schemeClr val="tx1"/>
                </a:solidFill>
              </a:rPr>
              <a:t>ة المَسيح مِن بَين الَأموات ب</a:t>
            </a:r>
            <a:r>
              <a:rPr lang="ar-LB" sz="5400" b="1" dirty="0">
                <a:solidFill>
                  <a:schemeClr val="tx1"/>
                </a:solidFill>
              </a:rPr>
              <a:t>ِ</a:t>
            </a:r>
            <a:r>
              <a:rPr lang="ar-SA" sz="5400" b="1" dirty="0">
                <a:solidFill>
                  <a:schemeClr val="tx1"/>
                </a:solidFill>
              </a:rPr>
              <a:t>أحَد الفصح، وهُوِّي اليَوم يَل</a:t>
            </a:r>
            <a:r>
              <a:rPr lang="ar-LB" sz="5400" b="1" dirty="0">
                <a:solidFill>
                  <a:schemeClr val="tx1"/>
                </a:solidFill>
              </a:rPr>
              <a:t>ْ</a:t>
            </a:r>
            <a:r>
              <a:rPr lang="ar-SA" sz="5400" b="1" dirty="0">
                <a:solidFill>
                  <a:schemeClr val="tx1"/>
                </a:solidFill>
              </a:rPr>
              <a:t>لي م</a:t>
            </a:r>
            <a:r>
              <a:rPr lang="ar-LB" sz="5400" b="1" dirty="0">
                <a:solidFill>
                  <a:schemeClr val="tx1"/>
                </a:solidFill>
              </a:rPr>
              <a:t>ْنِ</a:t>
            </a:r>
            <a:r>
              <a:rPr lang="ar-SA" sz="5400" b="1" dirty="0">
                <a:solidFill>
                  <a:schemeClr val="tx1"/>
                </a:solidFill>
              </a:rPr>
              <a:t>مْت</a:t>
            </a:r>
            <a:r>
              <a:rPr lang="ar-LB" sz="5400" b="1" dirty="0">
                <a:solidFill>
                  <a:schemeClr val="tx1"/>
                </a:solidFill>
              </a:rPr>
              <a:t>ِ</a:t>
            </a:r>
            <a:r>
              <a:rPr lang="ar-SA" sz="5400" b="1" dirty="0">
                <a:solidFill>
                  <a:schemeClr val="tx1"/>
                </a:solidFill>
              </a:rPr>
              <a:t>لِي فيه ب</a:t>
            </a:r>
            <a:r>
              <a:rPr lang="ar-LB" sz="5400" b="1" dirty="0">
                <a:solidFill>
                  <a:schemeClr val="tx1"/>
                </a:solidFill>
              </a:rPr>
              <a:t>ِ</a:t>
            </a:r>
            <a:r>
              <a:rPr lang="ar-SA" sz="5400" b="1" dirty="0">
                <a:solidFill>
                  <a:schemeClr val="tx1"/>
                </a:solidFill>
              </a:rPr>
              <a:t>الفَرَح</a:t>
            </a:r>
            <a:r>
              <a:rPr lang="en-US" sz="5400" b="1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38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518277" y="168710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ت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عوا تَ  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تشار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ك 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حن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كَمان </a:t>
            </a:r>
            <a:r>
              <a:rPr lang="ar-SA" sz="4000" dirty="0">
                <a:solidFill>
                  <a:schemeClr val="tx1"/>
                </a:solidFill>
              </a:rPr>
              <a:t>فَرَح الق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يام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</a:t>
            </a:r>
            <a:r>
              <a:rPr lang="ar-LB" sz="4000" dirty="0">
                <a:solidFill>
                  <a:schemeClr val="tx1"/>
                </a:solidFill>
              </a:rPr>
              <a:t> ونْقول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2" y="539205"/>
            <a:ext cx="8122024" cy="575622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5400" dirty="0">
                <a:solidFill>
                  <a:schemeClr val="tx1"/>
                </a:solidFill>
              </a:rPr>
              <a:t>الم</a:t>
            </a:r>
            <a:r>
              <a:rPr lang="ar-LB" sz="5400" dirty="0">
                <a:solidFill>
                  <a:schemeClr val="tx1"/>
                </a:solidFill>
              </a:rPr>
              <a:t>َ</a:t>
            </a:r>
            <a:r>
              <a:rPr lang="ar-SA" sz="5400" dirty="0">
                <a:solidFill>
                  <a:schemeClr val="tx1"/>
                </a:solidFill>
              </a:rPr>
              <a:t>سيحُ قامَ</a:t>
            </a:r>
            <a:r>
              <a:rPr lang="ar-LB" sz="5400" dirty="0">
                <a:solidFill>
                  <a:schemeClr val="tx1"/>
                </a:solidFill>
              </a:rPr>
              <a:t>!</a:t>
            </a:r>
            <a:r>
              <a:rPr lang="ar-SA" sz="5400" dirty="0">
                <a:solidFill>
                  <a:schemeClr val="tx1"/>
                </a:solidFill>
              </a:rPr>
              <a:t> </a:t>
            </a:r>
            <a:endParaRPr lang="ar-LB" sz="5400" dirty="0">
              <a:solidFill>
                <a:schemeClr val="tx1"/>
              </a:solidFill>
            </a:endParaRPr>
          </a:p>
          <a:p>
            <a:pPr algn="ctr" rtl="1"/>
            <a:r>
              <a:rPr lang="ar-SA" sz="5400" dirty="0">
                <a:solidFill>
                  <a:schemeClr val="tx1"/>
                </a:solidFill>
              </a:rPr>
              <a:t>ح</a:t>
            </a:r>
            <a:r>
              <a:rPr lang="ar-LB" sz="5400" dirty="0">
                <a:solidFill>
                  <a:schemeClr val="tx1"/>
                </a:solidFill>
              </a:rPr>
              <a:t>َ</a:t>
            </a:r>
            <a:r>
              <a:rPr lang="ar-SA" sz="5400" dirty="0">
                <a:solidFill>
                  <a:schemeClr val="tx1"/>
                </a:solidFill>
              </a:rPr>
              <a:t>قًّا قام</a:t>
            </a:r>
            <a:r>
              <a:rPr lang="ar-LB" sz="54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ar-SA" sz="5400" dirty="0">
                <a:solidFill>
                  <a:schemeClr val="tx1"/>
                </a:solidFill>
              </a:rPr>
              <a:t> ه</a:t>
            </a:r>
            <a:r>
              <a:rPr lang="ar-LB" sz="5400" dirty="0">
                <a:solidFill>
                  <a:schemeClr val="tx1"/>
                </a:solidFill>
              </a:rPr>
              <a:t>َ</a:t>
            </a:r>
            <a:r>
              <a:rPr lang="ar-SA" sz="5400" dirty="0">
                <a:solidFill>
                  <a:schemeClr val="tx1"/>
                </a:solidFill>
              </a:rPr>
              <a:t>لِّلُويا</a:t>
            </a:r>
            <a:endParaRPr lang="en-US" sz="5400" dirty="0">
              <a:solidFill>
                <a:schemeClr val="tx1"/>
              </a:solidFill>
            </a:endParaRPr>
          </a:p>
          <a:p>
            <a:pPr algn="ctr" rtl="1"/>
            <a:r>
              <a:rPr lang="ar-SA" sz="5400" dirty="0">
                <a:solidFill>
                  <a:schemeClr val="tx1"/>
                </a:solidFill>
              </a:rPr>
              <a:t>وهُوِّي ح</a:t>
            </a:r>
            <a:r>
              <a:rPr lang="ar-LB" sz="5400" dirty="0">
                <a:solidFill>
                  <a:schemeClr val="tx1"/>
                </a:solidFill>
              </a:rPr>
              <a:t>َ</a:t>
            </a:r>
            <a:r>
              <a:rPr lang="ar-SA" sz="5400" dirty="0">
                <a:solidFill>
                  <a:schemeClr val="tx1"/>
                </a:solidFill>
              </a:rPr>
              <a:t>يّ للأ</a:t>
            </a:r>
            <a:r>
              <a:rPr lang="ar-LB" sz="5400" dirty="0">
                <a:solidFill>
                  <a:schemeClr val="tx1"/>
                </a:solidFill>
              </a:rPr>
              <a:t>َ</a:t>
            </a:r>
            <a:r>
              <a:rPr lang="ar-SA" sz="5400" dirty="0">
                <a:solidFill>
                  <a:schemeClr val="tx1"/>
                </a:solidFill>
              </a:rPr>
              <a:t>ب</a:t>
            </a:r>
            <a:r>
              <a:rPr lang="ar-LB" sz="5400" dirty="0">
                <a:solidFill>
                  <a:schemeClr val="tx1"/>
                </a:solidFill>
              </a:rPr>
              <a:t>َ</a:t>
            </a:r>
            <a:r>
              <a:rPr lang="ar-SA" sz="5400" dirty="0">
                <a:solidFill>
                  <a:schemeClr val="tx1"/>
                </a:solidFill>
              </a:rPr>
              <a:t>د. ه</a:t>
            </a:r>
            <a:r>
              <a:rPr lang="ar-LB" sz="5400" dirty="0">
                <a:solidFill>
                  <a:schemeClr val="tx1"/>
                </a:solidFill>
              </a:rPr>
              <a:t>َ</a:t>
            </a:r>
            <a:r>
              <a:rPr lang="ar-SA" sz="5400" dirty="0">
                <a:solidFill>
                  <a:schemeClr val="tx1"/>
                </a:solidFill>
              </a:rPr>
              <a:t>ل</a:t>
            </a:r>
            <a:r>
              <a:rPr lang="ar-LB" sz="5400" dirty="0">
                <a:solidFill>
                  <a:schemeClr val="tx1"/>
                </a:solidFill>
              </a:rPr>
              <a:t>ّ</a:t>
            </a:r>
            <a:r>
              <a:rPr lang="ar-SA" sz="5400" dirty="0">
                <a:solidFill>
                  <a:schemeClr val="tx1"/>
                </a:solidFill>
              </a:rPr>
              <a:t>لويا</a:t>
            </a:r>
            <a:r>
              <a:rPr lang="en-US" sz="5400" dirty="0">
                <a:solidFill>
                  <a:schemeClr val="tx1"/>
                </a:solidFill>
              </a:rPr>
              <a:t>!!!</a:t>
            </a: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3991331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وهَلّق </a:t>
            </a:r>
          </a:p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رَح إِسأَلكُن كَم سُؤال!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2227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74" y="702002"/>
            <a:ext cx="6898340" cy="902826"/>
          </a:xfrm>
        </p:spPr>
        <p:txBody>
          <a:bodyPr/>
          <a:lstStyle/>
          <a:p>
            <a:pPr rtl="1"/>
            <a:r>
              <a:rPr lang="ar-LB" sz="4800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sz="4800" b="1" dirty="0">
                <a:solidFill>
                  <a:schemeClr val="accent2">
                    <a:lumMod val="75000"/>
                  </a:schemeClr>
                </a:solidFill>
              </a:rPr>
              <a:t>الواحِد والعُشرون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5500" b="1" dirty="0">
                <a:solidFill>
                  <a:srgbClr val="FF0000"/>
                </a:solidFill>
              </a:rPr>
              <a:t>يا يَسوع... </a:t>
            </a:r>
          </a:p>
          <a:p>
            <a:pPr algn="ctr" rtl="1"/>
            <a:r>
              <a:rPr lang="ar-LB" sz="5500" b="1" dirty="0">
                <a:solidFill>
                  <a:srgbClr val="FF0000"/>
                </a:solidFill>
              </a:rPr>
              <a:t>أَنتَ حَيّ</a:t>
            </a:r>
            <a:endParaRPr lang="en-US" sz="55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711200" y="0"/>
            <a:ext cx="7271657" cy="3417434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م</a:t>
            </a:r>
            <a:r>
              <a:rPr lang="ar-LB" sz="4000" dirty="0"/>
              <a:t>ين إجا</a:t>
            </a:r>
            <a:r>
              <a:rPr lang="ar-SA" sz="4000" dirty="0"/>
              <a:t> </a:t>
            </a:r>
            <a:r>
              <a:rPr lang="ar-LB" sz="4000" dirty="0"/>
              <a:t>عَ</a:t>
            </a:r>
            <a:r>
              <a:rPr lang="ar-SA" sz="4000" dirty="0"/>
              <a:t>القَبِر ف</a:t>
            </a:r>
            <a:r>
              <a:rPr lang="ar-LB" sz="4000" dirty="0"/>
              <a:t>َ</a:t>
            </a:r>
            <a:r>
              <a:rPr lang="ar-SA" sz="4000" dirty="0"/>
              <a:t>جر ي</a:t>
            </a:r>
            <a:r>
              <a:rPr lang="ar-LB" sz="4000" dirty="0"/>
              <a:t>َ</a:t>
            </a:r>
            <a:r>
              <a:rPr lang="ar-SA" sz="4000" dirty="0"/>
              <a:t>وم الأح</a:t>
            </a:r>
            <a:r>
              <a:rPr lang="ar-LB" sz="4000" dirty="0"/>
              <a:t>َ</a:t>
            </a:r>
            <a:r>
              <a:rPr lang="ar-SA" sz="4000" dirty="0"/>
              <a:t>د</a:t>
            </a:r>
            <a:r>
              <a:rPr lang="ar-LB" sz="4000" dirty="0"/>
              <a:t> وشو شافو جُوّات القَبر </a:t>
            </a:r>
          </a:p>
          <a:p>
            <a:pPr algn="ctr" rtl="1"/>
            <a:r>
              <a:rPr lang="ar-LB" sz="4000" dirty="0"/>
              <a:t>وبِشو حَسّو؟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485775" y="357187"/>
            <a:ext cx="6515100" cy="1782659"/>
          </a:xfrm>
          <a:prstGeom prst="wedgeRoundRectCallout">
            <a:avLst>
              <a:gd name="adj1" fmla="val 657"/>
              <a:gd name="adj2" fmla="val 9176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إِجو النِّساء وشافوا شَبّ قاعِد عَاليَمين... ساعِتها حَسّوا بِالخَوف 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471613" y="414337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شو قَلُّن هَيدا الشَّبّ؟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394857" y="501849"/>
            <a:ext cx="6357257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ما تْخافوا، إنتو بَدكُن يَسوع </a:t>
            </a:r>
            <a:r>
              <a:rPr lang="ar-SA" sz="3600" dirty="0">
                <a:solidFill>
                  <a:schemeClr val="tx1"/>
                </a:solidFill>
              </a:rPr>
              <a:t>الن</a:t>
            </a:r>
            <a:r>
              <a:rPr lang="ar-LB" sz="3600" dirty="0">
                <a:solidFill>
                  <a:schemeClr val="tx1"/>
                </a:solidFill>
              </a:rPr>
              <a:t>ّ</a:t>
            </a:r>
            <a:r>
              <a:rPr lang="ar-SA" sz="3600" dirty="0">
                <a:solidFill>
                  <a:schemeClr val="tx1"/>
                </a:solidFill>
              </a:rPr>
              <a:t>اصر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ي الم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صلوب. </a:t>
            </a:r>
            <a:r>
              <a:rPr lang="ar-LB" sz="3600" dirty="0">
                <a:solidFill>
                  <a:schemeClr val="tx1"/>
                </a:solidFill>
              </a:rPr>
              <a:t>هُوّي</a:t>
            </a:r>
            <a:r>
              <a:rPr lang="ar-SA" sz="3600" dirty="0">
                <a:solidFill>
                  <a:schemeClr val="tx1"/>
                </a:solidFill>
              </a:rPr>
              <a:t> قام </a:t>
            </a:r>
            <a:r>
              <a:rPr lang="ar-LB" sz="3600" dirty="0">
                <a:solidFill>
                  <a:schemeClr val="tx1"/>
                </a:solidFill>
              </a:rPr>
              <a:t>ومَنّو هون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415144" y="246743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لَمين حِمْلِت المَجدَلِيّة بُشرَى القِيامِة؟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500188" y="436710"/>
            <a:ext cx="6635283" cy="1622051"/>
          </a:xfrm>
          <a:prstGeom prst="wedgeRoundRectCallout">
            <a:avLst>
              <a:gd name="adj1" fmla="val 9154"/>
              <a:gd name="adj2" fmla="val 138850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algn="ctr" rtl="1"/>
            <a:r>
              <a:rPr lang="ar-LB" sz="4000" dirty="0"/>
              <a:t>لَلتّلاميذ ولَبُطرَس ويوحَنّا</a:t>
            </a:r>
            <a:endParaRPr lang="en-US" sz="4000" dirty="0"/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917371"/>
            <a:ext cx="4024136" cy="3940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71588" y="385763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شو عِمْلو بُطرُس ويوحَنّا ومين وُصِل قَبِل؟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91314" y="1422398"/>
            <a:ext cx="3905624" cy="1410093"/>
          </a:xfrm>
          <a:prstGeom prst="wedgeRoundRectCallout">
            <a:avLst>
              <a:gd name="adj1" fmla="val 18143"/>
              <a:gd name="adj2" fmla="val 1840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رَكَضوا سَوا وإِجو عَالقَبِر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093" y="2897725"/>
            <a:ext cx="5843640" cy="39602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99143" y="841829"/>
            <a:ext cx="3905624" cy="1939864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يوحَنّا كان أَسرَع مِن بُطرُس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 ووِصِل قَبْلو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607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85774" y="885372"/>
            <a:ext cx="7859940" cy="2691040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مين فات أَوَّل واحَد عَالقَبِر</a:t>
            </a:r>
          </a:p>
          <a:p>
            <a:pPr algn="ctr" rtl="1"/>
            <a:r>
              <a:rPr lang="ar-LB" sz="4000" dirty="0">
                <a:solidFill>
                  <a:schemeClr val="bg1"/>
                </a:solidFill>
              </a:rPr>
              <a:t> وشو شاف؟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1842" y="0"/>
            <a:ext cx="9325415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2351" y="1308097"/>
            <a:ext cx="37887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أَوَّل واحَد فات هُوّي بُطرُس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1211" y="413022"/>
            <a:ext cx="44887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400" dirty="0"/>
              <a:t>شِاف الأكْفان مَمدُودِين عَ الأرض والمَندِيل</a:t>
            </a:r>
            <a:endParaRPr lang="ar-LB" sz="3400" dirty="0"/>
          </a:p>
          <a:p>
            <a:pPr algn="ctr" rtl="1"/>
            <a:r>
              <a:rPr lang="ar-SA" sz="3400" dirty="0"/>
              <a:t> يَل</a:t>
            </a:r>
            <a:r>
              <a:rPr lang="ar-LB" sz="3400" dirty="0"/>
              <a:t>ْل</a:t>
            </a:r>
            <a:r>
              <a:rPr lang="ar-SA" sz="3400" dirty="0"/>
              <a:t>ي كان عَ راسُو</a:t>
            </a:r>
            <a:endParaRPr lang="ar-LB" sz="3400" dirty="0"/>
          </a:p>
          <a:p>
            <a:pPr algn="ctr" rtl="1"/>
            <a:r>
              <a:rPr lang="ar-SA" sz="3400" dirty="0"/>
              <a:t> مِطوِي ومَحطُوط لَ</a:t>
            </a:r>
            <a:endParaRPr lang="ar-LB" sz="3400" dirty="0"/>
          </a:p>
          <a:p>
            <a:pPr algn="ctr" rtl="1"/>
            <a:r>
              <a:rPr lang="ar-SA" sz="3400" dirty="0"/>
              <a:t> وَحدُو عَ فَرِدْ مَيل</a:t>
            </a:r>
            <a:endParaRPr lang="en-US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302581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2"/>
          <a:stretch/>
        </p:blipFill>
        <p:spPr>
          <a:xfrm>
            <a:off x="1153424" y="100012"/>
            <a:ext cx="5431776" cy="67579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008288" y="508000"/>
            <a:ext cx="6263369" cy="2458812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شو رِجِع يوحَنّا عِمِل؟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4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549004" y="449943"/>
            <a:ext cx="5619567" cy="1497178"/>
          </a:xfrm>
          <a:prstGeom prst="wedgeRoundRectCallout">
            <a:avLst>
              <a:gd name="adj1" fmla="val 60629"/>
              <a:gd name="adj2" fmla="val 15067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فات، شاف وآمَن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744685" y="2884837"/>
            <a:ext cx="5705821" cy="39731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891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314575" y="357188"/>
            <a:ext cx="6243278" cy="2771775"/>
          </a:xfrm>
          <a:prstGeom prst="cloudCallout">
            <a:avLst>
              <a:gd name="adj1" fmla="val -3744"/>
              <a:gd name="adj2" fmla="val 8903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وهَلّق جَرْبوا عمِلوا هَالنَّشاط!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" y="651102"/>
            <a:ext cx="7927555" cy="5894840"/>
          </a:xfrm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" y="651102"/>
            <a:ext cx="7927555" cy="5894840"/>
          </a:xfr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120571" y="3788229"/>
            <a:ext cx="1915886" cy="841828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033487" y="4659086"/>
            <a:ext cx="1872342" cy="595085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4482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68572" y="482413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يَلْلي لازِم تِنحِفِر بِقْلوبْنا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0646" y="3916247"/>
            <a:ext cx="3673354" cy="2827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67" y="391886"/>
            <a:ext cx="5583876" cy="5907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88044" y="400050"/>
            <a:ext cx="4383958" cy="3363962"/>
          </a:xfrm>
          <a:prstGeom prst="cloudCallout">
            <a:avLst>
              <a:gd name="adj1" fmla="val 54761"/>
              <a:gd name="adj2" fmla="val 7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بِهَالصَّلاة وهالتِّرنيمِة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"/>
          <a:stretch/>
        </p:blipFill>
        <p:spPr>
          <a:xfrm>
            <a:off x="1369398" y="3867885"/>
            <a:ext cx="4973345" cy="2852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188686"/>
            <a:ext cx="7707086" cy="3392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445016" y="471488"/>
            <a:ext cx="4170347" cy="3291871"/>
          </a:xfrm>
          <a:prstGeom prst="cloudCallout">
            <a:avLst>
              <a:gd name="adj1" fmla="val -82145"/>
              <a:gd name="adj2" fmla="val 53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5778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00063" y="434897"/>
            <a:ext cx="4757814" cy="3169758"/>
          </a:xfrm>
          <a:prstGeom prst="cloudCallout">
            <a:avLst>
              <a:gd name="adj1" fmla="val 44373"/>
              <a:gd name="adj2" fmla="val 7627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897" y="3586163"/>
            <a:ext cx="4250686" cy="3271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728" y="0"/>
            <a:ext cx="9325415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2351" y="1308097"/>
            <a:ext cx="37887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نْخَبِّر </a:t>
            </a:r>
            <a:r>
              <a:rPr lang="ar-LB" sz="3600" dirty="0">
                <a:solidFill>
                  <a:schemeClr val="accent1">
                    <a:lumMod val="50000"/>
                  </a:schemeClr>
                </a:solidFill>
              </a:rPr>
              <a:t>شُو شافُوا </a:t>
            </a:r>
          </a:p>
          <a:p>
            <a:pPr algn="ctr" rtl="1"/>
            <a:r>
              <a:rPr lang="ar-LB" sz="3600" dirty="0">
                <a:solidFill>
                  <a:schemeClr val="accent1">
                    <a:lumMod val="50000"/>
                  </a:schemeClr>
                </a:solidFill>
              </a:rPr>
              <a:t>النّساء بِالقَبِر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21839" y="587193"/>
            <a:ext cx="4032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4">
                    <a:lumMod val="50000"/>
                  </a:schemeClr>
                </a:solidFill>
              </a:rPr>
              <a:t>نِختِبِر </a:t>
            </a:r>
            <a:r>
              <a:rPr lang="ar-SA" sz="3600" dirty="0"/>
              <a:t>ج</a:t>
            </a:r>
            <a:r>
              <a:rPr lang="ar-LB" sz="3600" dirty="0"/>
              <a:t>َ</a:t>
            </a:r>
            <a:r>
              <a:rPr lang="ar-SA" sz="3600" dirty="0"/>
              <a:t>وّ الفَر</a:t>
            </a:r>
            <a:r>
              <a:rPr lang="ar-LB" sz="3600" dirty="0"/>
              <a:t>َ</a:t>
            </a:r>
            <a:r>
              <a:rPr lang="ar-SA" sz="3600" dirty="0"/>
              <a:t>ح ب</a:t>
            </a:r>
            <a:r>
              <a:rPr lang="ar-LB" sz="3600" dirty="0"/>
              <a:t>ِ</a:t>
            </a:r>
            <a:r>
              <a:rPr lang="ar-SA" sz="3600" dirty="0"/>
              <a:t>القِيام</a:t>
            </a:r>
            <a:r>
              <a:rPr lang="ar-LB" sz="3600" dirty="0"/>
              <a:t>ِ</a:t>
            </a:r>
            <a:r>
              <a:rPr lang="ar-SA" sz="3600" dirty="0"/>
              <a:t>ة و</a:t>
            </a:r>
            <a:r>
              <a:rPr lang="ar-LB" sz="3600" dirty="0"/>
              <a:t>ن</a:t>
            </a:r>
            <a:r>
              <a:rPr lang="ar-SA" sz="3600" dirty="0"/>
              <a:t>ف</a:t>
            </a:r>
            <a:r>
              <a:rPr lang="ar-LB" sz="3600" dirty="0"/>
              <a:t>َ</a:t>
            </a:r>
            <a:r>
              <a:rPr lang="ar-SA" sz="3600" dirty="0"/>
              <a:t>رِّح غَيْر</a:t>
            </a:r>
            <a:r>
              <a:rPr lang="ar-LB" sz="3600" dirty="0"/>
              <a:t>نا</a:t>
            </a:r>
            <a:r>
              <a:rPr lang="ar-SA" sz="3600" dirty="0"/>
              <a:t> </a:t>
            </a:r>
            <a:r>
              <a:rPr lang="ar-LB" sz="3600" dirty="0"/>
              <a:t>ونِشهَد لَ قِيامِة </a:t>
            </a:r>
            <a:r>
              <a:rPr lang="ar-SA" sz="3600" dirty="0"/>
              <a:t>ي</a:t>
            </a:r>
            <a:r>
              <a:rPr lang="ar-LB" sz="3600" dirty="0"/>
              <a:t>َ</a:t>
            </a:r>
            <a:r>
              <a:rPr lang="ar-SA" sz="3600" dirty="0"/>
              <a:t>سوع الم</a:t>
            </a:r>
            <a:r>
              <a:rPr lang="ar-LB" sz="3600" dirty="0"/>
              <a:t>َ</a:t>
            </a:r>
            <a:r>
              <a:rPr lang="ar-SA" sz="3600" dirty="0"/>
              <a:t>سيح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1635" y="0"/>
            <a:ext cx="4242686" cy="4493814"/>
          </a:xfrm>
          <a:prstGeom prst="cloudCallout">
            <a:avLst>
              <a:gd name="adj1" fmla="val 70452"/>
              <a:gd name="adj2" fmla="val 688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68164" y="0"/>
            <a:ext cx="5361174" cy="4672013"/>
          </a:xfrm>
          <a:prstGeom prst="cloudCallout">
            <a:avLst>
              <a:gd name="adj1" fmla="val 19852"/>
              <a:gd name="adj2" fmla="val 6101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3500" dirty="0">
                <a:solidFill>
                  <a:srgbClr val="002060"/>
                </a:solidFill>
              </a:rPr>
              <a:t>يا رَبّ، </a:t>
            </a:r>
            <a:r>
              <a:rPr lang="ar-LB" sz="3500" dirty="0">
                <a:solidFill>
                  <a:srgbClr val="002060"/>
                </a:solidFill>
              </a:rPr>
              <a:t>إِ</a:t>
            </a:r>
            <a:r>
              <a:rPr lang="ar-SA" sz="35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endParaRPr lang="en-US" sz="35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C000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1402</TotalTime>
  <Words>711</Words>
  <Application>Microsoft Office PowerPoint</Application>
  <PresentationFormat>On-screen Show (4:3)</PresentationFormat>
  <Paragraphs>97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الواحِد والعُشرون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115</cp:revision>
  <dcterms:created xsi:type="dcterms:W3CDTF">2020-08-25T06:38:39Z</dcterms:created>
  <dcterms:modified xsi:type="dcterms:W3CDTF">2022-02-25T17:44:01Z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157A964A-7545-430E-AB32-54C386E2CE6B</vt:lpwstr>
  </property>
  <property fmtid="{D5CDD505-2E9C-101B-9397-08002B2CF9AE}" pid="3" name="ArticulatePath">
    <vt:lpwstr>EB1-rencontre-21 2021-2022</vt:lpwstr>
  </property>
</Properties>
</file>