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7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293" r:id="rId11"/>
    <p:sldId id="438" r:id="rId12"/>
    <p:sldId id="418" r:id="rId13"/>
    <p:sldId id="419" r:id="rId14"/>
    <p:sldId id="439" r:id="rId15"/>
    <p:sldId id="441" r:id="rId16"/>
    <p:sldId id="440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350" r:id="rId25"/>
    <p:sldId id="316" r:id="rId26"/>
    <p:sldId id="315" r:id="rId27"/>
    <p:sldId id="307" r:id="rId28"/>
    <p:sldId id="309" r:id="rId29"/>
    <p:sldId id="357" r:id="rId30"/>
    <p:sldId id="358" r:id="rId31"/>
    <p:sldId id="361" r:id="rId32"/>
    <p:sldId id="362" r:id="rId33"/>
    <p:sldId id="397" r:id="rId34"/>
    <p:sldId id="415" r:id="rId35"/>
    <p:sldId id="344" r:id="rId36"/>
    <p:sldId id="449" r:id="rId37"/>
    <p:sldId id="452" r:id="rId38"/>
    <p:sldId id="453" r:id="rId39"/>
    <p:sldId id="416" r:id="rId40"/>
    <p:sldId id="345" r:id="rId41"/>
    <p:sldId id="450" r:id="rId42"/>
    <p:sldId id="287" r:id="rId43"/>
    <p:sldId id="369" r:id="rId44"/>
    <p:sldId id="285" r:id="rId45"/>
    <p:sldId id="283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E097-F2A0-4B6F-A477-ACD69A2420A1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8CB2E-3974-4C3C-8465-6A4FBDE86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2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96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0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1994"/>
            <a:ext cx="8095263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لِرُهبانِيَّةِ القَلبَينِ الأقدَسَين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251574" cy="6871446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500" b="1" dirty="0">
                <a:solidFill>
                  <a:schemeClr val="tx1"/>
                </a:solidFill>
              </a:rPr>
              <a:t>شُو هُوِّي الحَدَث العَظيم يَل</a:t>
            </a:r>
            <a:r>
              <a:rPr lang="ar-LB" sz="4500" b="1" dirty="0">
                <a:solidFill>
                  <a:schemeClr val="tx1"/>
                </a:solidFill>
              </a:rPr>
              <a:t>ْ</a:t>
            </a:r>
            <a:r>
              <a:rPr lang="ar-SA" sz="4500" b="1" dirty="0">
                <a:solidFill>
                  <a:schemeClr val="tx1"/>
                </a:solidFill>
              </a:rPr>
              <a:t>لي حْكينَا عَنُّو المَرَّة الماضي</a:t>
            </a:r>
            <a:r>
              <a:rPr lang="ar-LB" sz="4500" b="1" dirty="0">
                <a:solidFill>
                  <a:schemeClr val="tx1"/>
                </a:solidFill>
              </a:rPr>
              <a:t>ِ</a:t>
            </a:r>
            <a:r>
              <a:rPr lang="ar-SA" sz="4500" b="1" dirty="0">
                <a:solidFill>
                  <a:schemeClr val="tx1"/>
                </a:solidFill>
              </a:rPr>
              <a:t>ة؟</a:t>
            </a:r>
            <a:endParaRPr lang="ar-LB" sz="4500" b="1" dirty="0">
              <a:solidFill>
                <a:schemeClr val="tx1"/>
              </a:solidFill>
            </a:endParaRPr>
          </a:p>
          <a:p>
            <a:pPr algn="ctr" rtl="1"/>
            <a:endParaRPr lang="en-US" sz="4500" b="1" dirty="0">
              <a:solidFill>
                <a:schemeClr val="tx1"/>
              </a:solidFill>
            </a:endParaRPr>
          </a:p>
          <a:p>
            <a:pPr algn="ctr" rtl="1"/>
            <a:r>
              <a:rPr lang="ar-SA" sz="4300" dirty="0">
                <a:solidFill>
                  <a:schemeClr val="tx1"/>
                </a:solidFill>
              </a:rPr>
              <a:t>قام يَسوع مِن ب</a:t>
            </a:r>
            <a:r>
              <a:rPr lang="ar-LB" sz="4300" dirty="0">
                <a:solidFill>
                  <a:schemeClr val="tx1"/>
                </a:solidFill>
              </a:rPr>
              <a:t>َ</a:t>
            </a:r>
            <a:r>
              <a:rPr lang="ar-SA" sz="4300" dirty="0">
                <a:solidFill>
                  <a:schemeClr val="tx1"/>
                </a:solidFill>
              </a:rPr>
              <a:t>ين الأمْوات.</a:t>
            </a:r>
            <a:endParaRPr lang="ar-LB" sz="4300" dirty="0">
              <a:solidFill>
                <a:schemeClr val="tx1"/>
              </a:solidFill>
            </a:endParaRPr>
          </a:p>
          <a:p>
            <a:pPr algn="ctr" rtl="1"/>
            <a:r>
              <a:rPr lang="ar-SA" sz="4300" dirty="0">
                <a:solidFill>
                  <a:schemeClr val="tx1"/>
                </a:solidFill>
              </a:rPr>
              <a:t> ومَري</a:t>
            </a:r>
            <a:r>
              <a:rPr lang="ar-LB" sz="4300" dirty="0">
                <a:solidFill>
                  <a:schemeClr val="tx1"/>
                </a:solidFill>
              </a:rPr>
              <a:t>َ</a:t>
            </a:r>
            <a:r>
              <a:rPr lang="ar-SA" sz="4300" dirty="0">
                <a:solidFill>
                  <a:schemeClr val="tx1"/>
                </a:solidFill>
              </a:rPr>
              <a:t>م المَجد</a:t>
            </a:r>
            <a:r>
              <a:rPr lang="ar-LB" sz="4300" dirty="0">
                <a:solidFill>
                  <a:schemeClr val="tx1"/>
                </a:solidFill>
              </a:rPr>
              <a:t>َ</a:t>
            </a:r>
            <a:r>
              <a:rPr lang="ar-SA" sz="4300" dirty="0">
                <a:solidFill>
                  <a:schemeClr val="tx1"/>
                </a:solidFill>
              </a:rPr>
              <a:t>ل</a:t>
            </a:r>
            <a:r>
              <a:rPr lang="ar-LB" sz="4300" dirty="0">
                <a:solidFill>
                  <a:schemeClr val="tx1"/>
                </a:solidFill>
              </a:rPr>
              <a:t>ِ</a:t>
            </a:r>
            <a:r>
              <a:rPr lang="ar-SA" sz="4300" dirty="0">
                <a:solidFill>
                  <a:schemeClr val="tx1"/>
                </a:solidFill>
              </a:rPr>
              <a:t>يّة كانِت أوَّل مين سِمِع ه</a:t>
            </a:r>
            <a:r>
              <a:rPr lang="ar-LB" sz="4300" dirty="0">
                <a:solidFill>
                  <a:schemeClr val="tx1"/>
                </a:solidFill>
              </a:rPr>
              <a:t>َ</a:t>
            </a:r>
            <a:r>
              <a:rPr lang="ar-SA" sz="4300" dirty="0">
                <a:solidFill>
                  <a:schemeClr val="tx1"/>
                </a:solidFill>
              </a:rPr>
              <a:t>البُشرَى مِنْ المَلاك يَل</a:t>
            </a:r>
            <a:r>
              <a:rPr lang="ar-LB" sz="4300" dirty="0">
                <a:solidFill>
                  <a:schemeClr val="tx1"/>
                </a:solidFill>
              </a:rPr>
              <a:t>ْ</a:t>
            </a:r>
            <a:r>
              <a:rPr lang="ar-SA" sz="4300" dirty="0">
                <a:solidFill>
                  <a:schemeClr val="tx1"/>
                </a:solidFill>
              </a:rPr>
              <a:t>لي بَعَتا تخ</a:t>
            </a:r>
            <a:r>
              <a:rPr lang="ar-LB" sz="4300" dirty="0">
                <a:solidFill>
                  <a:schemeClr val="tx1"/>
                </a:solidFill>
              </a:rPr>
              <a:t>َ</a:t>
            </a:r>
            <a:r>
              <a:rPr lang="ar-SA" sz="4300" dirty="0">
                <a:solidFill>
                  <a:schemeClr val="tx1"/>
                </a:solidFill>
              </a:rPr>
              <a:t>بِّر بُطر</a:t>
            </a:r>
            <a:r>
              <a:rPr lang="ar-LB" sz="4300" dirty="0">
                <a:solidFill>
                  <a:schemeClr val="tx1"/>
                </a:solidFill>
              </a:rPr>
              <a:t>ُ</a:t>
            </a:r>
            <a:r>
              <a:rPr lang="ar-SA" sz="4300" dirty="0">
                <a:solidFill>
                  <a:schemeClr val="tx1"/>
                </a:solidFill>
              </a:rPr>
              <a:t>س ويُوح</a:t>
            </a:r>
            <a:r>
              <a:rPr lang="ar-LB" sz="4300" dirty="0">
                <a:solidFill>
                  <a:schemeClr val="tx1"/>
                </a:solidFill>
              </a:rPr>
              <a:t>َ</a:t>
            </a:r>
            <a:r>
              <a:rPr lang="ar-SA" sz="4300" dirty="0">
                <a:solidFill>
                  <a:schemeClr val="tx1"/>
                </a:solidFill>
              </a:rPr>
              <a:t>نّا، يل</a:t>
            </a:r>
            <a:r>
              <a:rPr lang="ar-LB" sz="4300" dirty="0">
                <a:solidFill>
                  <a:schemeClr val="tx1"/>
                </a:solidFill>
              </a:rPr>
              <a:t>ْل</a:t>
            </a:r>
            <a:r>
              <a:rPr lang="ar-SA" sz="4300" dirty="0">
                <a:solidFill>
                  <a:schemeClr val="tx1"/>
                </a:solidFill>
              </a:rPr>
              <a:t>ي رَكَضُوا تنَيناتُن وإجُو عَ الق</a:t>
            </a:r>
            <a:r>
              <a:rPr lang="ar-LB" sz="4300" dirty="0">
                <a:solidFill>
                  <a:schemeClr val="tx1"/>
                </a:solidFill>
              </a:rPr>
              <a:t>َ</a:t>
            </a:r>
            <a:r>
              <a:rPr lang="ar-SA" sz="4300" dirty="0">
                <a:solidFill>
                  <a:schemeClr val="tx1"/>
                </a:solidFill>
              </a:rPr>
              <a:t>ب</a:t>
            </a:r>
            <a:r>
              <a:rPr lang="ar-LB" sz="4300" dirty="0">
                <a:solidFill>
                  <a:schemeClr val="tx1"/>
                </a:solidFill>
              </a:rPr>
              <a:t>ِ</a:t>
            </a:r>
            <a:r>
              <a:rPr lang="ar-SA" sz="4300" dirty="0">
                <a:solidFill>
                  <a:schemeClr val="tx1"/>
                </a:solidFill>
              </a:rPr>
              <a:t>ر ول</a:t>
            </a:r>
            <a:r>
              <a:rPr lang="ar-LB" sz="4300" dirty="0">
                <a:solidFill>
                  <a:schemeClr val="tx1"/>
                </a:solidFill>
              </a:rPr>
              <a:t>ِ</a:t>
            </a:r>
            <a:r>
              <a:rPr lang="ar-SA" sz="4300" dirty="0">
                <a:solidFill>
                  <a:schemeClr val="tx1"/>
                </a:solidFill>
              </a:rPr>
              <a:t>قيُوه فاضِي</a:t>
            </a:r>
            <a:r>
              <a:rPr lang="en-US" sz="43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33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26628" y="0"/>
            <a:ext cx="2917371" cy="224676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وبْزات اليَوم، يَل</a:t>
            </a:r>
            <a:r>
              <a:rPr lang="ar-LB" sz="2800" dirty="0"/>
              <a:t>ْ</a:t>
            </a:r>
            <a:r>
              <a:rPr lang="ar-SA" sz="2800" dirty="0"/>
              <a:t>لي هُوِّي أوَّل يَوم من الأُسبوع، كانُو التّلاميذ عَش</a:t>
            </a:r>
            <a:r>
              <a:rPr lang="ar-LB" sz="2800" dirty="0"/>
              <a:t>ِ</a:t>
            </a:r>
            <a:r>
              <a:rPr lang="ar-SA" sz="2800" dirty="0"/>
              <a:t>يّي مِجتِمعين بِ ب</a:t>
            </a:r>
            <a:r>
              <a:rPr lang="ar-LB" sz="2800" dirty="0"/>
              <a:t>َ</a:t>
            </a:r>
            <a:r>
              <a:rPr lang="ar-SA" sz="2800" dirty="0"/>
              <a:t>يت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97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85264"/>
            <a:ext cx="60581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وكانوا 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مْس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كرينْ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 كِلّ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ال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بْواب </a:t>
            </a:r>
            <a:endParaRPr lang="ar-LB" sz="3200" dirty="0">
              <a:solidFill>
                <a:schemeClr val="bg1">
                  <a:lumMod val="95000"/>
                </a:schemeClr>
              </a:solidFill>
            </a:endParaRPr>
          </a:p>
          <a:p>
            <a:pPr algn="ctr" rtl="1"/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لِأنُّنْ خاي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فين م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ن</a:t>
            </a:r>
            <a:endParaRPr lang="ar-LB" sz="3200" dirty="0">
              <a:solidFill>
                <a:schemeClr val="bg1">
                  <a:lumMod val="95000"/>
                </a:schemeClr>
              </a:solidFill>
            </a:endParaRPr>
          </a:p>
          <a:p>
            <a:pPr algn="ctr" rtl="1"/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 اليَهود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00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624468" y="4897143"/>
            <a:ext cx="3934504" cy="1731803"/>
          </a:xfrm>
          <a:prstGeom prst="cloudCallout">
            <a:avLst>
              <a:gd name="adj1" fmla="val 2822"/>
              <a:gd name="adj2" fmla="val -1331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الله مَعكُن!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371" y="359436"/>
            <a:ext cx="60581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إ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جا يَسوع وِق</a:t>
            </a:r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bg1">
                    <a:lumMod val="95000"/>
                  </a:schemeClr>
                </a:solidFill>
              </a:rPr>
              <a:t>ف بَيناتُن وقَلُّن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algn="ctr" rtl="1"/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6972" y="199778"/>
            <a:ext cx="52308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قال هَيك، وف</a:t>
            </a:r>
            <a:r>
              <a:rPr lang="ar-LB" sz="3200" dirty="0"/>
              <a:t>َ</a:t>
            </a:r>
            <a:r>
              <a:rPr lang="ar-SA" sz="3200" dirty="0"/>
              <a:t>رجاهُن إيدَيه وجَن</a:t>
            </a:r>
            <a:r>
              <a:rPr lang="ar-LB" sz="3200" dirty="0"/>
              <a:t>ْ</a:t>
            </a:r>
            <a:r>
              <a:rPr lang="ar-SA" sz="3200" dirty="0"/>
              <a:t>بُو. التّلاميذ فِرحُو</a:t>
            </a:r>
            <a:endParaRPr lang="en-US" sz="3200" dirty="0"/>
          </a:p>
          <a:p>
            <a:pPr algn="ctr" rtl="1"/>
            <a:r>
              <a:rPr lang="ar-SA" sz="3200" dirty="0"/>
              <a:t>لِ أنُّن شافُو الرّ</a:t>
            </a:r>
            <a:r>
              <a:rPr lang="ar-LB" sz="3200" dirty="0"/>
              <a:t>َ</a:t>
            </a:r>
            <a:r>
              <a:rPr lang="ar-SA" sz="3200" dirty="0"/>
              <a:t>ب</a:t>
            </a:r>
            <a:r>
              <a:rPr lang="ar-LB" sz="3200" dirty="0"/>
              <a:t>ّ</a:t>
            </a:r>
            <a:r>
              <a:rPr lang="en-US" sz="3200" dirty="0"/>
              <a:t>.</a:t>
            </a:r>
          </a:p>
          <a:p>
            <a:pPr algn="ctr" rtl="1"/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22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219553" y="4934859"/>
            <a:ext cx="5864904" cy="1879600"/>
          </a:xfrm>
          <a:prstGeom prst="cloudCallout">
            <a:avLst>
              <a:gd name="adj1" fmla="val 8292"/>
              <a:gd name="adj2" fmla="val -7002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اللّه مَعكُن، م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ت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ل مَ الآب بَعَتني، أنا كَمان بِبْع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تْكُن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3371" y="359436"/>
            <a:ext cx="60581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LB" sz="3200" dirty="0">
                <a:solidFill>
                  <a:schemeClr val="bg1">
                    <a:lumMod val="95000"/>
                  </a:schemeClr>
                </a:solidFill>
              </a:rPr>
              <a:t>ورِجِع قَلُّن تاني مَرَّة: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pPr algn="ctr" rtl="1"/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97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314" y="170749"/>
            <a:ext cx="80756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3200" b="1" dirty="0">
                <a:solidFill>
                  <a:schemeClr val="bg1"/>
                </a:solidFill>
              </a:rPr>
              <a:t>ومِنْ بَعد ما قال ه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الشِّي، نَفَخ (ف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SA" sz="3200" b="1" dirty="0">
                <a:solidFill>
                  <a:schemeClr val="bg1"/>
                </a:solidFill>
              </a:rPr>
              <a:t>يُن) وقَلُّن</a:t>
            </a:r>
            <a:r>
              <a:rPr lang="en-US" sz="3200" b="1" dirty="0">
                <a:solidFill>
                  <a:schemeClr val="bg1"/>
                </a:solidFill>
              </a:rPr>
              <a:t>:</a:t>
            </a:r>
          </a:p>
          <a:p>
            <a:pPr algn="ctr" rtl="1"/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433455" y="3207658"/>
            <a:ext cx="4710545" cy="3338285"/>
          </a:xfrm>
          <a:prstGeom prst="cloudCallout">
            <a:avLst>
              <a:gd name="adj1" fmla="val -59746"/>
              <a:gd name="adj2" fmla="val -5674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خِدُو الرُّوح الق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دُس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يَل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لي بتغِفْرولُن خَطاياهُن بْتنغَفَرلُن، ويَل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لي بتِمْنَعو ع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نُّن الغُفران، بي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نْمَنَع ع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نُّن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84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177" y="5631240"/>
            <a:ext cx="843529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بَسْ توما، يَل</a:t>
            </a:r>
            <a:r>
              <a:rPr lang="ar-LB" sz="3200" dirty="0"/>
              <a:t>ْ</a:t>
            </a:r>
            <a:r>
              <a:rPr lang="ar-SA" sz="3200" dirty="0"/>
              <a:t>لي هُوّي مِن </a:t>
            </a:r>
            <a:r>
              <a:rPr lang="ar-LB" sz="3200" dirty="0"/>
              <a:t>التّلاميذ 12</a:t>
            </a:r>
            <a:r>
              <a:rPr lang="ar-SA" sz="3200" dirty="0"/>
              <a:t>، ويَلّي مْل</a:t>
            </a:r>
            <a:r>
              <a:rPr lang="ar-LB" sz="3200" dirty="0"/>
              <a:t>َ</a:t>
            </a:r>
            <a:r>
              <a:rPr lang="ar-SA" sz="3200" dirty="0"/>
              <a:t>قْبينُو ب</a:t>
            </a:r>
            <a:r>
              <a:rPr lang="ar-LB" sz="3200" dirty="0"/>
              <a:t>ِ</a:t>
            </a:r>
            <a:r>
              <a:rPr lang="ar-SA" sz="3200" dirty="0"/>
              <a:t>التَّوم، ما كان م</a:t>
            </a:r>
            <a:r>
              <a:rPr lang="ar-LB" sz="3200" dirty="0"/>
              <a:t>َ</a:t>
            </a:r>
            <a:r>
              <a:rPr lang="ar-SA" sz="3200" dirty="0"/>
              <a:t>ع التّلاميذ ل</a:t>
            </a:r>
            <a:r>
              <a:rPr lang="ar-LB" sz="3200" dirty="0"/>
              <a:t>َ</a:t>
            </a:r>
            <a:r>
              <a:rPr lang="ar-SA" sz="3200" dirty="0"/>
              <a:t>مّ</a:t>
            </a:r>
            <a:r>
              <a:rPr lang="ar-LB" sz="3200" dirty="0"/>
              <a:t>َ</a:t>
            </a:r>
            <a:r>
              <a:rPr lang="ar-SA" sz="3200" dirty="0"/>
              <a:t>ن إًجَا ي</a:t>
            </a:r>
            <a:r>
              <a:rPr lang="ar-LB" sz="3200" dirty="0"/>
              <a:t>َ</a:t>
            </a:r>
            <a:r>
              <a:rPr lang="ar-SA" sz="3200" dirty="0"/>
              <a:t>سوع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14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6799" y="-58057"/>
            <a:ext cx="82150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لَمّا إِجا </a:t>
            </a:r>
            <a:r>
              <a:rPr lang="ar-SA" sz="3200" dirty="0"/>
              <a:t>قالولو باقي</a:t>
            </a:r>
            <a:endParaRPr lang="ar-LB" sz="3200" dirty="0"/>
          </a:p>
          <a:p>
            <a:pPr algn="ctr" rtl="1"/>
            <a:r>
              <a:rPr lang="ar-SA" sz="3200" dirty="0"/>
              <a:t>التّلاميذ</a:t>
            </a:r>
            <a:r>
              <a:rPr lang="ar-LB" sz="3200" dirty="0"/>
              <a:t>: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5337629" y="3364820"/>
            <a:ext cx="3560618" cy="2055091"/>
          </a:xfrm>
          <a:prstGeom prst="cloudCallout">
            <a:avLst>
              <a:gd name="adj1" fmla="val -31406"/>
              <a:gd name="adj2" fmla="val -13025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شِفْنا الرَّبّ!!!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0" y="3207657"/>
            <a:ext cx="5343525" cy="3236686"/>
          </a:xfrm>
          <a:prstGeom prst="cloudCallout">
            <a:avLst>
              <a:gd name="adj1" fmla="val 30729"/>
              <a:gd name="adj2" fmla="val -7772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bg1"/>
                </a:solidFill>
              </a:rPr>
              <a:t>إذا ما شِف</a:t>
            </a:r>
            <a:r>
              <a:rPr lang="ar-LB" sz="3000" dirty="0">
                <a:solidFill>
                  <a:schemeClr val="bg1"/>
                </a:solidFill>
              </a:rPr>
              <a:t>ِ</a:t>
            </a:r>
            <a:r>
              <a:rPr lang="ar-SA" sz="3000" dirty="0">
                <a:solidFill>
                  <a:schemeClr val="bg1"/>
                </a:solidFill>
              </a:rPr>
              <a:t>ت آ</a:t>
            </a:r>
            <a:r>
              <a:rPr lang="ar-LB" sz="3000" dirty="0">
                <a:solidFill>
                  <a:schemeClr val="bg1"/>
                </a:solidFill>
              </a:rPr>
              <a:t>ث</a:t>
            </a:r>
            <a:r>
              <a:rPr lang="ar-SA" sz="3000" dirty="0">
                <a:solidFill>
                  <a:schemeClr val="bg1"/>
                </a:solidFill>
              </a:rPr>
              <a:t>ار الم</a:t>
            </a:r>
            <a:r>
              <a:rPr lang="ar-LB" sz="3000" dirty="0">
                <a:solidFill>
                  <a:schemeClr val="bg1"/>
                </a:solidFill>
              </a:rPr>
              <a:t>ْ</a:t>
            </a:r>
            <a:r>
              <a:rPr lang="ar-SA" sz="3000" dirty="0">
                <a:solidFill>
                  <a:schemeClr val="bg1"/>
                </a:solidFill>
              </a:rPr>
              <a:t>س</a:t>
            </a:r>
            <a:r>
              <a:rPr lang="ar-LB" sz="3000" dirty="0">
                <a:solidFill>
                  <a:schemeClr val="bg1"/>
                </a:solidFill>
              </a:rPr>
              <a:t>امير</a:t>
            </a:r>
            <a:r>
              <a:rPr lang="ar-SA" sz="3000" dirty="0">
                <a:solidFill>
                  <a:schemeClr val="bg1"/>
                </a:solidFill>
              </a:rPr>
              <a:t> بْ إيدَيه، وإذا ما حَطّيت </a:t>
            </a:r>
            <a:r>
              <a:rPr lang="ar-LB" sz="3000" dirty="0">
                <a:solidFill>
                  <a:schemeClr val="bg1"/>
                </a:solidFill>
              </a:rPr>
              <a:t>إِ</a:t>
            </a:r>
            <a:r>
              <a:rPr lang="ar-SA" sz="3000" dirty="0">
                <a:solidFill>
                  <a:schemeClr val="bg1"/>
                </a:solidFill>
              </a:rPr>
              <a:t>صبَعي مَطرَح</a:t>
            </a:r>
            <a:r>
              <a:rPr lang="ar-LB" sz="3000" dirty="0">
                <a:solidFill>
                  <a:schemeClr val="bg1"/>
                </a:solidFill>
              </a:rPr>
              <a:t>ُن</a:t>
            </a:r>
            <a:r>
              <a:rPr lang="ar-SA" sz="3000" dirty="0">
                <a:solidFill>
                  <a:schemeClr val="bg1"/>
                </a:solidFill>
              </a:rPr>
              <a:t>، وإيدِي بج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نبُو، ما بْصَدِّق</a:t>
            </a:r>
            <a:r>
              <a:rPr lang="ar-LB" sz="3000" dirty="0">
                <a:solidFill>
                  <a:schemeClr val="bg1"/>
                </a:solidFill>
              </a:rPr>
              <a:t>!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741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7542"/>
            <a:ext cx="9144000" cy="6560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399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وبَعد تْمان تِيام، ول</a:t>
            </a:r>
            <a:r>
              <a:rPr lang="ar-LB" sz="2800" dirty="0"/>
              <a:t>َ</a:t>
            </a:r>
            <a:r>
              <a:rPr lang="ar-SA" sz="2800" dirty="0"/>
              <a:t>مّا كانو التّلاميذ مِجت</a:t>
            </a:r>
            <a:r>
              <a:rPr lang="ar-LB" sz="2800" dirty="0"/>
              <a:t>ِ</a:t>
            </a:r>
            <a:r>
              <a:rPr lang="ar-SA" sz="2800" dirty="0"/>
              <a:t>م</a:t>
            </a:r>
            <a:r>
              <a:rPr lang="ar-LB" sz="2800" dirty="0"/>
              <a:t>ْ</a:t>
            </a:r>
            <a:r>
              <a:rPr lang="ar-SA" sz="2800" dirty="0"/>
              <a:t>عين بالب</a:t>
            </a:r>
            <a:r>
              <a:rPr lang="ar-LB" sz="2800" dirty="0"/>
              <a:t>َ</a:t>
            </a:r>
            <a:r>
              <a:rPr lang="ar-SA" sz="2800" dirty="0"/>
              <a:t>يت، وتوما مَعُن، إ</a:t>
            </a:r>
            <a:r>
              <a:rPr lang="ar-LB" sz="2800" dirty="0"/>
              <a:t>ِ</a:t>
            </a:r>
            <a:r>
              <a:rPr lang="ar-SA" sz="2800" dirty="0"/>
              <a:t>جا يَسوع والب</a:t>
            </a:r>
            <a:r>
              <a:rPr lang="ar-LB" sz="2800" dirty="0"/>
              <a:t>ْ</a:t>
            </a:r>
            <a:r>
              <a:rPr lang="ar-SA" sz="2800" dirty="0"/>
              <a:t>واب مْسَكَّرا، ووقِفْ ب</a:t>
            </a:r>
            <a:r>
              <a:rPr lang="ar-LB" sz="2800" dirty="0"/>
              <a:t>َ</a:t>
            </a:r>
            <a:r>
              <a:rPr lang="ar-SA" sz="2800" dirty="0"/>
              <a:t>يناتُن وقال:</a:t>
            </a:r>
            <a:endParaRPr lang="en-US" sz="2800" dirty="0"/>
          </a:p>
        </p:txBody>
      </p:sp>
      <p:sp>
        <p:nvSpPr>
          <p:cNvPr id="5" name="Cloud Callout 4"/>
          <p:cNvSpPr/>
          <p:nvPr/>
        </p:nvSpPr>
        <p:spPr>
          <a:xfrm>
            <a:off x="5210629" y="3309259"/>
            <a:ext cx="3468914" cy="1132112"/>
          </a:xfrm>
          <a:prstGeom prst="cloudCallout">
            <a:avLst>
              <a:gd name="adj1" fmla="val -11322"/>
              <a:gd name="adj2" fmla="val -11743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الله مَعكُن!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26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143" y="0"/>
            <a:ext cx="504116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45943" y="0"/>
            <a:ext cx="259805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وعاد قال لَ توما</a:t>
            </a:r>
            <a:r>
              <a:rPr lang="ar-LB" sz="2800" dirty="0"/>
              <a:t>:</a:t>
            </a:r>
            <a:endParaRPr lang="en-US" sz="2800" dirty="0"/>
          </a:p>
        </p:txBody>
      </p:sp>
      <p:sp>
        <p:nvSpPr>
          <p:cNvPr id="5" name="Cloud Callout 4"/>
          <p:cNvSpPr/>
          <p:nvPr/>
        </p:nvSpPr>
        <p:spPr>
          <a:xfrm>
            <a:off x="4049486" y="2656114"/>
            <a:ext cx="4615543" cy="2423886"/>
          </a:xfrm>
          <a:prstGeom prst="cloudCallout">
            <a:avLst>
              <a:gd name="adj1" fmla="val -78303"/>
              <a:gd name="adj2" fmla="val -7611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هات إصبعَكْ حِطّو هَون، هَودِي إيدَييّ، وهات إيدَك حِطّا بْجَنبِي</a:t>
            </a:r>
            <a:r>
              <a:rPr lang="ar-LB" sz="3000" dirty="0">
                <a:solidFill>
                  <a:schemeClr val="tx1"/>
                </a:solidFill>
              </a:rPr>
              <a:t>!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48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0"/>
            <a:ext cx="9245601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46764" y="3352799"/>
            <a:ext cx="4886037" cy="2729345"/>
          </a:xfrm>
          <a:prstGeom prst="cloudCallout">
            <a:avLst>
              <a:gd name="adj1" fmla="val 1257"/>
              <a:gd name="adj2" fmla="val -10545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وما تْكون مِنْ يَل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ما بيآم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نو.  (ب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الع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كس) كون م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ن يَل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بيئامْنُو</a:t>
            </a:r>
            <a:r>
              <a:rPr lang="ar-LB" sz="3200" dirty="0">
                <a:solidFill>
                  <a:schemeClr val="tx1"/>
                </a:solidFill>
              </a:rPr>
              <a:t>!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44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8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26473" y="4499429"/>
            <a:ext cx="5496957" cy="2046514"/>
          </a:xfrm>
          <a:prstGeom prst="cloudCallout">
            <a:avLst>
              <a:gd name="adj1" fmla="val 65545"/>
              <a:gd name="adj2" fmla="val -14082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رَبّي وَإِلَهي!!!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1829" y="0"/>
            <a:ext cx="322217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900" b="1" dirty="0">
                <a:solidFill>
                  <a:schemeClr val="bg1"/>
                </a:solidFill>
              </a:rPr>
              <a:t>و</a:t>
            </a:r>
            <a:r>
              <a:rPr lang="ar-LB" sz="3900" b="1" dirty="0">
                <a:solidFill>
                  <a:schemeClr val="bg1"/>
                </a:solidFill>
              </a:rPr>
              <a:t>َ</a:t>
            </a:r>
            <a:r>
              <a:rPr lang="ar-SA" sz="3900" b="1" dirty="0">
                <a:solidFill>
                  <a:schemeClr val="bg1"/>
                </a:solidFill>
              </a:rPr>
              <a:t>قْتَا قَلّو توما</a:t>
            </a:r>
            <a:r>
              <a:rPr lang="ar-LB" sz="3900" b="1" dirty="0">
                <a:solidFill>
                  <a:schemeClr val="bg1"/>
                </a:solidFill>
              </a:rPr>
              <a:t>:</a:t>
            </a:r>
            <a:endParaRPr lang="en-US" sz="39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864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77374" y="3846286"/>
            <a:ext cx="5617026" cy="2627085"/>
          </a:xfrm>
          <a:prstGeom prst="cloudCallout">
            <a:avLst>
              <a:gd name="adj1" fmla="val 4046"/>
              <a:gd name="adj2" fmla="val -11499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dirty="0">
                <a:solidFill>
                  <a:schemeClr val="tx1"/>
                </a:solidFill>
              </a:rPr>
              <a:t>إنت</a:t>
            </a:r>
            <a:r>
              <a:rPr lang="ar-LB" sz="3400" dirty="0">
                <a:solidFill>
                  <a:schemeClr val="tx1"/>
                </a:solidFill>
              </a:rPr>
              <a:t>َ</a:t>
            </a:r>
            <a:r>
              <a:rPr lang="ar-SA" sz="3400" dirty="0">
                <a:solidFill>
                  <a:schemeClr val="tx1"/>
                </a:solidFill>
              </a:rPr>
              <a:t> آمَنت لِ أنَّك شِف</a:t>
            </a:r>
            <a:r>
              <a:rPr lang="ar-LB" sz="3400" dirty="0">
                <a:solidFill>
                  <a:schemeClr val="tx1"/>
                </a:solidFill>
              </a:rPr>
              <a:t>ِ</a:t>
            </a:r>
            <a:r>
              <a:rPr lang="ar-SA" sz="3400" dirty="0">
                <a:solidFill>
                  <a:schemeClr val="tx1"/>
                </a:solidFill>
              </a:rPr>
              <a:t>تنِي، نِيّال ي</a:t>
            </a:r>
            <a:r>
              <a:rPr lang="ar-LB" sz="3400" dirty="0">
                <a:solidFill>
                  <a:schemeClr val="tx1"/>
                </a:solidFill>
              </a:rPr>
              <a:t>َلْ</a:t>
            </a:r>
            <a:r>
              <a:rPr lang="ar-SA" sz="3400" dirty="0">
                <a:solidFill>
                  <a:schemeClr val="tx1"/>
                </a:solidFill>
              </a:rPr>
              <a:t>لي بِيئام</a:t>
            </a:r>
            <a:r>
              <a:rPr lang="ar-LB" sz="3400" dirty="0">
                <a:solidFill>
                  <a:schemeClr val="tx1"/>
                </a:solidFill>
              </a:rPr>
              <a:t>ْ</a:t>
            </a:r>
            <a:r>
              <a:rPr lang="ar-SA" sz="3400" dirty="0">
                <a:solidFill>
                  <a:schemeClr val="tx1"/>
                </a:solidFill>
              </a:rPr>
              <a:t>نو بِدون مَ ي</a:t>
            </a:r>
            <a:r>
              <a:rPr lang="ar-LB" sz="3400" dirty="0">
                <a:solidFill>
                  <a:schemeClr val="tx1"/>
                </a:solidFill>
              </a:rPr>
              <a:t>ْ</a:t>
            </a:r>
            <a:r>
              <a:rPr lang="ar-SA" sz="3400" dirty="0">
                <a:solidFill>
                  <a:schemeClr val="tx1"/>
                </a:solidFill>
              </a:rPr>
              <a:t>شوفُو</a:t>
            </a:r>
            <a:r>
              <a:rPr lang="ar-LB" sz="3400" dirty="0">
                <a:solidFill>
                  <a:schemeClr val="tx1"/>
                </a:solidFill>
              </a:rPr>
              <a:t>!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1830" y="232229"/>
            <a:ext cx="3222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ق</a:t>
            </a:r>
            <a:r>
              <a:rPr lang="ar-LB" sz="4000" dirty="0"/>
              <a:t>َ</a:t>
            </a:r>
            <a:r>
              <a:rPr lang="ar-SA" sz="4000" dirty="0"/>
              <a:t>لُّو ي</a:t>
            </a:r>
            <a:r>
              <a:rPr lang="ar-LB" sz="4000" dirty="0"/>
              <a:t>َ</a:t>
            </a:r>
            <a:r>
              <a:rPr lang="ar-SA" sz="4000" dirty="0"/>
              <a:t>سوع: </a:t>
            </a:r>
            <a:endParaRPr lang="en-US" sz="39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276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518277" y="168710"/>
            <a:ext cx="4785170" cy="3630925"/>
          </a:xfrm>
          <a:prstGeom prst="cloudCallout">
            <a:avLst>
              <a:gd name="adj1" fmla="val -77814"/>
              <a:gd name="adj2" fmla="val 541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وهَلّق،</a:t>
            </a:r>
            <a:r>
              <a:rPr lang="ar-SA" sz="4000" dirty="0">
                <a:solidFill>
                  <a:schemeClr val="tx1"/>
                </a:solidFill>
              </a:rPr>
              <a:t> ت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عوا تَ نْصَلّي س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وا ون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قول لَ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سوع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99901"/>
            <a:ext cx="3343275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7882" y="539205"/>
            <a:ext cx="8122024" cy="575622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200" dirty="0">
              <a:solidFill>
                <a:schemeClr val="tx1"/>
              </a:solidFill>
            </a:endParaRPr>
          </a:p>
          <a:p>
            <a:pPr algn="ctr" rtl="1"/>
            <a:r>
              <a:rPr lang="ar-SA" sz="2200" dirty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  <a:p>
            <a:pPr rtl="1"/>
            <a:endParaRPr lang="en-US" sz="2200" dirty="0">
              <a:solidFill>
                <a:schemeClr val="tx1"/>
              </a:solidFill>
            </a:endParaRPr>
          </a:p>
          <a:p>
            <a:pPr algn="ctr" rtl="1"/>
            <a:r>
              <a:rPr lang="ar-LB" sz="4000" b="1" dirty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ar-SA" sz="4000" b="1" dirty="0">
                <a:solidFill>
                  <a:schemeClr val="bg2">
                    <a:lumMod val="75000"/>
                  </a:schemeClr>
                </a:solidFill>
              </a:rPr>
              <a:t>ر</a:t>
            </a:r>
            <a:r>
              <a:rPr lang="ar-LB" sz="4000" b="1" dirty="0">
                <a:solidFill>
                  <a:schemeClr val="bg2">
                    <a:lumMod val="7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bg2">
                    <a:lumMod val="75000"/>
                  </a:schemeClr>
                </a:solidFill>
              </a:rPr>
              <a:t>بّي وإ</a:t>
            </a:r>
            <a:r>
              <a:rPr lang="ar-LB" sz="4000" b="1" dirty="0">
                <a:solidFill>
                  <a:schemeClr val="bg2">
                    <a:lumMod val="75000"/>
                  </a:schemeClr>
                </a:solidFill>
              </a:rPr>
              <a:t>ِ</a:t>
            </a:r>
            <a:r>
              <a:rPr lang="ar-SA" sz="4000" b="1" dirty="0">
                <a:solidFill>
                  <a:schemeClr val="bg2">
                    <a:lumMod val="75000"/>
                  </a:schemeClr>
                </a:solidFill>
              </a:rPr>
              <a:t>ل</a:t>
            </a:r>
            <a:r>
              <a:rPr lang="ar-LB" sz="4000" b="1" dirty="0">
                <a:solidFill>
                  <a:schemeClr val="bg2">
                    <a:lumMod val="75000"/>
                  </a:schemeClr>
                </a:solidFill>
              </a:rPr>
              <a:t>َ</a:t>
            </a:r>
            <a:r>
              <a:rPr lang="ar-SA" sz="4000" b="1" dirty="0">
                <a:solidFill>
                  <a:schemeClr val="bg2">
                    <a:lumMod val="75000"/>
                  </a:schemeClr>
                </a:solidFill>
              </a:rPr>
              <a:t>هي</a:t>
            </a:r>
            <a:r>
              <a:rPr lang="ar-LB" sz="4000" b="1" dirty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 rtl="1"/>
            <a:r>
              <a:rPr lang="ar-SA" sz="4000" dirty="0">
                <a:solidFill>
                  <a:schemeClr val="bg1"/>
                </a:solidFill>
              </a:rPr>
              <a:t>مِنآمَن إنَّكْ قِم</a:t>
            </a:r>
            <a:r>
              <a:rPr lang="ar-LB" sz="4000" dirty="0">
                <a:solidFill>
                  <a:schemeClr val="bg1"/>
                </a:solidFill>
              </a:rPr>
              <a:t>ِ</a:t>
            </a:r>
            <a:r>
              <a:rPr lang="ar-SA" sz="4000" dirty="0">
                <a:solidFill>
                  <a:schemeClr val="bg1"/>
                </a:solidFill>
              </a:rPr>
              <a:t>ت</a:t>
            </a:r>
            <a:endParaRPr lang="ar-LB" sz="4000" dirty="0">
              <a:solidFill>
                <a:schemeClr val="bg1"/>
              </a:solidFill>
            </a:endParaRPr>
          </a:p>
          <a:p>
            <a:pPr algn="ctr" rtl="1"/>
            <a:r>
              <a:rPr lang="ar-SA" sz="4000" dirty="0">
                <a:solidFill>
                  <a:schemeClr val="bg1"/>
                </a:solidFill>
              </a:rPr>
              <a:t> مِن بَين الموتَى </a:t>
            </a:r>
            <a:endParaRPr lang="ar-LB" sz="4000" dirty="0">
              <a:solidFill>
                <a:schemeClr val="bg1"/>
              </a:solidFill>
            </a:endParaRPr>
          </a:p>
          <a:p>
            <a:pPr algn="ctr" rtl="1"/>
            <a:r>
              <a:rPr lang="ar-SA" sz="4000" dirty="0">
                <a:solidFill>
                  <a:schemeClr val="bg1"/>
                </a:solidFill>
              </a:rPr>
              <a:t>وغَلَب</a:t>
            </a:r>
            <a:r>
              <a:rPr lang="ar-LB" sz="4000" dirty="0">
                <a:solidFill>
                  <a:schemeClr val="bg1"/>
                </a:solidFill>
              </a:rPr>
              <a:t>ِ</a:t>
            </a:r>
            <a:r>
              <a:rPr lang="ar-SA" sz="4000" dirty="0">
                <a:solidFill>
                  <a:schemeClr val="bg1"/>
                </a:solidFill>
              </a:rPr>
              <a:t>ت المَوت ب</a:t>
            </a:r>
            <a:r>
              <a:rPr lang="ar-LB" sz="4000" dirty="0">
                <a:solidFill>
                  <a:schemeClr val="bg1"/>
                </a:solidFill>
              </a:rPr>
              <a:t>ِ</a:t>
            </a:r>
            <a:r>
              <a:rPr lang="ar-SA" sz="4000" dirty="0">
                <a:solidFill>
                  <a:schemeClr val="bg1"/>
                </a:solidFill>
              </a:rPr>
              <a:t>الموت،</a:t>
            </a:r>
            <a:endParaRPr lang="en-US" sz="4000" dirty="0">
              <a:solidFill>
                <a:schemeClr val="bg1"/>
              </a:solidFill>
            </a:endParaRPr>
          </a:p>
          <a:p>
            <a:pPr algn="ctr" rtl="1"/>
            <a:r>
              <a:rPr lang="ar-SA" sz="4000" dirty="0">
                <a:solidFill>
                  <a:schemeClr val="bg1"/>
                </a:solidFill>
              </a:rPr>
              <a:t>مِنآمِن </a:t>
            </a:r>
            <a:r>
              <a:rPr lang="ar-LB" sz="4000" dirty="0">
                <a:solidFill>
                  <a:schemeClr val="bg1"/>
                </a:solidFill>
              </a:rPr>
              <a:t>إ</a:t>
            </a:r>
            <a:r>
              <a:rPr lang="ar-SA" sz="4000" dirty="0">
                <a:solidFill>
                  <a:schemeClr val="bg1"/>
                </a:solidFill>
              </a:rPr>
              <a:t>نّ</a:t>
            </a:r>
            <a:r>
              <a:rPr lang="ar-LB" sz="4000" dirty="0">
                <a:solidFill>
                  <a:schemeClr val="bg1"/>
                </a:solidFill>
              </a:rPr>
              <a:t>َ</a:t>
            </a:r>
            <a:r>
              <a:rPr lang="ar-SA" sz="4000" dirty="0">
                <a:solidFill>
                  <a:schemeClr val="bg1"/>
                </a:solidFill>
              </a:rPr>
              <a:t>ك ع</a:t>
            </a:r>
            <a:r>
              <a:rPr lang="ar-LB" sz="4000" dirty="0">
                <a:solidFill>
                  <a:schemeClr val="bg1"/>
                </a:solidFill>
              </a:rPr>
              <a:t>ْ</a:t>
            </a:r>
            <a:r>
              <a:rPr lang="ar-SA" sz="4000" dirty="0">
                <a:solidFill>
                  <a:schemeClr val="bg1"/>
                </a:solidFill>
              </a:rPr>
              <a:t>ط</a:t>
            </a:r>
            <a:r>
              <a:rPr lang="ar-LB" sz="4000" dirty="0">
                <a:solidFill>
                  <a:schemeClr val="bg1"/>
                </a:solidFill>
              </a:rPr>
              <a:t>َ</a:t>
            </a:r>
            <a:r>
              <a:rPr lang="ar-SA" sz="4000" dirty="0">
                <a:solidFill>
                  <a:schemeClr val="bg1"/>
                </a:solidFill>
              </a:rPr>
              <a:t>يتْنَا سَلامَكْ</a:t>
            </a:r>
            <a:endParaRPr lang="en-US" sz="4000" dirty="0">
              <a:solidFill>
                <a:schemeClr val="bg1"/>
              </a:solidFill>
            </a:endParaRPr>
          </a:p>
          <a:p>
            <a:pPr algn="ctr" rtl="1"/>
            <a:r>
              <a:rPr lang="ar-SA" sz="4000" dirty="0">
                <a:solidFill>
                  <a:schemeClr val="bg1"/>
                </a:solidFill>
              </a:rPr>
              <a:t>وإنَّكْ حَيّ لَلأَبَدْ</a:t>
            </a:r>
            <a:r>
              <a:rPr lang="ar-LB" sz="4000" dirty="0">
                <a:solidFill>
                  <a:schemeClr val="bg1"/>
                </a:solidFill>
              </a:rPr>
              <a:t>!</a:t>
            </a:r>
            <a:r>
              <a:rPr lang="en-US" sz="4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2132" y="581816"/>
            <a:ext cx="559159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800" b="1" dirty="0">
                <a:solidFill>
                  <a:schemeClr val="bg1"/>
                </a:solidFill>
              </a:rPr>
              <a:t>يا يَسوع</a:t>
            </a:r>
            <a:r>
              <a:rPr lang="ar-LB" sz="3800" b="1" dirty="0">
                <a:solidFill>
                  <a:schemeClr val="bg1"/>
                </a:solidFill>
              </a:rPr>
              <a:t> مِتِل توما مِنْقِلّك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363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15541" y="255492"/>
            <a:ext cx="4256002" cy="3845859"/>
          </a:xfrm>
          <a:prstGeom prst="cloudCallout">
            <a:avLst>
              <a:gd name="adj1" fmla="val -91352"/>
              <a:gd name="adj2" fmla="val 34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ومِن بَعد ما سْمِعْنا المُحادَثة،  رَح إِسأَلكُن كَم سُؤال!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4313" y="3199901"/>
            <a:ext cx="372903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353" y="3199901"/>
            <a:ext cx="3590247" cy="3658099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827314" y="414337"/>
            <a:ext cx="6502400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</a:t>
            </a:r>
            <a:r>
              <a:rPr lang="ar-SA" sz="4000" dirty="0"/>
              <a:t> قال يَسوع ل</a:t>
            </a:r>
            <a:r>
              <a:rPr lang="ar-LB" sz="4000" dirty="0"/>
              <a:t>َ</a:t>
            </a:r>
            <a:r>
              <a:rPr lang="ar-SA" sz="4000" dirty="0"/>
              <a:t>لتّلاميذ </a:t>
            </a:r>
            <a:r>
              <a:rPr lang="ar-LB" sz="4000" dirty="0"/>
              <a:t>بَس</a:t>
            </a:r>
            <a:r>
              <a:rPr lang="ar-SA" sz="4000" dirty="0"/>
              <a:t> و</a:t>
            </a:r>
            <a:r>
              <a:rPr lang="ar-LB" sz="4000" dirty="0"/>
              <a:t>ِ</a:t>
            </a:r>
            <a:r>
              <a:rPr lang="ar-SA" sz="4000" dirty="0"/>
              <a:t>ق</a:t>
            </a:r>
            <a:r>
              <a:rPr lang="ar-LB" sz="4000" dirty="0"/>
              <a:t>ِ</a:t>
            </a:r>
            <a:r>
              <a:rPr lang="ar-SA" sz="4000" dirty="0"/>
              <a:t>ف</a:t>
            </a:r>
            <a:r>
              <a:rPr lang="ar-LB" sz="4000" dirty="0"/>
              <a:t> بَيْناتُن وشو فَرْجاهُن؟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934856" y="638630"/>
            <a:ext cx="3706131" cy="1385103"/>
          </a:xfrm>
          <a:prstGeom prst="wedgeRoundRectCallout">
            <a:avLst>
              <a:gd name="adj1" fmla="val 7380"/>
              <a:gd name="adj2" fmla="val 97008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قَلُّن: الله مَعكُن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69" y="1799772"/>
            <a:ext cx="8069945" cy="505822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0" y="297544"/>
            <a:ext cx="3706131" cy="1385103"/>
          </a:xfrm>
          <a:prstGeom prst="wedgeRoundRectCallout">
            <a:avLst>
              <a:gd name="adj1" fmla="val 1506"/>
              <a:gd name="adj2" fmla="val 1273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فَرجاهُن إيدَي وجَنْبو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045028" y="406399"/>
            <a:ext cx="6360206" cy="2777899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 </a:t>
            </a:r>
            <a:r>
              <a:rPr lang="ar-LB" sz="4000" b="1" dirty="0"/>
              <a:t>شو</a:t>
            </a:r>
            <a:r>
              <a:rPr lang="ar-SA" sz="4000" b="1" dirty="0"/>
              <a:t> ن</a:t>
            </a:r>
            <a:r>
              <a:rPr lang="ar-LB" sz="4000" b="1" dirty="0"/>
              <a:t>َ</a:t>
            </a:r>
            <a:r>
              <a:rPr lang="ar-SA" sz="4000" b="1" dirty="0"/>
              <a:t>ف</a:t>
            </a:r>
            <a:r>
              <a:rPr lang="ar-LB" sz="4000" b="1" dirty="0"/>
              <a:t>َ</a:t>
            </a:r>
            <a:r>
              <a:rPr lang="ar-SA" sz="4000" b="1" dirty="0"/>
              <a:t>خَ فيه</a:t>
            </a:r>
            <a:r>
              <a:rPr lang="ar-LB" sz="4000" b="1" dirty="0"/>
              <a:t>ُن؟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1968" y="787087"/>
            <a:ext cx="7466960" cy="902826"/>
          </a:xfrm>
        </p:spPr>
        <p:txBody>
          <a:bodyPr/>
          <a:lstStyle/>
          <a:p>
            <a:pPr rtl="1"/>
            <a:r>
              <a:rPr lang="ar-LB" sz="4800" b="1" dirty="0">
                <a:solidFill>
                  <a:schemeClr val="accent2">
                    <a:lumMod val="75000"/>
                  </a:schemeClr>
                </a:solidFill>
              </a:rPr>
              <a:t>اللِّقاءُ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LB" sz="4800" b="1" dirty="0">
                <a:solidFill>
                  <a:schemeClr val="accent2">
                    <a:lumMod val="75000"/>
                  </a:schemeClr>
                </a:solidFill>
              </a:rPr>
              <a:t>الثّاني وَالعُشرون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56" y="3634813"/>
            <a:ext cx="8024436" cy="1783199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يا يَسوع... </a:t>
            </a:r>
          </a:p>
          <a:p>
            <a:pPr algn="ctr" rtl="1"/>
            <a:r>
              <a:rPr lang="ar-LB" sz="4500" b="1" dirty="0">
                <a:solidFill>
                  <a:schemeClr val="tx1"/>
                </a:solidFill>
              </a:rPr>
              <a:t>أَنتَ تُعَزّي رُسُلَكَ</a:t>
            </a:r>
            <a:endParaRPr lang="en-US" sz="4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06501" y="841828"/>
            <a:ext cx="3684471" cy="1418629"/>
          </a:xfrm>
          <a:prstGeom prst="wedgeRoundRectCallout">
            <a:avLst>
              <a:gd name="adj1" fmla="val 1072"/>
              <a:gd name="adj2" fmla="val 11696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الرّوح القُدُس</a:t>
            </a:r>
            <a:endParaRPr lang="en-US" sz="4000" b="1" dirty="0"/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657" y="3272092"/>
            <a:ext cx="5370285" cy="358590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71713" y="333828"/>
            <a:ext cx="8251371" cy="2973162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إِ</a:t>
            </a:r>
            <a:r>
              <a:rPr lang="ar-SA" sz="4000" dirty="0"/>
              <a:t>س</a:t>
            </a:r>
            <a:r>
              <a:rPr lang="ar-LB" sz="4000" dirty="0"/>
              <a:t>ِ</a:t>
            </a:r>
            <a:r>
              <a:rPr lang="ar-SA" sz="4000" dirty="0"/>
              <a:t>م التّ</a:t>
            </a:r>
            <a:r>
              <a:rPr lang="ar-LB" sz="4000" dirty="0"/>
              <a:t>ِ</a:t>
            </a:r>
            <a:r>
              <a:rPr lang="ar-SA" sz="4000" dirty="0"/>
              <a:t>لميذ </a:t>
            </a:r>
            <a:r>
              <a:rPr lang="ar-LB" sz="4000" dirty="0"/>
              <a:t>يَلْلي ما كان </a:t>
            </a:r>
            <a:r>
              <a:rPr lang="ar-SA" sz="4000" dirty="0"/>
              <a:t>م</a:t>
            </a:r>
            <a:r>
              <a:rPr lang="ar-LB" sz="4000" dirty="0"/>
              <a:t>َ</a:t>
            </a:r>
            <a:r>
              <a:rPr lang="ar-SA" sz="4000" dirty="0"/>
              <a:t>ع</a:t>
            </a:r>
            <a:r>
              <a:rPr lang="ar-LB" sz="4000" dirty="0"/>
              <a:t>ُن</a:t>
            </a:r>
            <a:r>
              <a:rPr lang="ar-SA" sz="4000" dirty="0"/>
              <a:t> </a:t>
            </a:r>
            <a:r>
              <a:rPr lang="ar-LB" sz="4000" dirty="0"/>
              <a:t>لَمّا</a:t>
            </a:r>
            <a:r>
              <a:rPr lang="ar-SA" sz="4000" dirty="0"/>
              <a:t> </a:t>
            </a:r>
            <a:r>
              <a:rPr lang="ar-LB" sz="4000" dirty="0"/>
              <a:t>إِ</a:t>
            </a:r>
            <a:r>
              <a:rPr lang="ar-SA" sz="4000" dirty="0"/>
              <a:t>جَا يَسو</a:t>
            </a:r>
            <a:r>
              <a:rPr lang="ar-LB" sz="4000" dirty="0"/>
              <a:t>ع؟</a:t>
            </a:r>
            <a:r>
              <a:rPr lang="en-US" sz="4000" dirty="0"/>
              <a:t> </a:t>
            </a:r>
            <a:r>
              <a:rPr lang="ar-LB" sz="4000" dirty="0"/>
              <a:t>وشو </a:t>
            </a:r>
            <a:r>
              <a:rPr lang="ar-SA" sz="4000" dirty="0"/>
              <a:t>قال</a:t>
            </a:r>
            <a:r>
              <a:rPr lang="ar-LB" sz="4000" dirty="0"/>
              <a:t>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72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93902" y="422195"/>
            <a:ext cx="8006669" cy="1622051"/>
          </a:xfrm>
          <a:prstGeom prst="wedgeRoundRectCallout">
            <a:avLst>
              <a:gd name="adj1" fmla="val 5217"/>
              <a:gd name="adj2" fmla="val 112006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5000" dirty="0">
              <a:cs typeface="+mj-cs"/>
            </a:endParaRPr>
          </a:p>
          <a:p>
            <a:pPr algn="ctr" rtl="1"/>
            <a:r>
              <a:rPr lang="ar-LB" sz="3600" dirty="0"/>
              <a:t>توما! وقال: إذا ما شِفِت </a:t>
            </a:r>
            <a:r>
              <a:rPr lang="ar-SA" sz="3600" dirty="0"/>
              <a:t>أث</a:t>
            </a:r>
            <a:r>
              <a:rPr lang="ar-LB" sz="3600" dirty="0"/>
              <a:t>َ</a:t>
            </a:r>
            <a:r>
              <a:rPr lang="ar-SA" sz="3600" dirty="0"/>
              <a:t>ر المِسمارَين </a:t>
            </a:r>
            <a:r>
              <a:rPr lang="ar-LB" sz="3600" dirty="0"/>
              <a:t>وما حَطّيت </a:t>
            </a:r>
            <a:r>
              <a:rPr lang="ar-SA" sz="3600" dirty="0"/>
              <a:t>إ</a:t>
            </a:r>
            <a:r>
              <a:rPr lang="ar-LB" sz="3600" dirty="0"/>
              <a:t>ِ</a:t>
            </a:r>
            <a:r>
              <a:rPr lang="ar-SA" sz="3600" dirty="0"/>
              <a:t>صَبعِي م</a:t>
            </a:r>
            <a:r>
              <a:rPr lang="ar-LB" sz="3600" dirty="0"/>
              <a:t>َحَلُّن، ما رَح آمِن!</a:t>
            </a:r>
            <a:endParaRPr lang="en-US" sz="3600" dirty="0"/>
          </a:p>
          <a:p>
            <a:pPr algn="ctr" rtl="1"/>
            <a:r>
              <a:rPr lang="ar-LB" sz="3600" dirty="0"/>
              <a:t> </a:t>
            </a:r>
            <a:endParaRPr lang="en-US" sz="3600" dirty="0"/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4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551543" y="313192"/>
            <a:ext cx="7387771" cy="2886076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وشو </a:t>
            </a:r>
            <a:r>
              <a:rPr lang="ar-SA" sz="4000" dirty="0"/>
              <a:t>ق</a:t>
            </a:r>
            <a:r>
              <a:rPr lang="ar-LB" sz="4000" dirty="0"/>
              <a:t>َ</a:t>
            </a:r>
            <a:r>
              <a:rPr lang="ar-SA" sz="4000" dirty="0"/>
              <a:t>ل</a:t>
            </a:r>
            <a:r>
              <a:rPr lang="ar-LB" sz="4000" dirty="0"/>
              <a:t>ّو</a:t>
            </a:r>
            <a:r>
              <a:rPr lang="ar-SA" sz="4000" dirty="0"/>
              <a:t> يَسوع </a:t>
            </a:r>
            <a:r>
              <a:rPr lang="ar-LB" sz="4000" dirty="0"/>
              <a:t>لَمّا شافو لَتوما؟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708661" y="798285"/>
            <a:ext cx="6054995" cy="1947121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LB" sz="3600" dirty="0">
                <a:solidFill>
                  <a:schemeClr val="tx1"/>
                </a:solidFill>
              </a:rPr>
              <a:t>عْطيني إيدَك وحِطّها بِ</a:t>
            </a:r>
            <a:r>
              <a:rPr lang="ar-SA" sz="3600" dirty="0">
                <a:solidFill>
                  <a:schemeClr val="tx1"/>
                </a:solidFill>
              </a:rPr>
              <a:t>ج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ن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بي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2" descr="C:\Users\Liliane\Desktop\work from home\EB 1\EB1 rencontre 13 et 14\اللقاء 13\schooxzlki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68587" y="3281082"/>
            <a:ext cx="5136777" cy="357691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891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819604" y="217715"/>
            <a:ext cx="6916511" cy="2937783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>
                <a:solidFill>
                  <a:schemeClr val="bg1"/>
                </a:solidFill>
              </a:rPr>
              <a:t>شو جاوَبو توما؟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1029" y="1495487"/>
            <a:ext cx="4164859" cy="5362513"/>
          </a:xfrm>
        </p:spPr>
      </p:pic>
      <p:sp>
        <p:nvSpPr>
          <p:cNvPr id="5" name="Rounded Rectangular Callout 4"/>
          <p:cNvSpPr/>
          <p:nvPr/>
        </p:nvSpPr>
        <p:spPr>
          <a:xfrm>
            <a:off x="911862" y="638629"/>
            <a:ext cx="4951910" cy="1889063"/>
          </a:xfrm>
          <a:prstGeom prst="wedgeRoundRectCallout">
            <a:avLst>
              <a:gd name="adj1" fmla="val -67"/>
              <a:gd name="adj2" fmla="val 770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«رَبّي وَإِلَهي»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067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427719" y="261258"/>
            <a:ext cx="7990567" cy="2937783"/>
          </a:xfrm>
          <a:prstGeom prst="wave">
            <a:avLst>
              <a:gd name="adj1" fmla="val 12500"/>
              <a:gd name="adj2" fmla="val -5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5400" dirty="0"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ل</a:t>
            </a:r>
            <a:r>
              <a:rPr lang="ar-LB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م</a:t>
            </a:r>
            <a:r>
              <a:rPr lang="ar-LB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ي</a:t>
            </a:r>
            <a:r>
              <a:rPr lang="ar-SA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ن ع</a:t>
            </a:r>
            <a:r>
              <a:rPr lang="ar-LB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طَى ي</a:t>
            </a:r>
            <a:r>
              <a:rPr lang="ar-LB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سوع الطّوب</a:t>
            </a:r>
            <a:r>
              <a:rPr lang="ar-LB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5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ى؟ 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9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3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72" y="1154243"/>
            <a:ext cx="7463829" cy="5703757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193902" y="422195"/>
            <a:ext cx="8006669" cy="1622051"/>
          </a:xfrm>
          <a:prstGeom prst="wedgeRoundRectCallout">
            <a:avLst>
              <a:gd name="adj1" fmla="val 5217"/>
              <a:gd name="adj2" fmla="val 112006"/>
              <a:gd name="adj3" fmla="val 16667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ar-LB" sz="4800" dirty="0"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48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لَ يَلْلي بِآمْنوا بَلا ما يْشوفوا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  <a:p>
            <a:pPr algn="ctr" rtl="1"/>
            <a:r>
              <a:rPr lang="ar-LB" sz="3600" dirty="0"/>
              <a:t> </a:t>
            </a:r>
            <a:endParaRPr lang="en-US" sz="3600" dirty="0"/>
          </a:p>
          <a:p>
            <a:pPr algn="ctr" rtl="1"/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536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 flipH="1">
            <a:off x="1533597" y="340736"/>
            <a:ext cx="5532220" cy="3109046"/>
          </a:xfrm>
          <a:prstGeom prst="cloudCallout">
            <a:avLst>
              <a:gd name="adj1" fmla="val -46071"/>
              <a:gd name="adj2" fmla="val 883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وهَلّق جَرْبوا عمِلوا هَالنَّشاط!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1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693" y="0"/>
            <a:ext cx="5242051" cy="671285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28" y="2046513"/>
            <a:ext cx="7909624" cy="3265715"/>
          </a:xfrm>
        </p:spPr>
      </p:pic>
      <p:sp>
        <p:nvSpPr>
          <p:cNvPr id="5" name="Pentagon 4"/>
          <p:cNvSpPr/>
          <p:nvPr/>
        </p:nvSpPr>
        <p:spPr>
          <a:xfrm rot="20644730" flipH="1">
            <a:off x="5499614" y="558959"/>
            <a:ext cx="2794412" cy="8563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ما هُوَ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84791"/>
            <a:ext cx="45878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4500" dirty="0">
                <a:solidFill>
                  <a:srgbClr val="7030A0"/>
                </a:solidFill>
              </a:rPr>
              <a:t>؟</a:t>
            </a:r>
            <a:endParaRPr lang="en-US" sz="45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28" y="2046513"/>
            <a:ext cx="7909624" cy="3265715"/>
          </a:xfrm>
        </p:spPr>
      </p:pic>
      <p:sp>
        <p:nvSpPr>
          <p:cNvPr id="5" name="Pentagon 4"/>
          <p:cNvSpPr/>
          <p:nvPr/>
        </p:nvSpPr>
        <p:spPr>
          <a:xfrm rot="20644730" flipH="1">
            <a:off x="5499614" y="558959"/>
            <a:ext cx="2794412" cy="8563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ما هُوَ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84791"/>
            <a:ext cx="45878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4500" dirty="0">
                <a:solidFill>
                  <a:srgbClr val="7030A0"/>
                </a:solidFill>
              </a:rPr>
              <a:t>؟</a:t>
            </a:r>
            <a:endParaRPr lang="en-US" sz="45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97" y="3439884"/>
            <a:ext cx="1242502" cy="1323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464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768572" y="482413"/>
            <a:ext cx="3065306" cy="2178424"/>
          </a:xfrm>
          <a:prstGeom prst="cloudCallout">
            <a:avLst>
              <a:gd name="adj1" fmla="val 13751"/>
              <a:gd name="adj2" fmla="val 93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bg1">
                    <a:lumMod val="95000"/>
                  </a:schemeClr>
                </a:solidFill>
              </a:rPr>
              <a:t>العِبارَة يَلْلي لازِم تِنحِفِر بِقْلوبنا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76" y="130629"/>
            <a:ext cx="4944777" cy="655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88181" y="285750"/>
            <a:ext cx="4383958" cy="3363962"/>
          </a:xfrm>
          <a:prstGeom prst="cloudCallout">
            <a:avLst>
              <a:gd name="adj1" fmla="val 54761"/>
              <a:gd name="adj2" fmla="val 71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>
                    <a:lumMod val="95000"/>
                  </a:schemeClr>
                </a:solidFill>
              </a:rPr>
              <a:t>ومنِختُم بِهَالصّلاة وهالتِّرنيمِة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98" y="4310743"/>
            <a:ext cx="7080225" cy="254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27887" cy="367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30641" y="591671"/>
            <a:ext cx="4552747" cy="3771763"/>
          </a:xfrm>
          <a:prstGeom prst="cloudCallout">
            <a:avLst>
              <a:gd name="adj1" fmla="val -84806"/>
              <a:gd name="adj2" fmla="val 34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>
                    <a:lumMod val="95000"/>
                  </a:schemeClr>
                </a:solidFill>
              </a:rPr>
              <a:t>باي باي، منِلتِقي بِالأسبوع القادِم</a:t>
            </a:r>
            <a:r>
              <a:rPr lang="en-US" sz="4125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ar-LB" sz="4125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2875" y="3199901"/>
            <a:ext cx="378618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03555" y="277053"/>
            <a:ext cx="4757814" cy="3169758"/>
          </a:xfrm>
          <a:prstGeom prst="cloudCallout">
            <a:avLst>
              <a:gd name="adj1" fmla="val 54398"/>
              <a:gd name="adj2" fmla="val 7443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dirty="0">
                <a:solidFill>
                  <a:schemeClr val="bg2"/>
                </a:solidFill>
              </a:rPr>
              <a:t>سَلام المَسيح أَصدِقائي...</a:t>
            </a:r>
            <a:endParaRPr lang="fr-CA" sz="3200" dirty="0">
              <a:solidFill>
                <a:schemeClr val="bg2"/>
              </a:solidFill>
            </a:endParaRPr>
          </a:p>
          <a:p>
            <a:pPr algn="ctr" rtl="1"/>
            <a:r>
              <a:rPr lang="ar-LB" sz="3200" b="1" dirty="0">
                <a:solidFill>
                  <a:schemeClr val="bg2"/>
                </a:solidFill>
              </a:rPr>
              <a:t>شو رَح نَعمِل بِهَاللّقاء؟</a:t>
            </a:r>
            <a:endParaRPr lang="en-US" sz="3200" b="1" dirty="0">
              <a:solidFill>
                <a:schemeClr val="bg2"/>
              </a:solidFill>
            </a:endParaRPr>
          </a:p>
          <a:p>
            <a:pPr algn="ctr" rtl="1"/>
            <a:endParaRPr lang="fr-CA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728" y="0"/>
            <a:ext cx="9325415" cy="6751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6237" y="986291"/>
            <a:ext cx="405587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LB" sz="2800" b="1" dirty="0">
                <a:solidFill>
                  <a:schemeClr val="accent1">
                    <a:lumMod val="50000"/>
                  </a:schemeClr>
                </a:solidFill>
              </a:rPr>
              <a:t>نْكَرِّر </a:t>
            </a:r>
            <a:r>
              <a:rPr lang="ar-SA" sz="2800" dirty="0"/>
              <a:t>شَفَهيًّا أقوالَ تُوما الرَّسول </a:t>
            </a:r>
            <a:r>
              <a:rPr lang="ar-LB" sz="2800" dirty="0"/>
              <a:t>يَلْلي </a:t>
            </a:r>
            <a:r>
              <a:rPr lang="ar-SA" sz="2800" dirty="0"/>
              <a:t>أَصَرَّ </a:t>
            </a:r>
            <a:r>
              <a:rPr lang="ar-LB" sz="2800" dirty="0"/>
              <a:t>يشوف </a:t>
            </a:r>
            <a:r>
              <a:rPr lang="ar-SA" sz="2800" dirty="0"/>
              <a:t>جُروحاتِ المَسيح وي</a:t>
            </a:r>
            <a:r>
              <a:rPr lang="ar-LB" sz="2800" dirty="0"/>
              <a:t>ِ</a:t>
            </a:r>
            <a:r>
              <a:rPr lang="ar-SA" sz="2800" dirty="0"/>
              <a:t>لمِسها </a:t>
            </a:r>
            <a:r>
              <a:rPr lang="ar-LB" sz="2800" dirty="0"/>
              <a:t>بِإيدو</a:t>
            </a:r>
            <a:r>
              <a:rPr lang="ar-SA" sz="2800" dirty="0"/>
              <a:t>ِ</a:t>
            </a:r>
            <a:r>
              <a:rPr lang="en-US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56" y="310742"/>
            <a:ext cx="5032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400" b="1" dirty="0">
                <a:solidFill>
                  <a:schemeClr val="accent4">
                    <a:lumMod val="50000"/>
                  </a:schemeClr>
                </a:solidFill>
              </a:rPr>
              <a:t>نِفتَح </a:t>
            </a:r>
            <a:r>
              <a:rPr lang="ar-SA" sz="3400" dirty="0"/>
              <a:t>ق</a:t>
            </a:r>
            <a:r>
              <a:rPr lang="ar-LB" sz="3400" dirty="0"/>
              <a:t>َ</a:t>
            </a:r>
            <a:r>
              <a:rPr lang="ar-SA" sz="3400" dirty="0"/>
              <a:t>ل</a:t>
            </a:r>
            <a:r>
              <a:rPr lang="ar-LB" sz="3400" dirty="0"/>
              <a:t>ِ</a:t>
            </a:r>
            <a:r>
              <a:rPr lang="ar-SA" sz="3400" dirty="0"/>
              <a:t>ب</a:t>
            </a:r>
            <a:r>
              <a:rPr lang="ar-LB" sz="3400" dirty="0"/>
              <a:t>ْنا</a:t>
            </a:r>
            <a:r>
              <a:rPr lang="ar-SA" sz="3400" dirty="0"/>
              <a:t> </a:t>
            </a:r>
            <a:endParaRPr lang="ar-LB" sz="3400" dirty="0"/>
          </a:p>
          <a:p>
            <a:pPr algn="ctr" rtl="1"/>
            <a:r>
              <a:rPr lang="ar-SA" sz="3400" dirty="0"/>
              <a:t>مِ</a:t>
            </a:r>
            <a:r>
              <a:rPr lang="ar-LB" sz="3400" dirty="0"/>
              <a:t>ت</a:t>
            </a:r>
            <a:r>
              <a:rPr lang="ar-SA" sz="3400" dirty="0"/>
              <a:t>ل تُوما </a:t>
            </a:r>
            <a:r>
              <a:rPr lang="ar-LB" sz="3400" dirty="0"/>
              <a:t>ونُ</a:t>
            </a:r>
            <a:r>
              <a:rPr lang="ar-SA" sz="3400" dirty="0"/>
              <a:t>صرُخ م</a:t>
            </a:r>
            <a:r>
              <a:rPr lang="ar-LB" sz="3400" dirty="0"/>
              <a:t>َ</a:t>
            </a:r>
            <a:r>
              <a:rPr lang="ar-SA" sz="3400" dirty="0"/>
              <a:t>ع</a:t>
            </a:r>
            <a:r>
              <a:rPr lang="ar-LB" sz="3400" dirty="0"/>
              <a:t>و</a:t>
            </a:r>
            <a:r>
              <a:rPr lang="ar-SA" sz="3400" dirty="0"/>
              <a:t> </a:t>
            </a:r>
            <a:endParaRPr lang="ar-LB" sz="3400" dirty="0"/>
          </a:p>
          <a:p>
            <a:pPr algn="ctr" rtl="1"/>
            <a:r>
              <a:rPr lang="ar-LB" sz="3400" dirty="0"/>
              <a:t>   «</a:t>
            </a:r>
            <a:r>
              <a:rPr lang="ar-SA" sz="3400" dirty="0"/>
              <a:t>رَبّي وإِلَهي</a:t>
            </a:r>
            <a:r>
              <a:rPr lang="ar-LB" sz="3400" dirty="0"/>
              <a:t>» ونكون</a:t>
            </a:r>
            <a:r>
              <a:rPr lang="ar-SA" sz="3400" dirty="0"/>
              <a:t> </a:t>
            </a:r>
            <a:endParaRPr lang="ar-LB" sz="3400" dirty="0"/>
          </a:p>
          <a:p>
            <a:pPr algn="ctr" rtl="1"/>
            <a:r>
              <a:rPr lang="ar-SA" sz="3400" dirty="0"/>
              <a:t>ش</a:t>
            </a:r>
            <a:r>
              <a:rPr lang="ar-LB" sz="3400" dirty="0"/>
              <a:t>ُهود</a:t>
            </a:r>
            <a:r>
              <a:rPr lang="ar-SA" sz="3400" dirty="0"/>
              <a:t> ل</a:t>
            </a:r>
            <a:r>
              <a:rPr lang="ar-LB" sz="3400" dirty="0"/>
              <a:t>َ</a:t>
            </a:r>
            <a:r>
              <a:rPr lang="ar-SA" sz="3400" dirty="0"/>
              <a:t>ق</a:t>
            </a:r>
            <a:r>
              <a:rPr lang="ar-LB" sz="3400" dirty="0"/>
              <a:t>ِ</a:t>
            </a:r>
            <a:r>
              <a:rPr lang="ar-SA" sz="3400" dirty="0"/>
              <a:t>يام</a:t>
            </a:r>
            <a:r>
              <a:rPr lang="ar-LB" sz="3400" dirty="0"/>
              <a:t>ِة المَسيح</a:t>
            </a:r>
            <a:r>
              <a:rPr lang="ar-SA" sz="3400" dirty="0"/>
              <a:t> </a:t>
            </a:r>
            <a:endParaRPr lang="ar-LB" sz="3400" dirty="0"/>
          </a:p>
          <a:p>
            <a:pPr algn="ctr" rtl="1"/>
            <a:r>
              <a:rPr lang="ar-LB" sz="3400" dirty="0"/>
              <a:t>قِدّام</a:t>
            </a:r>
            <a:r>
              <a:rPr lang="ar-SA" sz="3400" dirty="0"/>
              <a:t> ك</a:t>
            </a:r>
            <a:r>
              <a:rPr lang="ar-LB" sz="3400" dirty="0"/>
              <a:t>ِ</a:t>
            </a:r>
            <a:r>
              <a:rPr lang="ar-SA" sz="3400" dirty="0"/>
              <a:t>ل</a:t>
            </a:r>
            <a:r>
              <a:rPr lang="ar-LB" sz="3400" dirty="0"/>
              <a:t>ّ </a:t>
            </a:r>
            <a:r>
              <a:rPr lang="ar-SA" sz="3400" dirty="0"/>
              <a:t>العَالم</a:t>
            </a:r>
            <a:r>
              <a:rPr lang="en-US" sz="3400" dirty="0"/>
              <a:t>.</a:t>
            </a:r>
          </a:p>
          <a:p>
            <a:pPr algn="ctr" rtl="1"/>
            <a:r>
              <a:rPr lang="en-US" sz="3400" dirty="0"/>
              <a:t> </a:t>
            </a:r>
          </a:p>
          <a:p>
            <a:pPr algn="ctr" rtl="1"/>
            <a:r>
              <a:rPr lang="ar-LB" sz="3600" b="1" dirty="0">
                <a:solidFill>
                  <a:srgbClr val="C00000"/>
                </a:solidFill>
              </a:rPr>
              <a:t>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11635" y="0"/>
            <a:ext cx="4242686" cy="4493814"/>
          </a:xfrm>
          <a:prstGeom prst="cloudCallout">
            <a:avLst>
              <a:gd name="adj1" fmla="val 70452"/>
              <a:gd name="adj2" fmla="val 6880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2"/>
                </a:solidFill>
              </a:rPr>
              <a:t>وهَلَّق رَح  إِطلُب مِنكُن إِنّو نِرسُم إِشارِة الصّليب </a:t>
            </a:r>
            <a:endParaRPr lang="en-US" sz="38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999729" y="674557"/>
            <a:ext cx="4589635" cy="3477718"/>
          </a:xfrm>
          <a:prstGeom prst="wedgeRoundRectCallout">
            <a:avLst>
              <a:gd name="adj1" fmla="val -68983"/>
              <a:gd name="adj2" fmla="val 123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والرُّوح القُدُس،</a:t>
            </a:r>
            <a:endParaRPr lang="ar-LB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1\EB1 rencontre 13 et 14\اللقاء 13\5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6512"/>
            <a:ext cx="4246823" cy="54714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25314" y="414337"/>
            <a:ext cx="4903974" cy="5208214"/>
          </a:xfrm>
          <a:prstGeom prst="cloudCallout">
            <a:avLst>
              <a:gd name="adj1" fmla="val 69687"/>
              <a:gd name="adj2" fmla="val 279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خَلّونا نحِطّ سَوا أَنفُسْنا بِحُضور الله بِخُشوع واحتِرام ونْقِلّو </a:t>
            </a:r>
            <a:r>
              <a:rPr lang="ar-SA" sz="3500" dirty="0">
                <a:solidFill>
                  <a:srgbClr val="002060"/>
                </a:solidFill>
              </a:rPr>
              <a:t>يا رَبّ، </a:t>
            </a:r>
            <a:r>
              <a:rPr lang="ar-LB" sz="3500" dirty="0">
                <a:solidFill>
                  <a:srgbClr val="002060"/>
                </a:solidFill>
              </a:rPr>
              <a:t>إِ</a:t>
            </a:r>
            <a:r>
              <a:rPr lang="ar-SA" sz="3500" dirty="0">
                <a:solidFill>
                  <a:srgbClr val="002060"/>
                </a:solidFill>
              </a:rPr>
              <a:t>فتَحْ قُلُوبَنا لِنَفهَمَ كَلِمَتَك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endParaRPr lang="en-US" sz="35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86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E36363"/>
      </a:accent1>
      <a:accent2>
        <a:srgbClr val="0070C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1550</TotalTime>
  <Words>776</Words>
  <Application>Microsoft Office PowerPoint</Application>
  <PresentationFormat>On-screen Show (4:3)</PresentationFormat>
  <Paragraphs>90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لِرُهبانِيَّةِ القَلبَينِ الأقدَسَين </vt:lpstr>
      <vt:lpstr>PowerPoint Presentation</vt:lpstr>
      <vt:lpstr>اللِّقاءُ الثّاني وَالعُشرون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117</cp:revision>
  <dcterms:created xsi:type="dcterms:W3CDTF">2020-08-25T06:38:39Z</dcterms:created>
  <dcterms:modified xsi:type="dcterms:W3CDTF">2022-02-25T17:45:41Z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5C33B80C-6ED8-474C-ABCD-BE6C46795561</vt:lpwstr>
  </property>
  <property fmtid="{D5CDD505-2E9C-101B-9397-08002B2CF9AE}" pid="3" name="ArticulatePath">
    <vt:lpwstr>EB1-rencontre-22 2021-2022</vt:lpwstr>
  </property>
</Properties>
</file>