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9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18" r:id="rId12"/>
    <p:sldId id="452" r:id="rId13"/>
    <p:sldId id="453" r:id="rId14"/>
    <p:sldId id="454" r:id="rId15"/>
    <p:sldId id="455" r:id="rId16"/>
    <p:sldId id="456" r:id="rId17"/>
    <p:sldId id="419" r:id="rId18"/>
    <p:sldId id="458" r:id="rId19"/>
    <p:sldId id="459" r:id="rId20"/>
    <p:sldId id="350" r:id="rId21"/>
    <p:sldId id="316" r:id="rId22"/>
    <p:sldId id="315" r:id="rId23"/>
    <p:sldId id="307" r:id="rId24"/>
    <p:sldId id="309" r:id="rId25"/>
    <p:sldId id="357" r:id="rId26"/>
    <p:sldId id="358" r:id="rId27"/>
    <p:sldId id="361" r:id="rId28"/>
    <p:sldId id="362" r:id="rId29"/>
    <p:sldId id="397" r:id="rId30"/>
    <p:sldId id="398" r:id="rId31"/>
    <p:sldId id="416" r:id="rId32"/>
    <p:sldId id="345" r:id="rId33"/>
    <p:sldId id="461" r:id="rId34"/>
    <p:sldId id="287" r:id="rId35"/>
    <p:sldId id="369" r:id="rId36"/>
    <p:sldId id="285" r:id="rId37"/>
    <p:sldId id="28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3316"/>
            <a:ext cx="8095263" cy="1871750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58" y="5429277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ع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ن شو حْكينا</a:t>
            </a:r>
            <a:r>
              <a:rPr lang="ar-LB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الم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رّ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ة الماضي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ة؟</a:t>
            </a:r>
            <a:endParaRPr lang="ar-LB" sz="3200" b="1" dirty="0">
              <a:solidFill>
                <a:schemeClr val="tx1"/>
              </a:solidFill>
            </a:endParaRPr>
          </a:p>
          <a:p>
            <a:pPr algn="r" rtl="1"/>
            <a:endParaRPr lang="ar-LB" sz="3200" b="1" dirty="0">
              <a:solidFill>
                <a:schemeClr val="tx1"/>
              </a:solidFill>
            </a:endParaRPr>
          </a:p>
          <a:p>
            <a:pPr algn="r" rtl="1"/>
            <a:endParaRPr lang="en-US" sz="3200" dirty="0"/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- </a:t>
            </a:r>
            <a:r>
              <a:rPr lang="ar-SA" sz="3600" b="1" dirty="0">
                <a:solidFill>
                  <a:schemeClr val="tx1"/>
                </a:solidFill>
              </a:rPr>
              <a:t>لَمِيْن ظَهَر 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سوع بَعدْ ما قام مِنْ ب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ين الأموات؟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لَتْلامِيذُو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ar-LB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en-US" sz="3600" b="1" dirty="0">
                <a:solidFill>
                  <a:schemeClr val="tx1"/>
                </a:solidFill>
              </a:rPr>
              <a:t>- </a:t>
            </a:r>
            <a:r>
              <a:rPr lang="ar-SA" sz="3600" b="1" dirty="0">
                <a:solidFill>
                  <a:schemeClr val="tx1"/>
                </a:solidFill>
              </a:rPr>
              <a:t>ومِين مِنُّن كان بَدُّو يْح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SA" sz="3600" b="1" dirty="0">
                <a:solidFill>
                  <a:schemeClr val="tx1"/>
                </a:solidFill>
              </a:rPr>
              <a:t>طّ إ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صب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عُو بِجروحَاتُو تَ يآم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ن؟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توما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 rtl="1"/>
            <a:r>
              <a:rPr lang="en-US" sz="3600" b="1" dirty="0">
                <a:solidFill>
                  <a:schemeClr val="tx1"/>
                </a:solidFill>
              </a:rPr>
              <a:t> </a:t>
            </a:r>
          </a:p>
          <a:p>
            <a:pPr rtl="1"/>
            <a:r>
              <a:rPr lang="en-US" sz="3600" dirty="0"/>
              <a:t> </a:t>
            </a:r>
          </a:p>
          <a:p>
            <a:pPr algn="ctr" rtl="1"/>
            <a:endParaRPr lang="en-US" sz="4800" dirty="0">
              <a:solidFill>
                <a:schemeClr val="tx1"/>
              </a:solidFill>
            </a:endParaRPr>
          </a:p>
          <a:p>
            <a:pPr algn="ctr" rtl="1"/>
            <a:r>
              <a:rPr lang="en-US" sz="48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87" y="5326742"/>
            <a:ext cx="857250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وبَعدَين ظَهَر يَسوع عَ كْتير مِن الرّ</a:t>
            </a:r>
            <a:r>
              <a:rPr lang="ar-LB" sz="2800" dirty="0"/>
              <a:t>ُ</a:t>
            </a:r>
            <a:r>
              <a:rPr lang="ar-SA" sz="2800" dirty="0"/>
              <a:t>سُل والتّلاميذ وطَلَب مِنُّن ما ي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ِ</a:t>
            </a:r>
            <a:r>
              <a:rPr lang="ar-SA" sz="2800" dirty="0"/>
              <a:t>رْكُوا أورَشليم قَبِلْ ما ياخدُوا الرُّوح القدُس لأنُّن مِن دونُو ما ف</a:t>
            </a:r>
            <a:r>
              <a:rPr lang="ar-LB" sz="2800" dirty="0"/>
              <a:t>ِ</a:t>
            </a:r>
            <a:r>
              <a:rPr lang="ar-SA" sz="2800" dirty="0"/>
              <a:t>يُن يَعمْلُو شِي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08352" y="3959225"/>
            <a:ext cx="6401932" cy="2898775"/>
          </a:xfrm>
          <a:prstGeom prst="cloudCallout">
            <a:avLst>
              <a:gd name="adj1" fmla="val -5336"/>
              <a:gd name="adj2" fmla="val -906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رَحْ ابعَتِلْكُنْ الرُّوح الق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دُس يَل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وَعَدْكُنْ فيه بَيّي، و رَحْ 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تاخدو قُوّة هِيّي قُوّة الرُّوح القُد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س يَل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رَحْ تِنزَلْ عل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يكُنْ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89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2" y="-116114"/>
            <a:ext cx="9067208" cy="697411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656113" y="3768435"/>
            <a:ext cx="5615051" cy="3089565"/>
          </a:xfrm>
          <a:prstGeom prst="cloudCallout">
            <a:avLst>
              <a:gd name="adj1" fmla="val 4285"/>
              <a:gd name="adj2" fmla="val -609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>
                <a:solidFill>
                  <a:schemeClr val="tx1"/>
                </a:solidFill>
              </a:rPr>
              <a:t>«</a:t>
            </a:r>
            <a:r>
              <a:rPr lang="ar-SA" sz="3500" dirty="0">
                <a:solidFill>
                  <a:schemeClr val="tx1"/>
                </a:solidFill>
              </a:rPr>
              <a:t>ورَحْ تْكونُوا شُهود لإلي، بأورَشليم واليَهودِيّة والسّامِرة وحَتّى آخر الدّني</a:t>
            </a:r>
            <a:r>
              <a:rPr lang="ar-LB" sz="3500" dirty="0">
                <a:solidFill>
                  <a:schemeClr val="tx1"/>
                </a:solidFill>
              </a:rPr>
              <a:t>»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11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673" y="5688449"/>
            <a:ext cx="8572500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و رَاحُوا الرُّسُل عَ الج</a:t>
            </a:r>
            <a:r>
              <a:rPr lang="ar-LB" sz="3500" dirty="0"/>
              <a:t>َ</a:t>
            </a:r>
            <a:r>
              <a:rPr lang="ar-SA" sz="3500" dirty="0"/>
              <a:t>ب</a:t>
            </a:r>
            <a:r>
              <a:rPr lang="ar-LB" sz="3500" dirty="0"/>
              <a:t>َ</a:t>
            </a:r>
            <a:r>
              <a:rPr lang="ar-SA" sz="3500" dirty="0"/>
              <a:t>ل بالجَلِيل،</a:t>
            </a:r>
            <a:endParaRPr lang="en-US" sz="3500" dirty="0"/>
          </a:p>
          <a:p>
            <a:pPr algn="ctr" rtl="1"/>
            <a:r>
              <a:rPr lang="ar-SA" sz="3500" dirty="0"/>
              <a:t>وكان يَسوع طَلَب مِنُّن إنُّو يْلاقُوه لَهَونِيك</a:t>
            </a:r>
            <a:r>
              <a:rPr lang="en-US" sz="35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0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1702" y="0"/>
            <a:ext cx="623229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rtl="1"/>
            <a:r>
              <a:rPr lang="ar-SA" sz="3600" dirty="0"/>
              <a:t>ولمّا شِافُوه سَجَدُوا. قَلُّن يَسوع</a:t>
            </a:r>
            <a:r>
              <a:rPr lang="en-US" sz="3600" dirty="0"/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046515" y="4267200"/>
            <a:ext cx="4441372" cy="2365828"/>
          </a:xfrm>
          <a:prstGeom prst="cloudCallout">
            <a:avLst>
              <a:gd name="adj1" fmla="val -17528"/>
              <a:gd name="adj2" fmla="val -702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dirty="0">
                <a:solidFill>
                  <a:schemeClr val="tx1"/>
                </a:solidFill>
              </a:rPr>
              <a:t>«</a:t>
            </a:r>
            <a:r>
              <a:rPr lang="ar-SA" sz="3400" dirty="0">
                <a:solidFill>
                  <a:schemeClr val="tx1"/>
                </a:solidFill>
              </a:rPr>
              <a:t>رُوحُو لَكِلّ الأُمَم وعَلمُوهُن تَ يْصيرُو تْلامِيذ</a:t>
            </a:r>
            <a:r>
              <a:rPr lang="ar-LB" sz="3400" dirty="0">
                <a:solidFill>
                  <a:schemeClr val="tx1"/>
                </a:solidFill>
              </a:rPr>
              <a:t>»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9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27315" y="4078514"/>
            <a:ext cx="7257143" cy="2554514"/>
          </a:xfrm>
          <a:prstGeom prst="cloudCallout">
            <a:avLst>
              <a:gd name="adj1" fmla="val 620"/>
              <a:gd name="adj2" fmla="val -12450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وعَمْدُوون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اسم الآب والابِن والرّوح القُدُس. وعَلْمُو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ن يِحْفَظُوا كِلّ يَل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وَصّيْتكُنْ ياه</a:t>
            </a:r>
            <a:r>
              <a:rPr lang="ar-LB" sz="3600" dirty="0">
                <a:solidFill>
                  <a:schemeClr val="tx1"/>
                </a:solidFill>
              </a:rPr>
              <a:t>».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8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0571" y="415842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وبَسْ خَلَّصْ كَلامُو، رَفَعْ يَسوع إيدَي وبارَكْ تْلاميذُو وارتفَعْ ع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ن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الأ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رض وطِل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ع عَ السّ</a:t>
            </a:r>
            <a:r>
              <a:rPr lang="ar-LB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4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ما</a:t>
            </a:r>
            <a:r>
              <a:rPr lang="en-US" sz="40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4629" y="0"/>
            <a:ext cx="4796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صَحيح إنّو ما عَاد فينا نْشوف يَسوع ب</a:t>
            </a:r>
            <a:r>
              <a:rPr lang="ar-LB" sz="4000" dirty="0"/>
              <a:t>ِ</a:t>
            </a:r>
            <a:r>
              <a:rPr lang="ar-SA" sz="4000" dirty="0"/>
              <a:t>عيونْنا، بَس نِحْنا مِنْشوفُو بِقلوبْنَا وبإيماننا، لأنّو حَاضِرْ ب</a:t>
            </a:r>
            <a:r>
              <a:rPr lang="ar-LB" sz="4000" dirty="0"/>
              <a:t>ِ</a:t>
            </a:r>
            <a:r>
              <a:rPr lang="ar-SA" sz="4000" dirty="0"/>
              <a:t>الكنيسة تَ يْجِي اليوم يَل</a:t>
            </a:r>
            <a:r>
              <a:rPr lang="ar-LB" sz="4000" dirty="0"/>
              <a:t>ْ</a:t>
            </a:r>
            <a:r>
              <a:rPr lang="ar-SA" sz="4000" dirty="0"/>
              <a:t>لي بيرجَعْ فيه ل</a:t>
            </a:r>
            <a:r>
              <a:rPr lang="ar-LB" sz="4000" dirty="0"/>
              <a:t>َ</a:t>
            </a:r>
            <a:r>
              <a:rPr lang="ar-SA" sz="4000" dirty="0"/>
              <a:t>ياخِدنْا لَعِند بَيّو، لمَلَكُوتُو السّ</a:t>
            </a:r>
            <a:r>
              <a:rPr lang="ar-LB" sz="4000" dirty="0"/>
              <a:t>َ</a:t>
            </a:r>
            <a:r>
              <a:rPr lang="ar-SA" sz="4000" dirty="0"/>
              <a:t>ماوِي لأبَد الآب</a:t>
            </a:r>
            <a:r>
              <a:rPr lang="ar-LB" sz="4000" dirty="0"/>
              <a:t>ِ</a:t>
            </a:r>
            <a:r>
              <a:rPr lang="ar-SA" sz="4000" dirty="0"/>
              <a:t>دين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2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1"/>
            <a:ext cx="9131904" cy="6972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8991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ونِحْنِا نَاطرِين هَيدَا اليَوم، يَوم الفَرحْ يَل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لي ما بينْتِهِي ويَل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لي وَعَدْنا فيه يَسوع، نِحْنا مِنآمِن إنُّو يَسوع رَحْ يِبْقَى دايمًا مَعَنا،كِلّ ا</a:t>
            </a:r>
            <a:r>
              <a:rPr lang="ar-LB" sz="3200" dirty="0">
                <a:solidFill>
                  <a:schemeClr val="bg1"/>
                </a:solidFill>
              </a:rPr>
              <a:t>لإ</a:t>
            </a:r>
            <a:r>
              <a:rPr lang="ar-SA" sz="3200" dirty="0">
                <a:solidFill>
                  <a:schemeClr val="bg1"/>
                </a:solidFill>
              </a:rPr>
              <a:t>يّام ولَ آخ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ر الزَّمان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1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143" y="0"/>
            <a:ext cx="50411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52105" y="444482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وهَلَّق تَعوا نْقول لَ يَسوع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1" y="539205"/>
            <a:ext cx="8359375" cy="5992224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endParaRPr lang="ar-LB" sz="4500" dirty="0">
              <a:solidFill>
                <a:schemeClr val="tx1"/>
              </a:solidFill>
            </a:endParaRPr>
          </a:p>
          <a:p>
            <a:pPr algn="ctr" rtl="1"/>
            <a:endParaRPr lang="ar-LB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يا رَبّ، حَتّى لَوْ ما عِدْنا شِايفينَكْ ب</a:t>
            </a:r>
            <a:r>
              <a:rPr lang="ar-LB" sz="4500" dirty="0">
                <a:solidFill>
                  <a:schemeClr val="tx1"/>
                </a:solidFill>
              </a:rPr>
              <a:t>ِ</a:t>
            </a:r>
            <a:r>
              <a:rPr lang="ar-SA" sz="4500" dirty="0">
                <a:solidFill>
                  <a:schemeClr val="tx1"/>
                </a:solidFill>
              </a:rPr>
              <a:t>ع</a:t>
            </a:r>
            <a:r>
              <a:rPr lang="ar-LB" sz="4500" dirty="0">
                <a:solidFill>
                  <a:schemeClr val="tx1"/>
                </a:solidFill>
              </a:rPr>
              <a:t>ْ</a:t>
            </a:r>
            <a:r>
              <a:rPr lang="ar-SA" sz="4500" dirty="0">
                <a:solidFill>
                  <a:schemeClr val="tx1"/>
                </a:solidFill>
              </a:rPr>
              <a:t>يونْنَا،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نِحْنا مْنوثَقْ ومِنآمِن،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إنَّكْ دايمًا مَعْنَا،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وماسِكْ إيدْنَا لَتْرافِقْنا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وإنَّك رَحْ تْضَلّ مَعْنا،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ar-SA" sz="4500" dirty="0">
                <a:solidFill>
                  <a:schemeClr val="tx1"/>
                </a:solidFill>
              </a:rPr>
              <a:t>كِل</a:t>
            </a:r>
            <a:r>
              <a:rPr lang="ar-LB" sz="4500" dirty="0">
                <a:solidFill>
                  <a:schemeClr val="tx1"/>
                </a:solidFill>
              </a:rPr>
              <a:t>ّ</a:t>
            </a:r>
            <a:r>
              <a:rPr lang="ar-SA" sz="4500" dirty="0">
                <a:solidFill>
                  <a:schemeClr val="tx1"/>
                </a:solidFill>
              </a:rPr>
              <a:t> ا</a:t>
            </a:r>
            <a:r>
              <a:rPr lang="ar-LB" sz="4500" dirty="0">
                <a:solidFill>
                  <a:schemeClr val="tx1"/>
                </a:solidFill>
              </a:rPr>
              <a:t>لإيّا</a:t>
            </a:r>
            <a:r>
              <a:rPr lang="ar-SA" sz="4500" dirty="0">
                <a:solidFill>
                  <a:schemeClr val="tx1"/>
                </a:solidFill>
              </a:rPr>
              <a:t>م ولَمُنتَهى الدّ</a:t>
            </a:r>
            <a:r>
              <a:rPr lang="ar-LB" sz="4500" dirty="0">
                <a:solidFill>
                  <a:schemeClr val="tx1"/>
                </a:solidFill>
              </a:rPr>
              <a:t>َ</a:t>
            </a:r>
            <a:r>
              <a:rPr lang="ar-SA" sz="4500" dirty="0">
                <a:solidFill>
                  <a:schemeClr val="tx1"/>
                </a:solidFill>
              </a:rPr>
              <a:t>هر</a:t>
            </a:r>
            <a:r>
              <a:rPr lang="en-US" sz="45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en-US" sz="45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en-US" sz="5400" dirty="0"/>
              <a:t> </a:t>
            </a: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وهَلَّق </a:t>
            </a:r>
          </a:p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2227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566057" y="0"/>
            <a:ext cx="7271657" cy="3417434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dirty="0"/>
              <a:t> </a:t>
            </a:r>
            <a:r>
              <a:rPr lang="ar-SA" sz="4000" dirty="0"/>
              <a:t>طَلَبَ ي</a:t>
            </a:r>
            <a:r>
              <a:rPr lang="ar-LB" sz="4000" dirty="0"/>
              <a:t>َ</a:t>
            </a:r>
            <a:r>
              <a:rPr lang="ar-SA" sz="4000" dirty="0"/>
              <a:t>سوع من تلاميذ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ما يِتِرْكوا </a:t>
            </a:r>
            <a:r>
              <a:rPr lang="ar-SA" sz="4000" dirty="0"/>
              <a:t>أور</a:t>
            </a:r>
            <a:r>
              <a:rPr lang="ar-LB" sz="4000" dirty="0"/>
              <a:t>َ</a:t>
            </a:r>
            <a:r>
              <a:rPr lang="ar-SA" sz="4000" dirty="0"/>
              <a:t>شَليم، قَب</a:t>
            </a:r>
            <a:r>
              <a:rPr lang="ar-LB" sz="4000" dirty="0"/>
              <a:t>ِ</a:t>
            </a:r>
            <a:r>
              <a:rPr lang="ar-SA" sz="4000" dirty="0"/>
              <a:t>ل </a:t>
            </a:r>
            <a:r>
              <a:rPr lang="ar-LB" sz="4000" dirty="0"/>
              <a:t>ما ياخْدو شو</a:t>
            </a:r>
            <a:r>
              <a:rPr lang="ar-SA" sz="4000" dirty="0"/>
              <a:t>؟</a:t>
            </a:r>
            <a:r>
              <a:rPr lang="ar-LB" sz="4000" dirty="0"/>
              <a:t> وليش؟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863146" y="595086"/>
            <a:ext cx="7177767" cy="1553028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/>
                </a:solidFill>
              </a:rPr>
              <a:t>الرّوح القُدُس!  لأَنُّن مِن دونو ما فيهم يَعِمْلُو شِي!</a:t>
            </a:r>
            <a:endParaRPr lang="en-US" sz="4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71613" y="414337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عِمْلوا </a:t>
            </a:r>
            <a:r>
              <a:rPr lang="ar-SA" sz="4000" dirty="0"/>
              <a:t>التّلاميذ </a:t>
            </a:r>
            <a:r>
              <a:rPr lang="ar-LB" sz="4000" dirty="0"/>
              <a:t>لَمّا شافوا يَسوع عَالجَبَل؟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381829" y="899886"/>
            <a:ext cx="5370285" cy="1505714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>
                <a:solidFill>
                  <a:schemeClr val="tx1"/>
                </a:solidFill>
              </a:rPr>
              <a:t>سَجَدولو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415144" y="24674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</a:t>
            </a:r>
            <a:r>
              <a:rPr lang="ar-SA" sz="4000" dirty="0"/>
              <a:t> طَلَبَ م</a:t>
            </a:r>
            <a:r>
              <a:rPr lang="ar-LB" sz="4000" dirty="0"/>
              <a:t>ِ</a:t>
            </a:r>
            <a:r>
              <a:rPr lang="ar-SA" sz="4000" dirty="0"/>
              <a:t>ن</a:t>
            </a:r>
            <a:r>
              <a:rPr lang="ar-LB" sz="4000" dirty="0"/>
              <a:t>ُّن</a:t>
            </a:r>
            <a:r>
              <a:rPr lang="ar-SA" sz="4000" dirty="0"/>
              <a:t> ي</a:t>
            </a:r>
            <a:r>
              <a:rPr lang="ar-LB" sz="4000" dirty="0"/>
              <a:t>َ</a:t>
            </a:r>
            <a:r>
              <a:rPr lang="ar-SA" sz="4000" dirty="0"/>
              <a:t>سوع</a:t>
            </a:r>
            <a:r>
              <a:rPr lang="ar-LB" sz="4000" dirty="0"/>
              <a:t>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689600" y="406400"/>
            <a:ext cx="3265715" cy="1596572"/>
          </a:xfrm>
          <a:prstGeom prst="wedgeRoundRectCallout">
            <a:avLst>
              <a:gd name="adj1" fmla="val -12624"/>
              <a:gd name="adj2" fmla="val 1206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ُّن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يروحوا بِكِلّ </a:t>
            </a:r>
            <a:r>
              <a:rPr lang="ar-SA" sz="3200" dirty="0">
                <a:solidFill>
                  <a:schemeClr val="tx1"/>
                </a:solidFill>
              </a:rPr>
              <a:t>الأرضِ ويت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لمذُوا الأم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مَ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42" y="2319198"/>
            <a:ext cx="5629457" cy="45388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87598" y="203200"/>
            <a:ext cx="3265715" cy="1596572"/>
          </a:xfrm>
          <a:prstGeom prst="wedgeRoundRectCallout">
            <a:avLst>
              <a:gd name="adj1" fmla="val -12624"/>
              <a:gd name="adj2" fmla="val 1206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ّن</a:t>
            </a:r>
            <a:r>
              <a:rPr lang="ar-SA" sz="3200" dirty="0">
                <a:solidFill>
                  <a:schemeClr val="tx1"/>
                </a:solidFill>
              </a:rPr>
              <a:t> يع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مّدُو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اسمِ الآب وا</a:t>
            </a:r>
            <a:r>
              <a:rPr lang="ar-LB" sz="3200" dirty="0">
                <a:solidFill>
                  <a:schemeClr val="tx1"/>
                </a:solidFill>
              </a:rPr>
              <a:t>لإ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 والرّوح الق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د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س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1600" y="312057"/>
            <a:ext cx="2177143" cy="2895599"/>
          </a:xfrm>
          <a:prstGeom prst="wedgeRoundRectCallout">
            <a:avLst>
              <a:gd name="adj1" fmla="val 25376"/>
              <a:gd name="adj2" fmla="val 9114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ُّن</a:t>
            </a:r>
            <a:r>
              <a:rPr lang="ar-SA" sz="3200" dirty="0">
                <a:solidFill>
                  <a:schemeClr val="tx1"/>
                </a:solidFill>
              </a:rPr>
              <a:t> يعَلموهُم </a:t>
            </a:r>
            <a:r>
              <a:rPr lang="ar-LB" sz="3200" dirty="0">
                <a:solidFill>
                  <a:schemeClr val="tx1"/>
                </a:solidFill>
              </a:rPr>
              <a:t>يِ</a:t>
            </a:r>
            <a:r>
              <a:rPr lang="ar-SA" sz="3200" dirty="0">
                <a:solidFill>
                  <a:schemeClr val="tx1"/>
                </a:solidFill>
              </a:rPr>
              <a:t>ح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ف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ظَ</a:t>
            </a:r>
            <a:r>
              <a:rPr lang="ar-LB" sz="3200" dirty="0">
                <a:solidFill>
                  <a:schemeClr val="tx1"/>
                </a:solidFill>
              </a:rPr>
              <a:t>وا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كِلّ شي </a:t>
            </a:r>
            <a:r>
              <a:rPr lang="ar-SA" sz="3200" dirty="0">
                <a:solidFill>
                  <a:schemeClr val="tx1"/>
                </a:solidFill>
              </a:rPr>
              <a:t>و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ص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اهُ</a:t>
            </a:r>
            <a:r>
              <a:rPr lang="ar-LB" sz="3200" dirty="0">
                <a:solidFill>
                  <a:schemeClr val="tx1"/>
                </a:solidFill>
              </a:rPr>
              <a:t>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فيه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71588" y="38576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ق</a:t>
            </a:r>
            <a:r>
              <a:rPr lang="ar-LB" sz="4000" dirty="0"/>
              <a:t>َ</a:t>
            </a:r>
            <a:r>
              <a:rPr lang="ar-SA" sz="4000" dirty="0"/>
              <a:t>ب</a:t>
            </a:r>
            <a:r>
              <a:rPr lang="ar-LB" sz="4000" dirty="0"/>
              <a:t>ِ</a:t>
            </a:r>
            <a:r>
              <a:rPr lang="ar-SA" sz="4000" dirty="0"/>
              <a:t>ل ص</a:t>
            </a:r>
            <a:r>
              <a:rPr lang="ar-LB" sz="4000" dirty="0"/>
              <a:t>ُ</a:t>
            </a:r>
            <a:r>
              <a:rPr lang="ar-SA" sz="4000" dirty="0"/>
              <a:t>عود</a:t>
            </a:r>
            <a:r>
              <a:rPr lang="ar-LB" sz="4000" dirty="0"/>
              <a:t>و</a:t>
            </a:r>
            <a:r>
              <a:rPr lang="ar-SA" sz="4000" dirty="0"/>
              <a:t>،</a:t>
            </a:r>
            <a:r>
              <a:rPr lang="ar-LB" sz="4000" dirty="0"/>
              <a:t> شو عِمِل </a:t>
            </a:r>
            <a:r>
              <a:rPr lang="ar-SA" sz="4000" dirty="0"/>
              <a:t>يَسوع</a:t>
            </a:r>
            <a:r>
              <a:rPr lang="ar-LB" sz="4000" dirty="0"/>
              <a:t>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2013" y="1079374"/>
            <a:ext cx="7826869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الثّالِث وَالعُشرون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يا يَسوع... </a:t>
            </a:r>
          </a:p>
          <a:p>
            <a:pPr algn="ctr" rtl="1"/>
            <a:r>
              <a:rPr lang="ar-LB" sz="5500" b="1" dirty="0">
                <a:solidFill>
                  <a:srgbClr val="FF0000"/>
                </a:solidFill>
              </a:rPr>
              <a:t>إِنَّكَ في المَجْد</a:t>
            </a:r>
            <a:endParaRPr lang="en-US" sz="5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59428" y="769258"/>
            <a:ext cx="4528458" cy="1453634"/>
          </a:xfrm>
          <a:prstGeom prst="wedgeRoundRectCallout">
            <a:avLst>
              <a:gd name="adj1" fmla="val 18143"/>
              <a:gd name="adj2" fmla="val 1840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بارَك تْلاميذو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93" y="2897725"/>
            <a:ext cx="5843640" cy="396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60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2001454" y="256547"/>
            <a:ext cx="3526509" cy="3037176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جَرْبوا عمِلوا هَالنَّشاط!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71" y="566057"/>
            <a:ext cx="8679543" cy="4673600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57" y="624115"/>
            <a:ext cx="8679543" cy="4673600"/>
          </a:xfrm>
        </p:spPr>
      </p:pic>
      <p:sp>
        <p:nvSpPr>
          <p:cNvPr id="2" name="Rounded Rectangle 1"/>
          <p:cNvSpPr/>
          <p:nvPr/>
        </p:nvSpPr>
        <p:spPr>
          <a:xfrm>
            <a:off x="4847771" y="2830286"/>
            <a:ext cx="508000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وا</a:t>
            </a:r>
            <a:endParaRPr lang="en-US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3171372" y="2808514"/>
            <a:ext cx="508000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ع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1843313" y="2815772"/>
            <a:ext cx="508000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م</a:t>
            </a:r>
            <a:endParaRPr lang="en-US" sz="2500" dirty="0"/>
          </a:p>
        </p:txBody>
      </p:sp>
      <p:sp>
        <p:nvSpPr>
          <p:cNvPr id="6" name="Rounded Rectangle 5"/>
          <p:cNvSpPr/>
          <p:nvPr/>
        </p:nvSpPr>
        <p:spPr>
          <a:xfrm>
            <a:off x="203200" y="2844800"/>
            <a:ext cx="827314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وهُم</a:t>
            </a:r>
            <a:endParaRPr lang="en-US" sz="2500" dirty="0"/>
          </a:p>
        </p:txBody>
      </p:sp>
      <p:sp>
        <p:nvSpPr>
          <p:cNvPr id="7" name="Rounded Rectangle 6"/>
          <p:cNvSpPr/>
          <p:nvPr/>
        </p:nvSpPr>
        <p:spPr>
          <a:xfrm>
            <a:off x="5138056" y="3635828"/>
            <a:ext cx="696687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ب</a:t>
            </a:r>
            <a:endParaRPr lang="en-US" sz="2500" dirty="0"/>
          </a:p>
        </p:txBody>
      </p:sp>
      <p:sp>
        <p:nvSpPr>
          <p:cNvPr id="8" name="Rounded Rectangle 7"/>
          <p:cNvSpPr/>
          <p:nvPr/>
        </p:nvSpPr>
        <p:spPr>
          <a:xfrm>
            <a:off x="2198913" y="3686629"/>
            <a:ext cx="696687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ح</a:t>
            </a:r>
            <a:endParaRPr lang="en-US" sz="2500" dirty="0"/>
          </a:p>
        </p:txBody>
      </p:sp>
      <p:sp>
        <p:nvSpPr>
          <p:cNvPr id="9" name="Rounded Rectangle 8"/>
          <p:cNvSpPr/>
          <p:nvPr/>
        </p:nvSpPr>
        <p:spPr>
          <a:xfrm>
            <a:off x="885370" y="3592286"/>
            <a:ext cx="696687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س</a:t>
            </a:r>
            <a:endParaRPr lang="en-US" sz="2500" dirty="0"/>
          </a:p>
        </p:txBody>
      </p:sp>
      <p:sp>
        <p:nvSpPr>
          <p:cNvPr id="10" name="Rounded Rectangle 9"/>
          <p:cNvSpPr/>
          <p:nvPr/>
        </p:nvSpPr>
        <p:spPr>
          <a:xfrm>
            <a:off x="5421085" y="4470401"/>
            <a:ext cx="696687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هُم</a:t>
            </a:r>
            <a:endParaRPr lang="en-US" sz="2500" dirty="0"/>
          </a:p>
        </p:txBody>
      </p:sp>
      <p:sp>
        <p:nvSpPr>
          <p:cNvPr id="11" name="Rounded Rectangle 10"/>
          <p:cNvSpPr/>
          <p:nvPr/>
        </p:nvSpPr>
        <p:spPr>
          <a:xfrm>
            <a:off x="3657601" y="4463144"/>
            <a:ext cx="566058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</a:t>
            </a:r>
            <a:endParaRPr lang="en-US" sz="2500" dirty="0"/>
          </a:p>
        </p:txBody>
      </p:sp>
      <p:sp>
        <p:nvSpPr>
          <p:cNvPr id="12" name="Rounded Rectangle 11"/>
          <p:cNvSpPr/>
          <p:nvPr/>
        </p:nvSpPr>
        <p:spPr>
          <a:xfrm>
            <a:off x="1349829" y="4419601"/>
            <a:ext cx="551544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ك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68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بِقْلوبنا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0646" y="3916247"/>
            <a:ext cx="3673354" cy="2827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9" y="-174172"/>
            <a:ext cx="516210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88044" y="4000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وهالتِّرنيمِة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771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2978"/>
            <a:ext cx="9144000" cy="26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45016" y="471488"/>
            <a:ext cx="4170347" cy="3291871"/>
          </a:xfrm>
          <a:prstGeom prst="cloudCallout">
            <a:avLst>
              <a:gd name="adj1" fmla="val -82145"/>
              <a:gd name="adj2" fmla="val 53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5778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2" y="174172"/>
            <a:ext cx="4859604" cy="64648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00063" y="434897"/>
            <a:ext cx="4757814" cy="3169758"/>
          </a:xfrm>
          <a:prstGeom prst="cloudCallout">
            <a:avLst>
              <a:gd name="adj1" fmla="val 44373"/>
              <a:gd name="adj2" fmla="val 762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897" y="3586163"/>
            <a:ext cx="4250686" cy="327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728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352" y="930726"/>
            <a:ext cx="378872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نْقول </a:t>
            </a:r>
            <a:r>
              <a:rPr lang="ar-SA" sz="3200" dirty="0"/>
              <a:t>شَفهيًّا العِبار</a:t>
            </a:r>
            <a:r>
              <a:rPr lang="ar-LB" sz="3200" dirty="0"/>
              <a:t>َ</a:t>
            </a:r>
            <a:r>
              <a:rPr lang="ar-SA" sz="3200" dirty="0"/>
              <a:t>ة </a:t>
            </a:r>
            <a:r>
              <a:rPr lang="ar-LB" sz="3200" dirty="0"/>
              <a:t>يَلْلي</a:t>
            </a:r>
            <a:r>
              <a:rPr lang="ar-SA" sz="3200" dirty="0"/>
              <a:t> قالَها يَسوع ل</a:t>
            </a:r>
            <a:r>
              <a:rPr lang="ar-LB" sz="3200" dirty="0"/>
              <a:t>َ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لامي</a:t>
            </a:r>
            <a:r>
              <a:rPr lang="ar-LB" sz="3200" dirty="0"/>
              <a:t>ذو</a:t>
            </a:r>
            <a:r>
              <a:rPr lang="ar-SA" sz="3200" dirty="0"/>
              <a:t> قَبل صُعود</a:t>
            </a:r>
            <a:r>
              <a:rPr lang="ar-LB" sz="3200" dirty="0"/>
              <a:t>و</a:t>
            </a:r>
            <a:r>
              <a:rPr lang="ar-SA" sz="3200" dirty="0"/>
              <a:t>  </a:t>
            </a:r>
            <a:r>
              <a:rPr lang="ar-LB" sz="3200" dirty="0"/>
              <a:t>لَ</a:t>
            </a:r>
            <a:r>
              <a:rPr lang="ar-SA" sz="3200" dirty="0"/>
              <a:t>لسّ</a:t>
            </a:r>
            <a:r>
              <a:rPr lang="ar-LB" sz="3200" dirty="0"/>
              <a:t>َ</a:t>
            </a:r>
            <a:r>
              <a:rPr lang="ar-SA" sz="3200" dirty="0"/>
              <a:t>ما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28" y="500107"/>
            <a:ext cx="45074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b="1" dirty="0">
                <a:solidFill>
                  <a:schemeClr val="accent4">
                    <a:lumMod val="50000"/>
                  </a:schemeClr>
                </a:solidFill>
              </a:rPr>
              <a:t>نِتنَبَّه</a:t>
            </a:r>
            <a:r>
              <a:rPr lang="ar-LB" sz="3400" b="1" dirty="0">
                <a:solidFill>
                  <a:srgbClr val="C00000"/>
                </a:solidFill>
              </a:rPr>
              <a:t> </a:t>
            </a:r>
            <a:r>
              <a:rPr lang="ar-LB" sz="3400" dirty="0"/>
              <a:t>إ</a:t>
            </a:r>
            <a:r>
              <a:rPr lang="ar-SA" sz="3400" dirty="0"/>
              <a:t>نّ</a:t>
            </a:r>
            <a:r>
              <a:rPr lang="ar-LB" sz="3400" dirty="0"/>
              <a:t>و</a:t>
            </a:r>
            <a:r>
              <a:rPr lang="ar-SA" sz="3400" dirty="0"/>
              <a:t> يَسوع وعَد</a:t>
            </a:r>
            <a:r>
              <a:rPr lang="ar-LB" sz="3400" dirty="0"/>
              <a:t>ْ</a:t>
            </a:r>
            <a:r>
              <a:rPr lang="ar-SA" sz="3400" dirty="0"/>
              <a:t>نا </a:t>
            </a:r>
            <a:endParaRPr lang="ar-LB" sz="3400" dirty="0"/>
          </a:p>
          <a:p>
            <a:pPr algn="ctr" rtl="1"/>
            <a:r>
              <a:rPr lang="ar-LB" sz="3400" dirty="0"/>
              <a:t>إِنّو </a:t>
            </a:r>
            <a:r>
              <a:rPr lang="ar-SA" sz="3400" dirty="0"/>
              <a:t>ي</a:t>
            </a:r>
            <a:r>
              <a:rPr lang="ar-LB" sz="3400" dirty="0"/>
              <a:t>ِ</a:t>
            </a:r>
            <a:r>
              <a:rPr lang="ar-SA" sz="3400" dirty="0"/>
              <a:t>بقَى مَع</a:t>
            </a:r>
            <a:r>
              <a:rPr lang="ar-LB" sz="3400" dirty="0"/>
              <a:t>ْ</a:t>
            </a:r>
            <a:r>
              <a:rPr lang="ar-SA" sz="3400" dirty="0"/>
              <a:t>نا طول </a:t>
            </a:r>
            <a:endParaRPr lang="ar-LB" sz="3400" dirty="0"/>
          </a:p>
          <a:p>
            <a:pPr algn="ctr" rtl="1"/>
            <a:r>
              <a:rPr lang="ar-SA" sz="3400" dirty="0"/>
              <a:t>ا</a:t>
            </a:r>
            <a:r>
              <a:rPr lang="ar-LB" sz="3400" dirty="0"/>
              <a:t>لإيّا</a:t>
            </a:r>
            <a:r>
              <a:rPr lang="ar-SA" sz="3400" dirty="0"/>
              <a:t>م حَتّى مُنتَهى الدّ</a:t>
            </a:r>
            <a:r>
              <a:rPr lang="ar-LB" sz="3400" dirty="0"/>
              <a:t>َ</a:t>
            </a:r>
            <a:r>
              <a:rPr lang="ar-SA" sz="3400" dirty="0"/>
              <a:t>هرِ، </a:t>
            </a:r>
            <a:r>
              <a:rPr lang="ar-LB" sz="3400" dirty="0"/>
              <a:t>ولَو كِنّا ما مِنْشوفو </a:t>
            </a:r>
            <a:r>
              <a:rPr lang="ar-SA" sz="3400" dirty="0"/>
              <a:t>ب</a:t>
            </a:r>
            <a:r>
              <a:rPr lang="ar-LB" sz="3400" dirty="0"/>
              <a:t>ِ</a:t>
            </a:r>
            <a:r>
              <a:rPr lang="ar-SA" sz="3400" dirty="0"/>
              <a:t>عي</a:t>
            </a:r>
            <a:r>
              <a:rPr lang="ar-LB" sz="3400" dirty="0"/>
              <a:t>نَيْنا</a:t>
            </a:r>
            <a:r>
              <a:rPr lang="en-US" sz="3600" dirty="0"/>
              <a:t>.</a:t>
            </a:r>
          </a:p>
          <a:p>
            <a:pPr rtl="1"/>
            <a:r>
              <a:rPr lang="en-US" sz="3600" dirty="0"/>
              <a:t> </a:t>
            </a:r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8164" y="0"/>
            <a:ext cx="5361174" cy="4672013"/>
          </a:xfrm>
          <a:prstGeom prst="cloudCallout">
            <a:avLst>
              <a:gd name="adj1" fmla="val 19852"/>
              <a:gd name="adj2" fmla="val 610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ونْقِلّو: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1485</TotalTime>
  <Words>645</Words>
  <Application>Microsoft Office PowerPoint</Application>
  <PresentationFormat>On-screen Show (4:3)</PresentationFormat>
  <Paragraphs>85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الثّالِث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116</cp:revision>
  <dcterms:created xsi:type="dcterms:W3CDTF">2020-08-25T06:38:39Z</dcterms:created>
  <dcterms:modified xsi:type="dcterms:W3CDTF">2022-02-25T17:47:12Z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4C068A26-FE40-4052-A1FB-FACE5E9375F0</vt:lpwstr>
  </property>
  <property fmtid="{D5CDD505-2E9C-101B-9397-08002B2CF9AE}" pid="3" name="ArticulatePath">
    <vt:lpwstr>EB1-rencontre-23 2021-2022</vt:lpwstr>
  </property>
</Properties>
</file>