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43"/>
  </p:notesMasterIdLst>
  <p:sldIdLst>
    <p:sldId id="257" r:id="rId2"/>
    <p:sldId id="327" r:id="rId3"/>
    <p:sldId id="258" r:id="rId4"/>
    <p:sldId id="306" r:id="rId5"/>
    <p:sldId id="289" r:id="rId6"/>
    <p:sldId id="259" r:id="rId7"/>
    <p:sldId id="290" r:id="rId8"/>
    <p:sldId id="264" r:id="rId9"/>
    <p:sldId id="301" r:id="rId10"/>
    <p:sldId id="293" r:id="rId11"/>
    <p:sldId id="438" r:id="rId12"/>
    <p:sldId id="454" r:id="rId13"/>
    <p:sldId id="455" r:id="rId14"/>
    <p:sldId id="458" r:id="rId15"/>
    <p:sldId id="456" r:id="rId16"/>
    <p:sldId id="459" r:id="rId17"/>
    <p:sldId id="460" r:id="rId18"/>
    <p:sldId id="350" r:id="rId19"/>
    <p:sldId id="316" r:id="rId20"/>
    <p:sldId id="315" r:id="rId21"/>
    <p:sldId id="307" r:id="rId22"/>
    <p:sldId id="309" r:id="rId23"/>
    <p:sldId id="357" r:id="rId24"/>
    <p:sldId id="358" r:id="rId25"/>
    <p:sldId id="361" r:id="rId26"/>
    <p:sldId id="362" r:id="rId27"/>
    <p:sldId id="397" r:id="rId28"/>
    <p:sldId id="415" r:id="rId29"/>
    <p:sldId id="344" r:id="rId30"/>
    <p:sldId id="449" r:id="rId31"/>
    <p:sldId id="452" r:id="rId32"/>
    <p:sldId id="453" r:id="rId33"/>
    <p:sldId id="461" r:id="rId34"/>
    <p:sldId id="462" r:id="rId35"/>
    <p:sldId id="416" r:id="rId36"/>
    <p:sldId id="345" r:id="rId37"/>
    <p:sldId id="463" r:id="rId38"/>
    <p:sldId id="287" r:id="rId39"/>
    <p:sldId id="369" r:id="rId40"/>
    <p:sldId id="285" r:id="rId41"/>
    <p:sldId id="283" r:id="rId42"/>
  </p:sldIdLst>
  <p:sldSz cx="9144000" cy="6858000" type="screen4x3"/>
  <p:notesSz cx="6858000" cy="9144000"/>
  <p:custDataLst>
    <p:tags r:id="rId4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66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12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CE097-F2A0-4B6F-A477-ACD69A2420A1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8CB2E-3974-4C3C-8465-6A4FBDE86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1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89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10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1281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23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3966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132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51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03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88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6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24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49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11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05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60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81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8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Relationship Id="rId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4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1994"/>
            <a:ext cx="8095263" cy="1234727"/>
          </a:xfrm>
        </p:spPr>
        <p:txBody>
          <a:bodyPr/>
          <a:lstStyle/>
          <a:p>
            <a:pPr algn="ctr" rtl="1"/>
            <a:r>
              <a:rPr lang="ar-LB" dirty="0">
                <a:solidFill>
                  <a:schemeClr val="accent2">
                    <a:lumMod val="50000"/>
                  </a:schemeClr>
                </a:solidFill>
              </a:rPr>
              <a:t>مَركَزُ التَّربِيَّةِ الدّينِيَّة</a:t>
            </a:r>
            <a:br>
              <a:rPr lang="ar-LB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ar-LB" dirty="0">
                <a:solidFill>
                  <a:schemeClr val="accent2">
                    <a:lumMod val="50000"/>
                  </a:schemeClr>
                </a:solidFill>
              </a:rPr>
              <a:t>لِرُهبانِيَّةِ القَلبَينِ الأقدَسَين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129" y="5001333"/>
            <a:ext cx="5825202" cy="822674"/>
          </a:xfrm>
        </p:spPr>
        <p:txBody>
          <a:bodyPr>
            <a:noAutofit/>
          </a:bodyPr>
          <a:lstStyle/>
          <a:p>
            <a:pPr algn="ctr" rtl="1"/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</a:t>
            </a:r>
            <a:r>
              <a:rPr lang="en-US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الأساسِيَّ الأَوَّل</a:t>
            </a:r>
            <a:endParaRPr lang="en-US" sz="50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4" name="Picture 2" descr="C:\Users\wmaksour\Desktop\Project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376" y="188259"/>
            <a:ext cx="3546331" cy="11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2634729"/>
      </p:ext>
    </p:extLst>
  </p:cSld>
  <p:clrMapOvr>
    <a:masterClrMapping/>
  </p:clrMapOvr>
  <p:transition spd="slow" advTm="57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0" y="0"/>
            <a:ext cx="9251574" cy="6871446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400" b="1" dirty="0">
                <a:solidFill>
                  <a:schemeClr val="tx1"/>
                </a:solidFill>
              </a:rPr>
              <a:t>بْت</a:t>
            </a:r>
            <a:r>
              <a:rPr lang="ar-LB" sz="4400" b="1" dirty="0">
                <a:solidFill>
                  <a:schemeClr val="tx1"/>
                </a:solidFill>
              </a:rPr>
              <a:t>ِ</a:t>
            </a:r>
            <a:r>
              <a:rPr lang="ar-SA" sz="4400" b="1" dirty="0">
                <a:solidFill>
                  <a:schemeClr val="tx1"/>
                </a:solidFill>
              </a:rPr>
              <a:t>ت</a:t>
            </a:r>
            <a:r>
              <a:rPr lang="ar-LB" sz="4400" b="1" dirty="0">
                <a:solidFill>
                  <a:schemeClr val="tx1"/>
                </a:solidFill>
              </a:rPr>
              <a:t>ْ</a:t>
            </a:r>
            <a:r>
              <a:rPr lang="ar-SA" sz="4400" b="1" dirty="0">
                <a:solidFill>
                  <a:schemeClr val="tx1"/>
                </a:solidFill>
              </a:rPr>
              <a:t>ذَكَّروا ع</a:t>
            </a:r>
            <a:r>
              <a:rPr lang="ar-LB" sz="4400" b="1" dirty="0">
                <a:solidFill>
                  <a:schemeClr val="tx1"/>
                </a:solidFill>
              </a:rPr>
              <a:t>َ</a:t>
            </a:r>
            <a:r>
              <a:rPr lang="ar-SA" sz="4400" b="1" dirty="0">
                <a:solidFill>
                  <a:schemeClr val="tx1"/>
                </a:solidFill>
              </a:rPr>
              <a:t>ن شُو حْكينا الم</a:t>
            </a:r>
            <a:r>
              <a:rPr lang="ar-LB" sz="4400" b="1" dirty="0">
                <a:solidFill>
                  <a:schemeClr val="tx1"/>
                </a:solidFill>
              </a:rPr>
              <a:t>َ</a:t>
            </a:r>
            <a:r>
              <a:rPr lang="ar-SA" sz="4400" b="1" dirty="0">
                <a:solidFill>
                  <a:schemeClr val="tx1"/>
                </a:solidFill>
              </a:rPr>
              <a:t>رّ</a:t>
            </a:r>
            <a:r>
              <a:rPr lang="ar-LB" sz="4400" b="1" dirty="0">
                <a:solidFill>
                  <a:schemeClr val="tx1"/>
                </a:solidFill>
              </a:rPr>
              <a:t>َ</a:t>
            </a:r>
            <a:r>
              <a:rPr lang="ar-SA" sz="4400" b="1" dirty="0">
                <a:solidFill>
                  <a:schemeClr val="tx1"/>
                </a:solidFill>
              </a:rPr>
              <a:t>ة الماضي</a:t>
            </a:r>
            <a:r>
              <a:rPr lang="ar-LB" sz="4400" b="1" dirty="0">
                <a:solidFill>
                  <a:schemeClr val="tx1"/>
                </a:solidFill>
              </a:rPr>
              <a:t>ِ</a:t>
            </a:r>
            <a:r>
              <a:rPr lang="ar-SA" sz="4400" b="1" dirty="0">
                <a:solidFill>
                  <a:schemeClr val="tx1"/>
                </a:solidFill>
              </a:rPr>
              <a:t>ة؟</a:t>
            </a:r>
            <a:endParaRPr lang="en-US" sz="4400" b="1" dirty="0">
              <a:solidFill>
                <a:schemeClr val="tx1"/>
              </a:solidFill>
            </a:endParaRPr>
          </a:p>
          <a:p>
            <a:pPr algn="ctr" rtl="1"/>
            <a:r>
              <a:rPr lang="ar-SA" sz="4200" dirty="0">
                <a:solidFill>
                  <a:schemeClr val="tx1"/>
                </a:solidFill>
              </a:rPr>
              <a:t>قام ي</a:t>
            </a:r>
            <a:r>
              <a:rPr lang="ar-LB" sz="4200" dirty="0">
                <a:solidFill>
                  <a:schemeClr val="tx1"/>
                </a:solidFill>
              </a:rPr>
              <a:t>َ</a:t>
            </a:r>
            <a:r>
              <a:rPr lang="ar-SA" sz="4200" dirty="0">
                <a:solidFill>
                  <a:schemeClr val="tx1"/>
                </a:solidFill>
              </a:rPr>
              <a:t>سوع مِنْ ب</a:t>
            </a:r>
            <a:r>
              <a:rPr lang="ar-LB" sz="4200" dirty="0">
                <a:solidFill>
                  <a:schemeClr val="tx1"/>
                </a:solidFill>
              </a:rPr>
              <a:t>َ</a:t>
            </a:r>
            <a:r>
              <a:rPr lang="ar-SA" sz="4200" dirty="0">
                <a:solidFill>
                  <a:schemeClr val="tx1"/>
                </a:solidFill>
              </a:rPr>
              <a:t>ين الأ</a:t>
            </a:r>
            <a:r>
              <a:rPr lang="ar-LB" sz="4200" dirty="0">
                <a:solidFill>
                  <a:schemeClr val="tx1"/>
                </a:solidFill>
              </a:rPr>
              <a:t>َ</a:t>
            </a:r>
            <a:r>
              <a:rPr lang="ar-SA" sz="4200" dirty="0">
                <a:solidFill>
                  <a:schemeClr val="tx1"/>
                </a:solidFill>
              </a:rPr>
              <a:t>موات وظَهَر لَتلاميذو وبَعد أ</a:t>
            </a:r>
            <a:r>
              <a:rPr lang="ar-LB" sz="4200" dirty="0">
                <a:solidFill>
                  <a:schemeClr val="tx1"/>
                </a:solidFill>
              </a:rPr>
              <a:t>َ</a:t>
            </a:r>
            <a:r>
              <a:rPr lang="ar-SA" sz="4200" dirty="0">
                <a:solidFill>
                  <a:schemeClr val="tx1"/>
                </a:solidFill>
              </a:rPr>
              <a:t>ربعين يَوم طلِعْ عَ السّ</a:t>
            </a:r>
            <a:r>
              <a:rPr lang="ar-LB" sz="4200" dirty="0">
                <a:solidFill>
                  <a:schemeClr val="tx1"/>
                </a:solidFill>
              </a:rPr>
              <a:t>َ</a:t>
            </a:r>
            <a:r>
              <a:rPr lang="ar-SA" sz="4200" dirty="0">
                <a:solidFill>
                  <a:schemeClr val="tx1"/>
                </a:solidFill>
              </a:rPr>
              <a:t>ما. وقَبل ما يتر</a:t>
            </a:r>
            <a:r>
              <a:rPr lang="ar-LB" sz="4200" dirty="0">
                <a:solidFill>
                  <a:schemeClr val="tx1"/>
                </a:solidFill>
              </a:rPr>
              <a:t>ِ</a:t>
            </a:r>
            <a:r>
              <a:rPr lang="ar-SA" sz="4200" dirty="0">
                <a:solidFill>
                  <a:schemeClr val="tx1"/>
                </a:solidFill>
              </a:rPr>
              <a:t>كُنْ وَعَدُنْ ب</a:t>
            </a:r>
            <a:r>
              <a:rPr lang="ar-LB" sz="4200" dirty="0">
                <a:solidFill>
                  <a:schemeClr val="tx1"/>
                </a:solidFill>
              </a:rPr>
              <a:t>إ</a:t>
            </a:r>
            <a:r>
              <a:rPr lang="ar-SA" sz="4200" dirty="0">
                <a:solidFill>
                  <a:schemeClr val="tx1"/>
                </a:solidFill>
              </a:rPr>
              <a:t>نُّو رَحْ يِبعَتْلُن الرّوح القُد</a:t>
            </a:r>
            <a:r>
              <a:rPr lang="ar-LB" sz="4200" dirty="0">
                <a:solidFill>
                  <a:schemeClr val="tx1"/>
                </a:solidFill>
              </a:rPr>
              <a:t>ُ</a:t>
            </a:r>
            <a:r>
              <a:rPr lang="ar-SA" sz="4200" dirty="0">
                <a:solidFill>
                  <a:schemeClr val="tx1"/>
                </a:solidFill>
              </a:rPr>
              <a:t>س يَل</a:t>
            </a:r>
            <a:r>
              <a:rPr lang="ar-LB" sz="4200" dirty="0">
                <a:solidFill>
                  <a:schemeClr val="tx1"/>
                </a:solidFill>
              </a:rPr>
              <a:t>ْل</a:t>
            </a:r>
            <a:r>
              <a:rPr lang="ar-SA" sz="4200" dirty="0">
                <a:solidFill>
                  <a:schemeClr val="tx1"/>
                </a:solidFill>
              </a:rPr>
              <a:t>ي رَحْ بيضَلّ م</a:t>
            </a:r>
            <a:r>
              <a:rPr lang="ar-LB" sz="4200" dirty="0">
                <a:solidFill>
                  <a:schemeClr val="tx1"/>
                </a:solidFill>
              </a:rPr>
              <a:t>َ</a:t>
            </a:r>
            <a:r>
              <a:rPr lang="ar-SA" sz="4200" dirty="0">
                <a:solidFill>
                  <a:schemeClr val="tx1"/>
                </a:solidFill>
              </a:rPr>
              <a:t>عُن ويقَويهُنْ. وصَار الرّس</a:t>
            </a:r>
            <a:r>
              <a:rPr lang="ar-LB" sz="4200" dirty="0">
                <a:solidFill>
                  <a:schemeClr val="tx1"/>
                </a:solidFill>
              </a:rPr>
              <a:t>ُ</a:t>
            </a:r>
            <a:r>
              <a:rPr lang="ar-SA" sz="4200" dirty="0">
                <a:solidFill>
                  <a:schemeClr val="tx1"/>
                </a:solidFill>
              </a:rPr>
              <a:t>ل نَاطرين وعَم بيصَلُّوا</a:t>
            </a:r>
            <a:r>
              <a:rPr lang="en-US" sz="42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en-US" sz="4200" dirty="0">
                <a:solidFill>
                  <a:schemeClr val="tx1"/>
                </a:solidFill>
              </a:rPr>
              <a:t>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9338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14171" y="1103086"/>
            <a:ext cx="322217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800" dirty="0"/>
              <a:t>إجا يَوم </a:t>
            </a:r>
            <a:endParaRPr lang="ar-LB" sz="2800" dirty="0"/>
          </a:p>
          <a:p>
            <a:pPr algn="ctr" rtl="1"/>
            <a:r>
              <a:rPr lang="ar-SA" sz="2800" dirty="0"/>
              <a:t>العَنصر</a:t>
            </a:r>
            <a:r>
              <a:rPr lang="ar-LB" sz="2800" dirty="0"/>
              <a:t>َ</a:t>
            </a:r>
            <a:r>
              <a:rPr lang="ar-SA" sz="2800" dirty="0"/>
              <a:t>ة. كانُوا الرُّس</a:t>
            </a:r>
            <a:r>
              <a:rPr lang="ar-LB" sz="2800" dirty="0"/>
              <a:t>ُ</a:t>
            </a:r>
            <a:r>
              <a:rPr lang="ar-SA" sz="2800" dirty="0"/>
              <a:t>ل مِجتِمعين وعَمْ بيصَلّوا مع م</a:t>
            </a:r>
            <a:r>
              <a:rPr lang="ar-LB" sz="2800" dirty="0"/>
              <a:t>َ</a:t>
            </a:r>
            <a:r>
              <a:rPr lang="ar-SA" sz="2800" dirty="0"/>
              <a:t>ري</a:t>
            </a:r>
            <a:r>
              <a:rPr lang="ar-LB" sz="2800" dirty="0"/>
              <a:t>َ</a:t>
            </a:r>
            <a:r>
              <a:rPr lang="ar-SA" sz="2800" dirty="0"/>
              <a:t>م</a:t>
            </a:r>
            <a:r>
              <a:rPr lang="en-US" sz="28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1971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458491"/>
            <a:ext cx="9027886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2800" dirty="0"/>
              <a:t>فَجأ</a:t>
            </a:r>
            <a:r>
              <a:rPr lang="ar-LB" sz="2800" dirty="0"/>
              <a:t>َ</a:t>
            </a:r>
            <a:r>
              <a:rPr lang="ar-SA" sz="2800" dirty="0"/>
              <a:t>ة سِمْعُوا ص</a:t>
            </a:r>
            <a:r>
              <a:rPr lang="ar-LB" sz="2800" dirty="0"/>
              <a:t>َ</a:t>
            </a:r>
            <a:r>
              <a:rPr lang="ar-SA" sz="2800" dirty="0"/>
              <a:t>وت جايي من السَّما مِتل عاصف</a:t>
            </a:r>
            <a:r>
              <a:rPr lang="ar-LB" sz="2800" dirty="0"/>
              <a:t>ِ</a:t>
            </a:r>
            <a:r>
              <a:rPr lang="ar-SA" sz="2800" dirty="0"/>
              <a:t>ة ورِيح قَوي ع</a:t>
            </a:r>
            <a:r>
              <a:rPr lang="ar-LB" sz="2800" dirty="0"/>
              <a:t>َ</a:t>
            </a:r>
            <a:r>
              <a:rPr lang="ar-SA" sz="2800" dirty="0"/>
              <a:t>بّا البَيت ي</a:t>
            </a:r>
            <a:r>
              <a:rPr lang="ar-LB" sz="2800" dirty="0"/>
              <a:t>لْل</a:t>
            </a:r>
            <a:r>
              <a:rPr lang="ar-SA" sz="2800" dirty="0"/>
              <a:t>ي كانُوا في. شافُو لْسانات مِتل النّار، انق</a:t>
            </a:r>
            <a:r>
              <a:rPr lang="ar-LB" sz="2800" dirty="0"/>
              <a:t>َ</a:t>
            </a:r>
            <a:r>
              <a:rPr lang="ar-SA" sz="2800" dirty="0"/>
              <a:t>سَمِتْ وو</a:t>
            </a:r>
            <a:r>
              <a:rPr lang="ar-LB" sz="2800" dirty="0"/>
              <a:t>ِ</a:t>
            </a:r>
            <a:r>
              <a:rPr lang="ar-SA" sz="2800" dirty="0"/>
              <a:t>قِفْ عَ رَاس كِلّ واحَد مِنّن لسان</a:t>
            </a:r>
            <a:r>
              <a:rPr lang="en-US" sz="28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2552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09485" y="5763291"/>
            <a:ext cx="6400801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2800" dirty="0"/>
              <a:t>حَسّ</a:t>
            </a:r>
            <a:r>
              <a:rPr lang="ar-LB" sz="2800" dirty="0"/>
              <a:t>وا</a:t>
            </a:r>
            <a:r>
              <a:rPr lang="ar-SA" sz="2800" dirty="0"/>
              <a:t> الرُّسُل بأنُّن تْعَبّوا من الرّوح القدُس</a:t>
            </a:r>
            <a:r>
              <a:rPr lang="en-US" sz="2800" dirty="0"/>
              <a:t>.</a:t>
            </a:r>
          </a:p>
          <a:p>
            <a:pPr algn="ctr" rtl="1"/>
            <a:r>
              <a:rPr lang="ar-SA" sz="2800" dirty="0"/>
              <a:t>وبْلَحظَة صارُوا ناس جْداد</a:t>
            </a:r>
            <a:r>
              <a:rPr lang="en-US" sz="28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6967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0" y="0"/>
            <a:ext cx="9251574" cy="6871446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400" dirty="0">
                <a:solidFill>
                  <a:schemeClr val="tx1"/>
                </a:solidFill>
              </a:rPr>
              <a:t>الرُّوح القُدُس س</a:t>
            </a:r>
            <a:r>
              <a:rPr lang="ar-LB" sz="4400" dirty="0">
                <a:solidFill>
                  <a:schemeClr val="tx1"/>
                </a:solidFill>
              </a:rPr>
              <a:t>َ</a:t>
            </a:r>
            <a:r>
              <a:rPr lang="ar-SA" sz="4400" dirty="0">
                <a:solidFill>
                  <a:schemeClr val="tx1"/>
                </a:solidFill>
              </a:rPr>
              <a:t>كَن فيُن،</a:t>
            </a:r>
            <a:endParaRPr lang="ar-LB" sz="4400" dirty="0">
              <a:solidFill>
                <a:schemeClr val="tx1"/>
              </a:solidFill>
            </a:endParaRPr>
          </a:p>
          <a:p>
            <a:pPr algn="ctr" rtl="1"/>
            <a:r>
              <a:rPr lang="ar-SA" sz="4400" dirty="0">
                <a:solidFill>
                  <a:schemeClr val="tx1"/>
                </a:solidFill>
              </a:rPr>
              <a:t> وع</a:t>
            </a:r>
            <a:r>
              <a:rPr lang="ar-LB" sz="4400" dirty="0">
                <a:solidFill>
                  <a:schemeClr val="tx1"/>
                </a:solidFill>
              </a:rPr>
              <a:t>َ</a:t>
            </a:r>
            <a:r>
              <a:rPr lang="ar-SA" sz="4400" dirty="0">
                <a:solidFill>
                  <a:schemeClr val="tx1"/>
                </a:solidFill>
              </a:rPr>
              <a:t>طاهُن حَياة جْديدِة</a:t>
            </a:r>
            <a:r>
              <a:rPr lang="en-US" sz="44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en-US" sz="4400" dirty="0">
                <a:solidFill>
                  <a:schemeClr val="tx1"/>
                </a:solidFill>
              </a:rPr>
              <a:t> </a:t>
            </a:r>
          </a:p>
          <a:p>
            <a:pPr algn="ctr" rtl="1"/>
            <a:r>
              <a:rPr lang="ar-SA" sz="5000" b="1" dirty="0">
                <a:solidFill>
                  <a:schemeClr val="tx1"/>
                </a:solidFill>
              </a:rPr>
              <a:t>إجا وجاب مَعُو</a:t>
            </a:r>
            <a:r>
              <a:rPr lang="en-US" sz="5000" b="1" dirty="0">
                <a:solidFill>
                  <a:schemeClr val="tx1"/>
                </a:solidFill>
              </a:rPr>
              <a:t>:</a:t>
            </a:r>
          </a:p>
          <a:p>
            <a:pPr algn="ctr" rtl="1"/>
            <a:r>
              <a:rPr lang="ar-SA" sz="5000" b="1" dirty="0">
                <a:solidFill>
                  <a:schemeClr val="tx1"/>
                </a:solidFill>
              </a:rPr>
              <a:t>ح</a:t>
            </a:r>
            <a:r>
              <a:rPr lang="ar-LB" sz="5000" b="1" dirty="0">
                <a:solidFill>
                  <a:schemeClr val="tx1"/>
                </a:solidFill>
              </a:rPr>
              <a:t>ُبّ</a:t>
            </a:r>
            <a:r>
              <a:rPr lang="ar-SA" sz="5000" b="1" dirty="0">
                <a:solidFill>
                  <a:schemeClr val="tx1"/>
                </a:solidFill>
              </a:rPr>
              <a:t>و، وقوّتو، ونورو، وس</a:t>
            </a:r>
            <a:r>
              <a:rPr lang="ar-LB" sz="5000" b="1" dirty="0">
                <a:solidFill>
                  <a:schemeClr val="tx1"/>
                </a:solidFill>
              </a:rPr>
              <a:t>َ</a:t>
            </a:r>
            <a:r>
              <a:rPr lang="ar-SA" sz="5000" b="1" dirty="0">
                <a:solidFill>
                  <a:schemeClr val="tx1"/>
                </a:solidFill>
              </a:rPr>
              <a:t>لامو، وش</a:t>
            </a:r>
            <a:r>
              <a:rPr lang="ar-LB" sz="5000" b="1" dirty="0">
                <a:solidFill>
                  <a:schemeClr val="tx1"/>
                </a:solidFill>
              </a:rPr>
              <a:t>َ</a:t>
            </a:r>
            <a:r>
              <a:rPr lang="ar-SA" sz="5000" b="1" dirty="0">
                <a:solidFill>
                  <a:schemeClr val="tx1"/>
                </a:solidFill>
              </a:rPr>
              <a:t>جاع</a:t>
            </a:r>
            <a:r>
              <a:rPr lang="ar-LB" sz="5000" b="1" dirty="0">
                <a:solidFill>
                  <a:schemeClr val="tx1"/>
                </a:solidFill>
              </a:rPr>
              <a:t>ْ</a:t>
            </a:r>
            <a:r>
              <a:rPr lang="ar-SA" sz="5000" b="1" dirty="0">
                <a:solidFill>
                  <a:schemeClr val="tx1"/>
                </a:solidFill>
              </a:rPr>
              <a:t>تو</a:t>
            </a:r>
            <a:r>
              <a:rPr lang="en-US" sz="5000" b="1" dirty="0">
                <a:solidFill>
                  <a:schemeClr val="tx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1836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543" y="5850377"/>
            <a:ext cx="8868229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2800" dirty="0"/>
              <a:t>دِغْرِي طِلعو الرُّسُل م</a:t>
            </a:r>
            <a:r>
              <a:rPr lang="ar-LB" sz="2800" dirty="0"/>
              <a:t>ِ</a:t>
            </a:r>
            <a:r>
              <a:rPr lang="ar-SA" sz="2800" dirty="0"/>
              <a:t>ن البَيت، وصارُوا يِحْكُوا ع</a:t>
            </a:r>
            <a:r>
              <a:rPr lang="ar-LB" sz="2800" dirty="0"/>
              <a:t>َ</a:t>
            </a:r>
            <a:r>
              <a:rPr lang="ar-SA" sz="2800" dirty="0"/>
              <a:t>ن</a:t>
            </a:r>
            <a:r>
              <a:rPr lang="ar-LB" sz="2800" dirty="0"/>
              <a:t> </a:t>
            </a:r>
            <a:r>
              <a:rPr lang="ar-SA" sz="2800" dirty="0"/>
              <a:t>ي</a:t>
            </a:r>
            <a:r>
              <a:rPr lang="ar-LB" sz="2800" dirty="0"/>
              <a:t>َ</a:t>
            </a:r>
            <a:r>
              <a:rPr lang="ar-SA" sz="2800" dirty="0"/>
              <a:t>سوع</a:t>
            </a:r>
            <a:r>
              <a:rPr lang="ar-LB" sz="2800" dirty="0"/>
              <a:t>،</a:t>
            </a:r>
          </a:p>
          <a:p>
            <a:pPr algn="ctr" rtl="1"/>
            <a:r>
              <a:rPr lang="ar-SA" sz="2800" dirty="0"/>
              <a:t>ويْخَبْرُوا عن كِلّ شِي شافُوه وسِمْعُوه مِنُّو لمّا كان مَعُن</a:t>
            </a:r>
            <a:r>
              <a:rPr lang="en-US" sz="28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5568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543" y="5850377"/>
            <a:ext cx="8868229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2800" dirty="0"/>
              <a:t>تْجَمَّعُوا النّاس حوالَيُن هِنّي ومِحْتارين كْتير،</a:t>
            </a:r>
            <a:endParaRPr lang="en-US" sz="2800" dirty="0"/>
          </a:p>
          <a:p>
            <a:pPr algn="ctr" rtl="1"/>
            <a:r>
              <a:rPr lang="ar-SA" sz="2800" dirty="0"/>
              <a:t>لأنُّو كِلّ واحَدْ كان عَم يِسْمَعُن عَمْ يحْكُوا بِلُغ</a:t>
            </a:r>
            <a:r>
              <a:rPr lang="ar-LB" sz="2800" dirty="0"/>
              <a:t>ِ</a:t>
            </a:r>
            <a:r>
              <a:rPr lang="ar-SA" sz="2800" dirty="0"/>
              <a:t>ة بْلادو</a:t>
            </a:r>
            <a:r>
              <a:rPr lang="en-US" sz="28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3469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0" y="0"/>
            <a:ext cx="9251574" cy="6871446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400" dirty="0">
                <a:solidFill>
                  <a:schemeClr val="tx1"/>
                </a:solidFill>
              </a:rPr>
              <a:t>الرُّوح القُدُس، بينَوِّر الأروَاح والعْقُول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</a:p>
          <a:p>
            <a:pPr algn="ctr" rtl="1"/>
            <a:r>
              <a:rPr lang="ar-SA" sz="4400" dirty="0">
                <a:solidFill>
                  <a:schemeClr val="tx1"/>
                </a:solidFill>
              </a:rPr>
              <a:t>وبيكَمِّل عَمَل يَسوع بالقلُوب</a:t>
            </a:r>
            <a:r>
              <a:rPr lang="en-US" sz="44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4400" dirty="0">
                <a:solidFill>
                  <a:schemeClr val="tx1"/>
                </a:solidFill>
              </a:rPr>
              <a:t>م</a:t>
            </a:r>
            <a:r>
              <a:rPr lang="ar-LB" sz="4400" dirty="0">
                <a:solidFill>
                  <a:schemeClr val="tx1"/>
                </a:solidFill>
              </a:rPr>
              <a:t>ِ</a:t>
            </a:r>
            <a:r>
              <a:rPr lang="ar-SA" sz="4400" dirty="0">
                <a:solidFill>
                  <a:schemeClr val="tx1"/>
                </a:solidFill>
              </a:rPr>
              <a:t>ن هَلّق ورَايح، الرُّسُل بَطّلُوا لَوَحْدُنْ، </a:t>
            </a:r>
            <a:endParaRPr lang="en-US" sz="4400" dirty="0">
              <a:solidFill>
                <a:schemeClr val="tx1"/>
              </a:solidFill>
            </a:endParaRPr>
          </a:p>
          <a:p>
            <a:pPr algn="ctr" rtl="1"/>
            <a:r>
              <a:rPr lang="ar-SA" sz="4400" dirty="0">
                <a:solidFill>
                  <a:schemeClr val="tx1"/>
                </a:solidFill>
              </a:rPr>
              <a:t>صَار مَعُنْ روح يَسوع دايمًا</a:t>
            </a:r>
            <a:r>
              <a:rPr lang="en-US" sz="44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4400" dirty="0">
                <a:solidFill>
                  <a:schemeClr val="tx1"/>
                </a:solidFill>
              </a:rPr>
              <a:t>بي</a:t>
            </a:r>
            <a:r>
              <a:rPr lang="ar-LB" sz="4400" dirty="0">
                <a:solidFill>
                  <a:schemeClr val="tx1"/>
                </a:solidFill>
              </a:rPr>
              <a:t>ِ</a:t>
            </a:r>
            <a:r>
              <a:rPr lang="ar-SA" sz="4400" dirty="0">
                <a:solidFill>
                  <a:schemeClr val="tx1"/>
                </a:solidFill>
              </a:rPr>
              <a:t>حْكِي فِيُن وبي</a:t>
            </a:r>
            <a:r>
              <a:rPr lang="ar-LB" sz="4400" dirty="0">
                <a:solidFill>
                  <a:schemeClr val="tx1"/>
                </a:solidFill>
              </a:rPr>
              <a:t>ِ</a:t>
            </a:r>
            <a:r>
              <a:rPr lang="ar-SA" sz="4400" dirty="0">
                <a:solidFill>
                  <a:schemeClr val="tx1"/>
                </a:solidFill>
              </a:rPr>
              <a:t>شْتِغِلْ م</a:t>
            </a:r>
            <a:r>
              <a:rPr lang="ar-LB" sz="4400" dirty="0">
                <a:solidFill>
                  <a:schemeClr val="tx1"/>
                </a:solidFill>
              </a:rPr>
              <a:t>ِ</a:t>
            </a:r>
            <a:r>
              <a:rPr lang="ar-SA" sz="4400" dirty="0">
                <a:solidFill>
                  <a:schemeClr val="tx1"/>
                </a:solidFill>
              </a:rPr>
              <a:t>ن خِلالُن</a:t>
            </a:r>
            <a:r>
              <a:rPr lang="en-US" sz="4400" dirty="0">
                <a:solidFill>
                  <a:schemeClr val="tx1"/>
                </a:solidFill>
              </a:rPr>
              <a:t>.</a:t>
            </a:r>
          </a:p>
          <a:p>
            <a:pPr algn="ctr" rtl="1"/>
            <a:endParaRPr lang="en-US" sz="5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5500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968219" y="270309"/>
            <a:ext cx="5045151" cy="6174033"/>
          </a:xfrm>
          <a:prstGeom prst="cloudCallout">
            <a:avLst>
              <a:gd name="adj1" fmla="val -85006"/>
              <a:gd name="adj2" fmla="val 11645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400" dirty="0">
                <a:solidFill>
                  <a:schemeClr val="tx1"/>
                </a:solidFill>
              </a:rPr>
              <a:t>ت</a:t>
            </a:r>
            <a:r>
              <a:rPr lang="ar-LB" sz="3400" dirty="0">
                <a:solidFill>
                  <a:schemeClr val="tx1"/>
                </a:solidFill>
              </a:rPr>
              <a:t>َ</a:t>
            </a:r>
            <a:r>
              <a:rPr lang="ar-SA" sz="3400" dirty="0">
                <a:solidFill>
                  <a:schemeClr val="tx1"/>
                </a:solidFill>
              </a:rPr>
              <a:t>عوا تَ ن</a:t>
            </a:r>
            <a:r>
              <a:rPr lang="ar-LB" sz="3400" dirty="0">
                <a:solidFill>
                  <a:schemeClr val="tx1"/>
                </a:solidFill>
              </a:rPr>
              <a:t>ِ</a:t>
            </a:r>
            <a:r>
              <a:rPr lang="ar-SA" sz="3400" dirty="0">
                <a:solidFill>
                  <a:schemeClr val="tx1"/>
                </a:solidFill>
              </a:rPr>
              <a:t>ستَقْبِلْ الرُّوح القدُس نِحْنَا كَمان</a:t>
            </a:r>
            <a:r>
              <a:rPr lang="en-US" sz="34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3400" dirty="0">
                <a:solidFill>
                  <a:schemeClr val="tx1"/>
                </a:solidFill>
              </a:rPr>
              <a:t>ت</a:t>
            </a:r>
            <a:r>
              <a:rPr lang="ar-LB" sz="3400" dirty="0">
                <a:solidFill>
                  <a:schemeClr val="tx1"/>
                </a:solidFill>
              </a:rPr>
              <a:t>َ</a:t>
            </a:r>
            <a:r>
              <a:rPr lang="ar-SA" sz="3400" dirty="0">
                <a:solidFill>
                  <a:schemeClr val="tx1"/>
                </a:solidFill>
              </a:rPr>
              <a:t>عوا تَ نِستَقبِلْ حُبّو، نورو وق</a:t>
            </a:r>
            <a:r>
              <a:rPr lang="ar-LB" sz="3400" dirty="0">
                <a:solidFill>
                  <a:schemeClr val="tx1"/>
                </a:solidFill>
              </a:rPr>
              <a:t>ُ</a:t>
            </a:r>
            <a:r>
              <a:rPr lang="ar-SA" sz="3400" dirty="0">
                <a:solidFill>
                  <a:schemeClr val="tx1"/>
                </a:solidFill>
              </a:rPr>
              <a:t>وّتو</a:t>
            </a:r>
            <a:r>
              <a:rPr lang="en-US" sz="34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3400" dirty="0">
                <a:solidFill>
                  <a:schemeClr val="tx1"/>
                </a:solidFill>
              </a:rPr>
              <a:t>ت</a:t>
            </a:r>
            <a:r>
              <a:rPr lang="ar-LB" sz="3400" dirty="0">
                <a:solidFill>
                  <a:schemeClr val="tx1"/>
                </a:solidFill>
              </a:rPr>
              <a:t>َ</a:t>
            </a:r>
            <a:r>
              <a:rPr lang="ar-SA" sz="3400" dirty="0">
                <a:solidFill>
                  <a:schemeClr val="tx1"/>
                </a:solidFill>
              </a:rPr>
              <a:t>عوا تَ ن</a:t>
            </a:r>
            <a:r>
              <a:rPr lang="ar-LB" sz="3400" dirty="0">
                <a:solidFill>
                  <a:schemeClr val="tx1"/>
                </a:solidFill>
              </a:rPr>
              <a:t>ِ</a:t>
            </a:r>
            <a:r>
              <a:rPr lang="ar-SA" sz="3400" dirty="0">
                <a:solidFill>
                  <a:schemeClr val="tx1"/>
                </a:solidFill>
              </a:rPr>
              <a:t>متِلِي نِحْنَا كَمان من فَرَحُو ومِن سَلامُو</a:t>
            </a:r>
            <a:r>
              <a:rPr lang="en-US" sz="3400" dirty="0">
                <a:solidFill>
                  <a:schemeClr val="tx1"/>
                </a:solidFill>
              </a:rPr>
              <a:t>.</a:t>
            </a:r>
            <a:r>
              <a:rPr lang="ar-LB" sz="3400" dirty="0">
                <a:solidFill>
                  <a:schemeClr val="tx1"/>
                </a:solidFill>
              </a:rPr>
              <a:t>.. ونْقِلّو:</a:t>
            </a:r>
            <a:endParaRPr lang="en-US" sz="3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3199901"/>
            <a:ext cx="3343275" cy="3658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944494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537882" y="539205"/>
            <a:ext cx="8122024" cy="5756222"/>
          </a:xfrm>
          <a:prstGeom prst="vertic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dirty="0">
              <a:solidFill>
                <a:schemeClr val="tx1"/>
              </a:solidFill>
            </a:endParaRPr>
          </a:p>
          <a:p>
            <a:pPr algn="ctr" rtl="1"/>
            <a:r>
              <a:rPr lang="ar-SA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pPr algn="ctr" rtl="1"/>
            <a:r>
              <a:rPr lang="ar-SA" sz="3200" dirty="0"/>
              <a:t>بِشكْرَكْ يا رُوح يَسوع القُدُّوس،</a:t>
            </a:r>
            <a:endParaRPr lang="en-US" sz="3200" dirty="0"/>
          </a:p>
          <a:p>
            <a:pPr algn="ctr" rtl="1"/>
            <a:r>
              <a:rPr lang="ar-SA" sz="3200" dirty="0"/>
              <a:t>لأنَّك مَلّيْت الرُّسُل </a:t>
            </a:r>
            <a:endParaRPr lang="ar-LB" sz="3200" dirty="0"/>
          </a:p>
          <a:p>
            <a:pPr algn="ctr" rtl="1"/>
            <a:r>
              <a:rPr lang="ar-SA" sz="3200" dirty="0"/>
              <a:t>ولأنِّك بتِسكُن فينَا دايمًا</a:t>
            </a:r>
            <a:endParaRPr lang="en-US" sz="3200" dirty="0"/>
          </a:p>
          <a:p>
            <a:pPr algn="ctr" rtl="1"/>
            <a:r>
              <a:rPr lang="ar-SA" sz="3200" dirty="0"/>
              <a:t>وبِتْخَلّينَا نْصير هَياكِل لإِلَك</a:t>
            </a:r>
            <a:r>
              <a:rPr lang="en-US" sz="3200" dirty="0"/>
              <a:t>.</a:t>
            </a:r>
          </a:p>
          <a:p>
            <a:pPr algn="ctr" rtl="1"/>
            <a:r>
              <a:rPr lang="ar-SA" sz="3200" dirty="0"/>
              <a:t>نِحنا بِحاجِة لَحُبَّك، تَ نحِبّ،</a:t>
            </a:r>
            <a:endParaRPr lang="en-US" sz="3200" dirty="0"/>
          </a:p>
          <a:p>
            <a:pPr algn="ctr" rtl="1"/>
            <a:r>
              <a:rPr lang="ar-SA" sz="3200" dirty="0"/>
              <a:t>بِحَاجِة لَنورَك، تَ ن</a:t>
            </a:r>
            <a:r>
              <a:rPr lang="ar-LB" sz="3200" dirty="0"/>
              <a:t>َ</a:t>
            </a:r>
            <a:r>
              <a:rPr lang="ar-SA" sz="3200" dirty="0"/>
              <a:t>عرْفَك،</a:t>
            </a:r>
            <a:endParaRPr lang="en-US" sz="3200" dirty="0"/>
          </a:p>
          <a:p>
            <a:pPr algn="ctr" rtl="1"/>
            <a:r>
              <a:rPr lang="ar-SA" sz="3200" dirty="0"/>
              <a:t>لَ ق</a:t>
            </a:r>
            <a:r>
              <a:rPr lang="ar-LB" sz="3200" dirty="0"/>
              <a:t>ُ</a:t>
            </a:r>
            <a:r>
              <a:rPr lang="ar-SA" sz="3200" dirty="0"/>
              <a:t>و</a:t>
            </a:r>
            <a:r>
              <a:rPr lang="ar-LB" sz="3200" dirty="0"/>
              <a:t>ّ</a:t>
            </a:r>
            <a:r>
              <a:rPr lang="ar-SA" sz="3200" dirty="0"/>
              <a:t>تَك، تَ نْعيش ونَعمِل إشيَا حِلوة</a:t>
            </a:r>
            <a:r>
              <a:rPr lang="en-US" sz="3200" dirty="0"/>
              <a:t>.</a:t>
            </a:r>
          </a:p>
          <a:p>
            <a:pPr algn="ctr" rtl="1"/>
            <a:r>
              <a:rPr lang="ar-SA" sz="3200" dirty="0"/>
              <a:t>يا أيّ</a:t>
            </a:r>
            <a:r>
              <a:rPr lang="ar-LB" sz="3200" dirty="0"/>
              <a:t>ُ</a:t>
            </a:r>
            <a:r>
              <a:rPr lang="ar-SA" sz="3200" dirty="0"/>
              <a:t>ها الرّوح القُدُس</a:t>
            </a:r>
            <a:endParaRPr lang="en-US" sz="3200" dirty="0"/>
          </a:p>
          <a:p>
            <a:pPr algn="ctr" rtl="1"/>
            <a:r>
              <a:rPr lang="ar-SA" sz="3200" dirty="0"/>
              <a:t>عْطينَا سَلامَك وفَرَحَك</a:t>
            </a:r>
            <a:r>
              <a:rPr lang="en-US" sz="3200" dirty="0"/>
              <a:t>.</a:t>
            </a:r>
          </a:p>
          <a:p>
            <a:pPr algn="ctr" rtl="1"/>
            <a:endParaRPr lang="en-US" sz="3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3363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04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4105" y="0"/>
            <a:ext cx="4952199" cy="67369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162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915541" y="255492"/>
            <a:ext cx="4256002" cy="3845859"/>
          </a:xfrm>
          <a:prstGeom prst="cloudCallout">
            <a:avLst>
              <a:gd name="adj1" fmla="val -91352"/>
              <a:gd name="adj2" fmla="val 346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800" b="1" dirty="0">
                <a:solidFill>
                  <a:schemeClr val="bg1"/>
                </a:solidFill>
              </a:rPr>
              <a:t>ومِن بَعد ما سْمِعْنا المُحادَثة،  رَح إِسأَلكُن كَم سُؤال!</a:t>
            </a:r>
            <a:endParaRPr lang="en-US" sz="38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14313" y="3199901"/>
            <a:ext cx="3729037" cy="3658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459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5353" y="3199901"/>
            <a:ext cx="3590247" cy="3658099"/>
          </a:xfrm>
          <a:prstGeom prst="rect">
            <a:avLst/>
          </a:prstGeom>
        </p:spPr>
      </p:pic>
      <p:sp>
        <p:nvSpPr>
          <p:cNvPr id="7" name="Wave 6"/>
          <p:cNvSpPr/>
          <p:nvPr/>
        </p:nvSpPr>
        <p:spPr>
          <a:xfrm>
            <a:off x="870857" y="327252"/>
            <a:ext cx="6502400" cy="2886076"/>
          </a:xfrm>
          <a:prstGeom prst="wave">
            <a:avLst>
              <a:gd name="adj1" fmla="val 12500"/>
              <a:gd name="adj2" fmla="val -51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/>
              <a:t>شو</a:t>
            </a:r>
            <a:r>
              <a:rPr lang="ar-SA" sz="4000" dirty="0"/>
              <a:t> ه</a:t>
            </a:r>
            <a:r>
              <a:rPr lang="ar-LB" sz="4000" dirty="0"/>
              <a:t>ُ</a:t>
            </a:r>
            <a:r>
              <a:rPr lang="ar-SA" sz="4000" dirty="0"/>
              <a:t>و</a:t>
            </a:r>
            <a:r>
              <a:rPr lang="ar-LB" sz="4000" dirty="0"/>
              <a:t>ّي</a:t>
            </a:r>
            <a:r>
              <a:rPr lang="ar-SA" sz="4000" dirty="0"/>
              <a:t> اليَوم </a:t>
            </a:r>
            <a:r>
              <a:rPr lang="ar-LB" sz="4000" dirty="0"/>
              <a:t>يَلْلي</a:t>
            </a:r>
            <a:r>
              <a:rPr lang="ar-SA" sz="4000" dirty="0"/>
              <a:t> </a:t>
            </a:r>
            <a:r>
              <a:rPr lang="ar-LB" sz="4000" dirty="0"/>
              <a:t>إِجا</a:t>
            </a:r>
            <a:r>
              <a:rPr lang="ar-SA" sz="4000" dirty="0"/>
              <a:t> فيه الرُّوحُ القُدُس؟</a:t>
            </a:r>
            <a:r>
              <a:rPr lang="en-US" sz="4000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64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3033486" y="348344"/>
            <a:ext cx="3923843" cy="1385103"/>
          </a:xfrm>
          <a:prstGeom prst="wedgeRoundRectCallout">
            <a:avLst>
              <a:gd name="adj1" fmla="val 7380"/>
              <a:gd name="adj2" fmla="val 97008"/>
              <a:gd name="adj3" fmla="val 16667"/>
            </a:avLst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dirty="0"/>
              <a:t>يوم الخَمسين </a:t>
            </a:r>
            <a:r>
              <a:rPr lang="ar-LB" sz="3600" dirty="0"/>
              <a:t>يَعني </a:t>
            </a:r>
            <a:r>
              <a:rPr lang="ar-SA" sz="3600" dirty="0"/>
              <a:t>يَوم العَنص</a:t>
            </a:r>
            <a:r>
              <a:rPr lang="ar-LB" sz="3600" dirty="0"/>
              <a:t>َ</a:t>
            </a:r>
            <a:r>
              <a:rPr lang="ar-SA" sz="3600" dirty="0"/>
              <a:t>ر</a:t>
            </a:r>
            <a:r>
              <a:rPr lang="ar-LB" sz="3600" dirty="0"/>
              <a:t>َ</a:t>
            </a:r>
            <a:r>
              <a:rPr lang="ar-SA" sz="3600" dirty="0"/>
              <a:t>ة</a:t>
            </a:r>
            <a:r>
              <a:rPr lang="en-US" sz="3600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969" y="1799772"/>
            <a:ext cx="8069945" cy="50582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68423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1045028" y="406399"/>
            <a:ext cx="6360206" cy="2777899"/>
          </a:xfrm>
          <a:prstGeom prst="wave">
            <a:avLst>
              <a:gd name="adj1" fmla="val 12500"/>
              <a:gd name="adj2" fmla="val -51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bg1"/>
                </a:solidFill>
              </a:rPr>
              <a:t>مين كان عم بيصَلّي مَع الرُّسُل بِالعِلِيِّة؟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753" y="3199901"/>
            <a:ext cx="3590247" cy="3658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64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3906501" y="841828"/>
            <a:ext cx="3684471" cy="1418629"/>
          </a:xfrm>
          <a:prstGeom prst="wedgeRoundRectCallout">
            <a:avLst>
              <a:gd name="adj1" fmla="val 1072"/>
              <a:gd name="adj2" fmla="val 116966"/>
              <a:gd name="adj3" fmla="val 16667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/>
              <a:t>مَريَم وبَعض النِّسوَة</a:t>
            </a:r>
            <a:endParaRPr lang="en-US" sz="4000" b="1" dirty="0"/>
          </a:p>
        </p:txBody>
      </p:sp>
      <p:pic>
        <p:nvPicPr>
          <p:cNvPr id="6" name="Picture 2" descr="C:\Users\Liliane\Desktop\work from home\EB 1\EB1 rencontre 13 et 14\اللقاء 13\schooxzlkid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9657" y="3272092"/>
            <a:ext cx="5370285" cy="358590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68423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471713" y="333828"/>
            <a:ext cx="8251371" cy="2973162"/>
          </a:xfrm>
          <a:prstGeom prst="wave">
            <a:avLst>
              <a:gd name="adj1" fmla="val 12500"/>
              <a:gd name="adj2" fmla="val -51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/>
              <a:t>شو سِمْعو؟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753" y="3199901"/>
            <a:ext cx="3590247" cy="3658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64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3" name="Picture 1" descr="C:\Users\Liliane\Desktop\work from home\EB 1\EB1 rencontre 13 et 14\اللقاء 13\learn-with-peers.a1f3d0894b01282c784f8ca998fd5f9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772" y="1154243"/>
            <a:ext cx="7463829" cy="5703757"/>
          </a:xfrm>
          <a:prstGeom prst="rect">
            <a:avLst/>
          </a:prstGeom>
          <a:noFill/>
        </p:spPr>
      </p:pic>
      <p:sp>
        <p:nvSpPr>
          <p:cNvPr id="7" name="Rounded Rectangular Callout 6"/>
          <p:cNvSpPr/>
          <p:nvPr/>
        </p:nvSpPr>
        <p:spPr>
          <a:xfrm>
            <a:off x="193902" y="422195"/>
            <a:ext cx="8006669" cy="1622051"/>
          </a:xfrm>
          <a:prstGeom prst="wedgeRoundRectCallout">
            <a:avLst>
              <a:gd name="adj1" fmla="val 5217"/>
              <a:gd name="adj2" fmla="val 112006"/>
              <a:gd name="adj3" fmla="val 16667"/>
            </a:avLst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5000" dirty="0">
              <a:cs typeface="+mj-cs"/>
            </a:endParaRPr>
          </a:p>
          <a:p>
            <a:pPr algn="ctr" rtl="1"/>
            <a:r>
              <a:rPr lang="ar-LB" sz="4000" dirty="0"/>
              <a:t>سِمْعوا صَوت جايي مِن السَّما بيِشبَه ريح عاصفِة</a:t>
            </a:r>
            <a:endParaRPr lang="en-US" sz="4000" dirty="0"/>
          </a:p>
          <a:p>
            <a:pPr algn="ctr" rtl="1"/>
            <a:r>
              <a:rPr lang="ar-LB" sz="3600" dirty="0"/>
              <a:t> </a:t>
            </a:r>
            <a:endParaRPr lang="en-US" sz="3600" dirty="0"/>
          </a:p>
          <a:p>
            <a:pPr algn="ctr" rtl="1"/>
            <a:endParaRPr lang="en-US" sz="4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68423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ave 6"/>
          <p:cNvSpPr/>
          <p:nvPr/>
        </p:nvSpPr>
        <p:spPr>
          <a:xfrm>
            <a:off x="551543" y="313192"/>
            <a:ext cx="7387771" cy="2886076"/>
          </a:xfrm>
          <a:prstGeom prst="wave">
            <a:avLst>
              <a:gd name="adj1" fmla="val 12500"/>
              <a:gd name="adj2" fmla="val -51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/>
              <a:t>وشو شافوا؟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753" y="3199901"/>
            <a:ext cx="3590247" cy="3658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363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868318" y="537028"/>
            <a:ext cx="6054995" cy="1947121"/>
          </a:xfrm>
          <a:prstGeom prst="wedgeRoundRectCallout">
            <a:avLst>
              <a:gd name="adj1" fmla="val -67"/>
              <a:gd name="adj2" fmla="val 77001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dirty="0">
                <a:solidFill>
                  <a:schemeClr val="tx1"/>
                </a:solidFill>
              </a:rPr>
              <a:t>شافوا </a:t>
            </a:r>
            <a:r>
              <a:rPr lang="ar-SA" sz="3600" dirty="0">
                <a:solidFill>
                  <a:schemeClr val="tx1"/>
                </a:solidFill>
              </a:rPr>
              <a:t>أَلسِنة ك</a:t>
            </a:r>
            <a:r>
              <a:rPr lang="ar-LB" sz="3600" dirty="0">
                <a:solidFill>
                  <a:schemeClr val="tx1"/>
                </a:solidFill>
              </a:rPr>
              <a:t>َ</a:t>
            </a:r>
            <a:r>
              <a:rPr lang="ar-SA" sz="3600" dirty="0">
                <a:solidFill>
                  <a:schemeClr val="tx1"/>
                </a:solidFill>
              </a:rPr>
              <a:t>أنَّها من نَار</a:t>
            </a:r>
            <a:r>
              <a:rPr lang="ar-LB" sz="3600" dirty="0">
                <a:solidFill>
                  <a:schemeClr val="tx1"/>
                </a:solidFill>
              </a:rPr>
              <a:t>، ووِقف عَ كِلّ واحَد فِيُن لسان!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6" name="Picture 2" descr="C:\Users\Liliane\Desktop\work from home\EB 1\EB1 rencontre 13 et 14\اللقاء 13\schooxzlkid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168587" y="3281082"/>
            <a:ext cx="5136777" cy="357691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98919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819604" y="217715"/>
            <a:ext cx="6916511" cy="2937783"/>
          </a:xfrm>
          <a:prstGeom prst="wave">
            <a:avLst>
              <a:gd name="adj1" fmla="val 12500"/>
              <a:gd name="adj2" fmla="val -51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5000" dirty="0">
                <a:solidFill>
                  <a:schemeClr val="bg1"/>
                </a:solidFill>
              </a:rPr>
              <a:t>شو صار ساعِتَها؟</a:t>
            </a:r>
            <a:endParaRPr lang="en-US" sz="5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753" y="3199901"/>
            <a:ext cx="3590247" cy="3658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91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91772"/>
            <a:ext cx="7466960" cy="805860"/>
          </a:xfrm>
        </p:spPr>
        <p:txBody>
          <a:bodyPr/>
          <a:lstStyle/>
          <a:p>
            <a:pPr rtl="1"/>
            <a:r>
              <a:rPr lang="ar-LB" sz="5200" b="1" dirty="0">
                <a:solidFill>
                  <a:schemeClr val="accent2">
                    <a:lumMod val="75000"/>
                  </a:schemeClr>
                </a:solidFill>
              </a:rPr>
              <a:t>اللِّقاءُ</a:t>
            </a:r>
            <a:r>
              <a:rPr lang="en-US" sz="5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ar-LB" sz="5200" b="1" dirty="0">
                <a:solidFill>
                  <a:schemeClr val="accent2">
                    <a:lumMod val="75000"/>
                  </a:schemeClr>
                </a:solidFill>
              </a:rPr>
              <a:t>الرّابِع وَالعُشرون</a:t>
            </a:r>
            <a:endParaRPr lang="en-US" sz="5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756" y="3634813"/>
            <a:ext cx="8024436" cy="1783199"/>
          </a:xfrm>
        </p:spPr>
        <p:txBody>
          <a:bodyPr>
            <a:noAutofit/>
          </a:bodyPr>
          <a:lstStyle/>
          <a:p>
            <a:pPr algn="ctr" rtl="1"/>
            <a:r>
              <a:rPr lang="ar-LB" sz="4500" b="1" dirty="0">
                <a:solidFill>
                  <a:schemeClr val="tx1"/>
                </a:solidFill>
              </a:rPr>
              <a:t>أَيُّها الرّوحُ القُدُس... </a:t>
            </a:r>
          </a:p>
          <a:p>
            <a:pPr algn="ctr" rtl="1"/>
            <a:r>
              <a:rPr lang="ar-LB" sz="4500" b="1" dirty="0">
                <a:solidFill>
                  <a:schemeClr val="tx1"/>
                </a:solidFill>
              </a:rPr>
              <a:t>أَشعِلْني</a:t>
            </a:r>
            <a:endParaRPr lang="en-US" sz="45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5887022"/>
      </p:ext>
    </p:extLst>
  </p:cSld>
  <p:clrMapOvr>
    <a:masterClrMapping/>
  </p:clrMapOvr>
  <p:transition spd="slow" advTm="814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1029" y="1495487"/>
            <a:ext cx="4164859" cy="5362513"/>
          </a:xfrm>
        </p:spPr>
      </p:pic>
      <p:sp>
        <p:nvSpPr>
          <p:cNvPr id="5" name="Rounded Rectangular Callout 4"/>
          <p:cNvSpPr/>
          <p:nvPr/>
        </p:nvSpPr>
        <p:spPr>
          <a:xfrm>
            <a:off x="911862" y="638629"/>
            <a:ext cx="4951910" cy="1889063"/>
          </a:xfrm>
          <a:prstGeom prst="wedgeRoundRectCallout">
            <a:avLst>
              <a:gd name="adj1" fmla="val -67"/>
              <a:gd name="adj2" fmla="val 77001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500" dirty="0">
                <a:solidFill>
                  <a:schemeClr val="tx1"/>
                </a:solidFill>
              </a:rPr>
              <a:t>تِعْبوا مِن الرّوح القُدُس</a:t>
            </a:r>
            <a:endParaRPr lang="en-US" sz="45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90675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427719" y="261258"/>
            <a:ext cx="7990567" cy="2937783"/>
          </a:xfrm>
          <a:prstGeom prst="wave">
            <a:avLst>
              <a:gd name="adj1" fmla="val 12500"/>
              <a:gd name="adj2" fmla="val -51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sz="5400" dirty="0">
                <a:latin typeface="Traditional Arabic" panose="02020603050405020304" pitchFamily="18" charset="-78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LB" sz="54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شو حَمّلُن الرّوح القُدُس؟</a:t>
            </a:r>
            <a:endParaRPr lang="en-US" sz="3600" dirty="0">
              <a:latin typeface="Calibri" panose="020F0502020204030204" pitchFamily="34" charset="0"/>
              <a:ea typeface="Times New Roman" panose="02020603050405020304" pitchFamily="18" charset="0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753" y="3199901"/>
            <a:ext cx="3590247" cy="3658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1798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3" name="Picture 1" descr="C:\Users\Liliane\Desktop\work from home\EB 1\EB1 rencontre 13 et 14\اللقاء 13\learn-with-peers.a1f3d0894b01282c784f8ca998fd5f9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772" y="1154243"/>
            <a:ext cx="7463829" cy="5703757"/>
          </a:xfrm>
          <a:prstGeom prst="rect">
            <a:avLst/>
          </a:prstGeom>
          <a:noFill/>
        </p:spPr>
      </p:pic>
      <p:sp>
        <p:nvSpPr>
          <p:cNvPr id="7" name="Rounded Rectangular Callout 6"/>
          <p:cNvSpPr/>
          <p:nvPr/>
        </p:nvSpPr>
        <p:spPr>
          <a:xfrm>
            <a:off x="193902" y="422195"/>
            <a:ext cx="8006669" cy="1900091"/>
          </a:xfrm>
          <a:prstGeom prst="wedgeRoundRectCallout">
            <a:avLst>
              <a:gd name="adj1" fmla="val 16275"/>
              <a:gd name="adj2" fmla="val 76868"/>
              <a:gd name="adj3" fmla="val 16667"/>
            </a:avLst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endParaRPr lang="ar-LB" sz="4800" dirty="0">
              <a:latin typeface="Calibri" panose="020F0502020204030204" pitchFamily="34" charset="0"/>
              <a:ea typeface="Times New Roman" panose="02020603050405020304" pitchFamily="18" charset="0"/>
              <a:cs typeface="+mj-cs"/>
            </a:endParaRPr>
          </a:p>
          <a:p>
            <a:pPr algn="ctr" rtl="1"/>
            <a:r>
              <a:rPr lang="ar-SA" sz="4800" dirty="0"/>
              <a:t>الح</a:t>
            </a:r>
            <a:r>
              <a:rPr lang="ar-LB" sz="4800" dirty="0"/>
              <a:t>ُ</a:t>
            </a:r>
            <a:r>
              <a:rPr lang="ar-SA" sz="4800" dirty="0"/>
              <a:t>بّ، النّور، الفَرَح، السّ</a:t>
            </a:r>
            <a:r>
              <a:rPr lang="ar-LB" sz="4800" dirty="0"/>
              <a:t>َ</a:t>
            </a:r>
            <a:r>
              <a:rPr lang="ar-SA" sz="4800" dirty="0"/>
              <a:t>لام والشّ</a:t>
            </a:r>
            <a:r>
              <a:rPr lang="ar-LB" sz="4800" dirty="0"/>
              <a:t>َ</a:t>
            </a:r>
            <a:r>
              <a:rPr lang="ar-SA" sz="4800" dirty="0"/>
              <a:t>جاعَة</a:t>
            </a:r>
            <a:r>
              <a:rPr lang="en-US" sz="4800" dirty="0"/>
              <a:t>.</a:t>
            </a:r>
          </a:p>
          <a:p>
            <a:pPr algn="ctr" rtl="1"/>
            <a:r>
              <a:rPr lang="ar-LB" sz="3600" dirty="0"/>
              <a:t> </a:t>
            </a:r>
            <a:endParaRPr lang="en-US" sz="3600" dirty="0"/>
          </a:p>
          <a:p>
            <a:pPr algn="ctr" rtl="1"/>
            <a:endParaRPr lang="en-US" sz="4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35369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427719" y="261258"/>
            <a:ext cx="8135710" cy="3164113"/>
          </a:xfrm>
          <a:prstGeom prst="wave">
            <a:avLst>
              <a:gd name="adj1" fmla="val 12500"/>
              <a:gd name="adj2" fmla="val -51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sz="5400" dirty="0">
                <a:latin typeface="Traditional Arabic" panose="02020603050405020304" pitchFamily="18" charset="-78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LB" sz="54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شو عِمْلوا بَعد ما تعَبّوا مِن الرّوح القُدُس؟</a:t>
            </a:r>
            <a:endParaRPr lang="en-US" sz="3600" dirty="0">
              <a:latin typeface="Calibri" panose="020F0502020204030204" pitchFamily="34" charset="0"/>
              <a:ea typeface="Times New Roman" panose="02020603050405020304" pitchFamily="18" charset="0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753" y="3199901"/>
            <a:ext cx="3590247" cy="3658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287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4171" y="1568057"/>
            <a:ext cx="3875316" cy="5362513"/>
          </a:xfrm>
        </p:spPr>
      </p:pic>
      <p:sp>
        <p:nvSpPr>
          <p:cNvPr id="5" name="Rounded Rectangular Callout 4"/>
          <p:cNvSpPr/>
          <p:nvPr/>
        </p:nvSpPr>
        <p:spPr>
          <a:xfrm>
            <a:off x="203200" y="246742"/>
            <a:ext cx="6054996" cy="3135086"/>
          </a:xfrm>
          <a:prstGeom prst="wedgeRoundRectCallout">
            <a:avLst>
              <a:gd name="adj1" fmla="val 43264"/>
              <a:gd name="adj2" fmla="val 5741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dirty="0">
                <a:solidFill>
                  <a:schemeClr val="tx1"/>
                </a:solidFill>
              </a:rPr>
              <a:t>طِلعو الرُّسُل م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ن البَيت، وصارُوا يِحْكُوا عن</a:t>
            </a:r>
            <a:r>
              <a:rPr lang="ar-LB" sz="4000" dirty="0">
                <a:solidFill>
                  <a:schemeClr val="tx1"/>
                </a:solidFill>
              </a:rPr>
              <a:t> </a:t>
            </a:r>
            <a:r>
              <a:rPr lang="ar-SA" sz="4000" dirty="0">
                <a:solidFill>
                  <a:schemeClr val="tx1"/>
                </a:solidFill>
              </a:rPr>
              <a:t>ي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سوع</a:t>
            </a:r>
            <a:r>
              <a:rPr lang="ar-LB" sz="4000" dirty="0">
                <a:solidFill>
                  <a:schemeClr val="tx1"/>
                </a:solidFill>
              </a:rPr>
              <a:t>،</a:t>
            </a:r>
          </a:p>
          <a:p>
            <a:pPr algn="ctr" rtl="1"/>
            <a:r>
              <a:rPr lang="ar-SA" sz="4000" dirty="0">
                <a:solidFill>
                  <a:schemeClr val="tx1"/>
                </a:solidFill>
              </a:rPr>
              <a:t>ويْخَبْرُوا ع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ن كِلّ شِي شافُوه وسِمْعُوه مِنُّو لمّا كان مَعُن</a:t>
            </a:r>
            <a:r>
              <a:rPr lang="en-US" sz="4000" dirty="0">
                <a:solidFill>
                  <a:schemeClr val="tx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47823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 flipH="1">
            <a:off x="2780506" y="357187"/>
            <a:ext cx="4437711" cy="3023322"/>
          </a:xfrm>
          <a:prstGeom prst="cloudCallout">
            <a:avLst>
              <a:gd name="adj1" fmla="val -46071"/>
              <a:gd name="adj2" fmla="val 88375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500" b="1" dirty="0">
                <a:solidFill>
                  <a:schemeClr val="tx1"/>
                </a:solidFill>
              </a:rPr>
              <a:t>وهَلّق جَربوا عمِلوا هَالنَّشاط!</a:t>
            </a:r>
            <a:endParaRPr lang="en-US" sz="35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753" y="3199901"/>
            <a:ext cx="3590247" cy="3658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711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9944"/>
            <a:ext cx="8764642" cy="5007428"/>
          </a:xfrm>
        </p:spPr>
      </p:pic>
    </p:spTree>
    <p:custDataLst>
      <p:tags r:id="rId1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9944"/>
            <a:ext cx="8764642" cy="5007428"/>
          </a:xfr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3614057" y="2859314"/>
            <a:ext cx="2090058" cy="1146629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3657601" y="3759200"/>
            <a:ext cx="2119085" cy="348343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599543" y="4136571"/>
            <a:ext cx="2249715" cy="8708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614057" y="4136571"/>
            <a:ext cx="2220686" cy="1059543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748916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768572" y="482413"/>
            <a:ext cx="3065306" cy="2178424"/>
          </a:xfrm>
          <a:prstGeom prst="cloudCallout">
            <a:avLst>
              <a:gd name="adj1" fmla="val 13751"/>
              <a:gd name="adj2" fmla="val 930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b="1" dirty="0">
                <a:solidFill>
                  <a:schemeClr val="bg1">
                    <a:lumMod val="95000"/>
                  </a:schemeClr>
                </a:solidFill>
              </a:rPr>
              <a:t>العِبارَة يَلْلي لازِم تِنحِفِر بِقلوبنا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753" y="3199901"/>
            <a:ext cx="3590247" cy="36580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5143"/>
            <a:ext cx="5900943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62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288181" y="285750"/>
            <a:ext cx="4383958" cy="3363962"/>
          </a:xfrm>
          <a:prstGeom prst="cloudCallout">
            <a:avLst>
              <a:gd name="adj1" fmla="val 54761"/>
              <a:gd name="adj2" fmla="val 713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bg1">
                    <a:lumMod val="95000"/>
                  </a:schemeClr>
                </a:solidFill>
              </a:rPr>
              <a:t>ومنِختُم بِهَالصَّلاة وهالتِّرنيمِة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753" y="3199901"/>
            <a:ext cx="3590247" cy="3658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62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4358" y="21772"/>
            <a:ext cx="5333183" cy="683622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51503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601" y="0"/>
            <a:ext cx="9144000" cy="34214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931" y="3541486"/>
            <a:ext cx="7216707" cy="31641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93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86"/>
    </mc:Choice>
    <mc:Fallback xmlns="">
      <p:transition spd="slow" advTm="23886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730641" y="591671"/>
            <a:ext cx="4552747" cy="3771763"/>
          </a:xfrm>
          <a:prstGeom prst="cloudCallout">
            <a:avLst>
              <a:gd name="adj1" fmla="val -82998"/>
              <a:gd name="adj2" fmla="val 347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125" b="1" dirty="0">
                <a:solidFill>
                  <a:schemeClr val="bg1">
                    <a:lumMod val="95000"/>
                  </a:schemeClr>
                </a:solidFill>
              </a:rPr>
              <a:t>باي باي، منِلتِقي بِالأسبوع القادِم</a:t>
            </a:r>
            <a:r>
              <a:rPr lang="en-US" sz="4125" b="1" dirty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ar-LB" sz="4125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42875" y="3199901"/>
            <a:ext cx="3786187" cy="3658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331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5"/>
    </mc:Choice>
    <mc:Fallback xmlns="">
      <p:transition spd="slow" advTm="4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753" y="3199901"/>
            <a:ext cx="3590247" cy="3658099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803555" y="277053"/>
            <a:ext cx="4757814" cy="3169758"/>
          </a:xfrm>
          <a:prstGeom prst="cloudCallout">
            <a:avLst>
              <a:gd name="adj1" fmla="val 54398"/>
              <a:gd name="adj2" fmla="val 74436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200" dirty="0">
              <a:solidFill>
                <a:schemeClr val="bg2"/>
              </a:solidFill>
            </a:endParaRPr>
          </a:p>
          <a:p>
            <a:pPr algn="ctr" rtl="1"/>
            <a:r>
              <a:rPr lang="ar-LB" sz="3200" dirty="0">
                <a:solidFill>
                  <a:schemeClr val="bg2"/>
                </a:solidFill>
              </a:rPr>
              <a:t>سَلام المَسيح أَصدِقائي...</a:t>
            </a:r>
            <a:endParaRPr lang="fr-CA" sz="3200" dirty="0">
              <a:solidFill>
                <a:schemeClr val="bg2"/>
              </a:solidFill>
            </a:endParaRPr>
          </a:p>
          <a:p>
            <a:pPr algn="ctr" rtl="1"/>
            <a:r>
              <a:rPr lang="ar-LB" sz="3200" b="1" dirty="0">
                <a:solidFill>
                  <a:schemeClr val="bg2"/>
                </a:solidFill>
              </a:rPr>
              <a:t>شو رَح نَعمِل بِهَاللّقاء؟</a:t>
            </a:r>
            <a:endParaRPr lang="en-US" sz="3200" b="1" dirty="0">
              <a:solidFill>
                <a:schemeClr val="bg2"/>
              </a:solidFill>
            </a:endParaRPr>
          </a:p>
          <a:p>
            <a:pPr algn="ctr" rtl="1"/>
            <a:endParaRPr lang="fr-CA" sz="32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12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68299" y="106807"/>
            <a:ext cx="9325415" cy="67511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96237" y="986972"/>
            <a:ext cx="4055878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LB" sz="3600" b="1" dirty="0">
                <a:solidFill>
                  <a:schemeClr val="accent1">
                    <a:lumMod val="75000"/>
                  </a:schemeClr>
                </a:solidFill>
              </a:rPr>
              <a:t>ن</a:t>
            </a:r>
            <a:r>
              <a:rPr lang="ar-SA" sz="3600" b="1" dirty="0">
                <a:solidFill>
                  <a:schemeClr val="accent1">
                    <a:lumMod val="75000"/>
                  </a:schemeClr>
                </a:solidFill>
              </a:rPr>
              <a:t>عَدِّد</a:t>
            </a:r>
            <a:r>
              <a:rPr lang="ar-L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LB" sz="3200" dirty="0"/>
              <a:t>الإشيا يَلْلي</a:t>
            </a:r>
          </a:p>
          <a:p>
            <a:pPr algn="ctr" rtl="1"/>
            <a:r>
              <a:rPr lang="ar-SA" sz="3200" dirty="0"/>
              <a:t> </a:t>
            </a:r>
            <a:r>
              <a:rPr lang="ar-LB" sz="3200" dirty="0"/>
              <a:t>بيَ</a:t>
            </a:r>
            <a:r>
              <a:rPr lang="ar-SA" sz="3200" dirty="0"/>
              <a:t>عطينا ياه</a:t>
            </a:r>
            <a:r>
              <a:rPr lang="ar-LB" sz="3200" dirty="0"/>
              <a:t>ا</a:t>
            </a:r>
            <a:r>
              <a:rPr lang="ar-SA" sz="3200" dirty="0"/>
              <a:t> الرُّوح الق</a:t>
            </a:r>
            <a:r>
              <a:rPr lang="ar-LB" sz="3200" dirty="0"/>
              <a:t>ُ</a:t>
            </a:r>
            <a:r>
              <a:rPr lang="ar-SA" sz="3200" dirty="0"/>
              <a:t>دُس</a:t>
            </a:r>
            <a:r>
              <a:rPr lang="en-US" sz="3200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3142" y="455884"/>
            <a:ext cx="43833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3400" b="1" dirty="0">
                <a:solidFill>
                  <a:schemeClr val="accent4">
                    <a:lumMod val="50000"/>
                  </a:schemeClr>
                </a:solidFill>
              </a:rPr>
              <a:t>نَعرِف </a:t>
            </a:r>
            <a:r>
              <a:rPr lang="ar-LB" sz="3600" dirty="0"/>
              <a:t>إِ</a:t>
            </a:r>
            <a:r>
              <a:rPr lang="ar-SA" sz="3600" dirty="0"/>
              <a:t>نّ</a:t>
            </a:r>
            <a:r>
              <a:rPr lang="ar-LB" sz="3600" dirty="0"/>
              <a:t>و</a:t>
            </a:r>
            <a:r>
              <a:rPr lang="ar-SA" sz="3600" dirty="0"/>
              <a:t> الرُّوح</a:t>
            </a:r>
            <a:endParaRPr lang="ar-LB" sz="3600" dirty="0"/>
          </a:p>
          <a:p>
            <a:pPr algn="ctr" rtl="1"/>
            <a:r>
              <a:rPr lang="ar-SA" sz="3600" dirty="0"/>
              <a:t> الق</a:t>
            </a:r>
            <a:r>
              <a:rPr lang="ar-LB" sz="3600" dirty="0"/>
              <a:t>ُ</a:t>
            </a:r>
            <a:r>
              <a:rPr lang="ar-SA" sz="3600" dirty="0"/>
              <a:t>دُس </a:t>
            </a:r>
            <a:r>
              <a:rPr lang="ar-LB" sz="3600" dirty="0"/>
              <a:t>بيِ</a:t>
            </a:r>
            <a:r>
              <a:rPr lang="ar-SA" sz="3600" dirty="0"/>
              <a:t>حيي</a:t>
            </a:r>
            <a:r>
              <a:rPr lang="ar-LB" sz="3600" dirty="0"/>
              <a:t>نا</a:t>
            </a:r>
            <a:r>
              <a:rPr lang="ar-SA" sz="3600" dirty="0"/>
              <a:t> و</a:t>
            </a:r>
            <a:r>
              <a:rPr lang="ar-LB" sz="3600" dirty="0"/>
              <a:t>بيشيل</a:t>
            </a:r>
            <a:r>
              <a:rPr lang="ar-SA" sz="3600" dirty="0"/>
              <a:t> الخ</a:t>
            </a:r>
            <a:r>
              <a:rPr lang="ar-LB" sz="3600" dirty="0"/>
              <a:t>َ</a:t>
            </a:r>
            <a:r>
              <a:rPr lang="ar-SA" sz="3600" dirty="0"/>
              <a:t>وف </a:t>
            </a:r>
            <a:endParaRPr lang="ar-LB" sz="3600" dirty="0"/>
          </a:p>
          <a:p>
            <a:pPr algn="ctr" rtl="1"/>
            <a:r>
              <a:rPr lang="ar-SA" sz="3600" dirty="0"/>
              <a:t>م</a:t>
            </a:r>
            <a:r>
              <a:rPr lang="ar-LB" sz="3600" dirty="0"/>
              <a:t>ِ</a:t>
            </a:r>
            <a:r>
              <a:rPr lang="ar-SA" sz="3600" dirty="0"/>
              <a:t>ن ق</a:t>
            </a:r>
            <a:r>
              <a:rPr lang="ar-LB" sz="3600" dirty="0"/>
              <a:t>َ</a:t>
            </a:r>
            <a:r>
              <a:rPr lang="ar-SA" sz="3600" dirty="0"/>
              <a:t>لب</a:t>
            </a:r>
            <a:r>
              <a:rPr lang="ar-LB" sz="3600" dirty="0"/>
              <a:t>ْنا</a:t>
            </a:r>
            <a:r>
              <a:rPr lang="ar-SA" sz="3600" dirty="0"/>
              <a:t> و</a:t>
            </a:r>
            <a:r>
              <a:rPr lang="ar-LB" sz="3600" dirty="0"/>
              <a:t>بيَ</a:t>
            </a:r>
            <a:r>
              <a:rPr lang="ar-SA" sz="3600" dirty="0"/>
              <a:t>عطي</a:t>
            </a:r>
            <a:r>
              <a:rPr lang="ar-LB" sz="3600" dirty="0"/>
              <a:t>نا</a:t>
            </a:r>
            <a:r>
              <a:rPr lang="ar-SA" sz="3600" dirty="0"/>
              <a:t> الشَّجاع</a:t>
            </a:r>
            <a:r>
              <a:rPr lang="ar-LB" sz="3600" dirty="0"/>
              <a:t>ة.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4996727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753" y="3199901"/>
            <a:ext cx="3590247" cy="3658099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511635" y="0"/>
            <a:ext cx="4242686" cy="4493814"/>
          </a:xfrm>
          <a:prstGeom prst="cloudCallout">
            <a:avLst>
              <a:gd name="adj1" fmla="val 70452"/>
              <a:gd name="adj2" fmla="val 68809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800" b="1" dirty="0">
                <a:solidFill>
                  <a:schemeClr val="bg2"/>
                </a:solidFill>
              </a:rPr>
              <a:t>وهَلَّق رَح  إِطلُب مِنكُن إِنّو نِرسُم إِشارِة الصّليب </a:t>
            </a:r>
            <a:endParaRPr lang="en-US" sz="3800" b="1" dirty="0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431370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3999729" y="674557"/>
            <a:ext cx="4589635" cy="3477718"/>
          </a:xfrm>
          <a:prstGeom prst="wedgeRoundRectCallout">
            <a:avLst>
              <a:gd name="adj1" fmla="val -68983"/>
              <a:gd name="adj2" fmla="val 12326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ب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اسْمِ الآبِ </a:t>
            </a:r>
            <a:endParaRPr lang="ar-LB" sz="4000" dirty="0">
              <a:solidFill>
                <a:schemeClr val="tx1"/>
              </a:solidFill>
            </a:endParaRPr>
          </a:p>
          <a:p>
            <a:pPr algn="ctr"/>
            <a:r>
              <a:rPr lang="ar-SA" sz="4000" dirty="0">
                <a:solidFill>
                  <a:schemeClr val="tx1"/>
                </a:solidFill>
              </a:rPr>
              <a:t>وال</a:t>
            </a:r>
            <a:r>
              <a:rPr lang="ar-LB" sz="4000" dirty="0">
                <a:solidFill>
                  <a:schemeClr val="tx1"/>
                </a:solidFill>
              </a:rPr>
              <a:t>ا</a:t>
            </a:r>
            <a:r>
              <a:rPr lang="ar-SA" sz="4000" dirty="0">
                <a:solidFill>
                  <a:schemeClr val="tx1"/>
                </a:solidFill>
              </a:rPr>
              <a:t>ب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ن</a:t>
            </a:r>
            <a:endParaRPr lang="ar-LB" sz="4000" dirty="0">
              <a:solidFill>
                <a:schemeClr val="tx1"/>
              </a:solidFill>
            </a:endParaRPr>
          </a:p>
          <a:p>
            <a:pPr algn="ctr"/>
            <a:r>
              <a:rPr lang="ar-SA" sz="4000" dirty="0">
                <a:solidFill>
                  <a:schemeClr val="tx1"/>
                </a:solidFill>
              </a:rPr>
              <a:t> والرُّوح القُدُس،</a:t>
            </a:r>
            <a:endParaRPr lang="ar-LB" sz="4000" dirty="0">
              <a:solidFill>
                <a:schemeClr val="tx1"/>
              </a:solidFill>
            </a:endParaRPr>
          </a:p>
          <a:p>
            <a:pPr algn="ctr"/>
            <a:r>
              <a:rPr lang="ar-SA" sz="4000" dirty="0">
                <a:solidFill>
                  <a:schemeClr val="tx1"/>
                </a:solidFill>
              </a:rPr>
              <a:t> الإِلَه الواحِد،</a:t>
            </a:r>
            <a:endParaRPr lang="en-US" sz="4000" dirty="0">
              <a:solidFill>
                <a:schemeClr val="tx1"/>
              </a:solidFill>
            </a:endParaRPr>
          </a:p>
          <a:p>
            <a:pPr algn="ctr"/>
            <a:r>
              <a:rPr lang="ar-SA" sz="4000" dirty="0">
                <a:solidFill>
                  <a:schemeClr val="tx1"/>
                </a:solidFill>
              </a:rPr>
              <a:t> آمين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Liliane\Desktop\work from home\EB 1\EB1 rencontre 13 et 14\اللقاء 13\54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86512"/>
            <a:ext cx="4246823" cy="547148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2925585"/>
      </p:ext>
    </p:extLst>
  </p:cSld>
  <p:clrMapOvr>
    <a:masterClrMapping/>
  </p:clrMapOvr>
  <p:transition spd="slow" advTm="5052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825314" y="414337"/>
            <a:ext cx="4903974" cy="5208214"/>
          </a:xfrm>
          <a:prstGeom prst="cloudCallout">
            <a:avLst>
              <a:gd name="adj1" fmla="val 69687"/>
              <a:gd name="adj2" fmla="val 2798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خَلّونا نحِطّ سَوا أَنفُسْنا بِحُضور الله بِخُشوع واحتِرام ونْقِلّو </a:t>
            </a:r>
            <a:r>
              <a:rPr lang="ar-SA" sz="3500" dirty="0">
                <a:solidFill>
                  <a:srgbClr val="002060"/>
                </a:solidFill>
              </a:rPr>
              <a:t>يا رَبّ، </a:t>
            </a:r>
            <a:r>
              <a:rPr lang="ar-LB" sz="3500" dirty="0">
                <a:solidFill>
                  <a:srgbClr val="002060"/>
                </a:solidFill>
              </a:rPr>
              <a:t>إِ</a:t>
            </a:r>
            <a:r>
              <a:rPr lang="ar-SA" sz="3500" dirty="0">
                <a:solidFill>
                  <a:srgbClr val="002060"/>
                </a:solidFill>
              </a:rPr>
              <a:t>فتَحْ قُلُوبَنا لِنَفهَمَ كَلِمَتَك</a:t>
            </a:r>
            <a:r>
              <a:rPr lang="ar-LB" sz="3500" dirty="0">
                <a:solidFill>
                  <a:srgbClr val="002060"/>
                </a:solidFill>
              </a:rPr>
              <a:t>َ</a:t>
            </a:r>
            <a:endParaRPr lang="en-US" sz="35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753" y="3199901"/>
            <a:ext cx="3590247" cy="3658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944494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4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Custom 10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0070C0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1621</TotalTime>
  <Words>656</Words>
  <Application>Microsoft Office PowerPoint</Application>
  <PresentationFormat>On-screen Show (4:3)</PresentationFormat>
  <Paragraphs>80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Adobe Arabic</vt:lpstr>
      <vt:lpstr>Arial</vt:lpstr>
      <vt:lpstr>Calibri</vt:lpstr>
      <vt:lpstr>Traditional Arabic</vt:lpstr>
      <vt:lpstr>Trebuchet MS</vt:lpstr>
      <vt:lpstr>Wingdings 3</vt:lpstr>
      <vt:lpstr>Facet</vt:lpstr>
      <vt:lpstr>مَركَزُ التَّربِيَّةِ الدّينِيَّة لِرُهبانِيَّةِ القَلبَينِ الأقدَسَين </vt:lpstr>
      <vt:lpstr>PowerPoint Presentation</vt:lpstr>
      <vt:lpstr>اللِّقاءُ الرّابِع وَالعُشرون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مَركَزُ التَّربِيَّةِ الدّينِيَّة</dc:title>
  <dc:creator>WMAKSOUR</dc:creator>
  <cp:lastModifiedBy>Michel Haddad (Prof)</cp:lastModifiedBy>
  <cp:revision>124</cp:revision>
  <dcterms:created xsi:type="dcterms:W3CDTF">2020-08-25T06:38:39Z</dcterms:created>
  <dcterms:modified xsi:type="dcterms:W3CDTF">2022-02-25T17:48:35Z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2606880F-4379-48B2-92B3-48447B6F9A63</vt:lpwstr>
  </property>
  <property fmtid="{D5CDD505-2E9C-101B-9397-08002B2CF9AE}" pid="3" name="ArticulatePath">
    <vt:lpwstr>EB1-rencontre-24 2021-2022</vt:lpwstr>
  </property>
</Properties>
</file>