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0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52" r:id="rId12"/>
    <p:sldId id="418" r:id="rId13"/>
    <p:sldId id="453" r:id="rId14"/>
    <p:sldId id="423" r:id="rId15"/>
    <p:sldId id="454" r:id="rId16"/>
    <p:sldId id="455" r:id="rId17"/>
    <p:sldId id="456" r:id="rId18"/>
    <p:sldId id="457" r:id="rId19"/>
    <p:sldId id="458" r:id="rId20"/>
    <p:sldId id="459" r:id="rId21"/>
    <p:sldId id="462" r:id="rId22"/>
    <p:sldId id="463" r:id="rId23"/>
    <p:sldId id="350" r:id="rId24"/>
    <p:sldId id="316" r:id="rId25"/>
    <p:sldId id="315" r:id="rId26"/>
    <p:sldId id="307" r:id="rId27"/>
    <p:sldId id="464" r:id="rId28"/>
    <p:sldId id="357" r:id="rId29"/>
    <p:sldId id="465" r:id="rId30"/>
    <p:sldId id="361" r:id="rId31"/>
    <p:sldId id="362" r:id="rId32"/>
    <p:sldId id="416" r:id="rId33"/>
    <p:sldId id="345" r:id="rId34"/>
    <p:sldId id="466" r:id="rId35"/>
    <p:sldId id="287" r:id="rId36"/>
    <p:sldId id="369" r:id="rId37"/>
    <p:sldId id="285" r:id="rId38"/>
    <p:sldId id="283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CB2E-3974-4C3C-8465-6A4FBDE867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CB2E-3974-4C3C-8465-6A4FBDE867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CB2E-3974-4C3C-8465-6A4FBDE867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5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CB2E-3974-4C3C-8465-6A4FBDE867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CB2E-3974-4C3C-8465-6A4FBDE867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CB2E-3974-4C3C-8465-6A4FBDE867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5124478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200" dirty="0">
              <a:solidFill>
                <a:schemeClr val="tx1"/>
              </a:solidFill>
            </a:endParaRPr>
          </a:p>
          <a:p>
            <a:pPr algn="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ع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ن شُو حْكينَا ب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المَرّة المَاضيِة؟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عَن مَجِيء الرّوح القُدُس وحلُولُو 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 الرُّسُل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ar-SA" sz="3600" b="1" dirty="0">
                <a:solidFill>
                  <a:schemeClr val="tx1"/>
                </a:solidFill>
              </a:rPr>
              <a:t>مين كان مَع الرُّسُل بِوَقْتها؟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مَريم إِمُّو لَيَسوع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ar-SA" sz="3600" b="1" dirty="0">
                <a:solidFill>
                  <a:schemeClr val="tx1"/>
                </a:solidFill>
              </a:rPr>
              <a:t>شو عِمِلْ الرُّسُل بَعدين؟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طُلْعُوا 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 البَيت وصَارُوا يِحْكُوا عن يَسوع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ar-SA" sz="3600" b="1" dirty="0">
                <a:solidFill>
                  <a:schemeClr val="tx1"/>
                </a:solidFill>
              </a:rPr>
              <a:t>والرُّوح إِجَا بِوَقتا بَسْ؟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لا، لأنُّو الرّوح إِجَا بالمَاضي وهُوِّي بيِجِي كِلّ يوم وأنَا لازِم إنطرُو تَ استَقْبلُو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en-US" sz="3600" dirty="0"/>
              <a:t> </a:t>
            </a:r>
          </a:p>
          <a:p>
            <a:pPr algn="ctr" rtl="1"/>
            <a:endParaRPr lang="en-US" sz="4800" dirty="0">
              <a:solidFill>
                <a:schemeClr val="tx1"/>
              </a:solidFill>
            </a:endParaRPr>
          </a:p>
          <a:p>
            <a:pPr algn="ctr" rtl="1"/>
            <a:r>
              <a:rPr lang="en-US" sz="48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43338" y="0"/>
            <a:ext cx="5129213" cy="5863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بس </a:t>
            </a:r>
            <a:r>
              <a:rPr lang="ar-SA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وَدَّعْ</a:t>
            </a:r>
            <a:r>
              <a:rPr lang="ar-LB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ي</a:t>
            </a:r>
            <a:r>
              <a:rPr lang="ar-SA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سوع</a:t>
            </a:r>
            <a:r>
              <a:rPr lang="ar-LB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ت</a:t>
            </a:r>
            <a:r>
              <a:rPr lang="ar-SA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ْلاميذُو قَلُّن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3000" dirty="0"/>
          </a:p>
        </p:txBody>
      </p:sp>
      <p:sp>
        <p:nvSpPr>
          <p:cNvPr id="6" name="Cloud Callout 5"/>
          <p:cNvSpPr/>
          <p:nvPr/>
        </p:nvSpPr>
        <p:spPr>
          <a:xfrm>
            <a:off x="971323" y="3737428"/>
            <a:ext cx="6227762" cy="2677886"/>
          </a:xfrm>
          <a:prstGeom prst="cloudCallout">
            <a:avLst>
              <a:gd name="adj1" fmla="val -448"/>
              <a:gd name="adj2" fmla="val -777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أنَا رَايِح لَعِندْ يَلّي بَعَتْنِي،</a:t>
            </a:r>
            <a:endParaRPr lang="en-US" sz="3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يِعْنِي عِند بَيّي</a:t>
            </a:r>
            <a:r>
              <a:rPr lang="en-US" sz="3800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17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208011" y="537027"/>
            <a:ext cx="4703762" cy="2496457"/>
          </a:xfrm>
          <a:prstGeom prst="cloudCallout">
            <a:avLst>
              <a:gd name="adj1" fmla="val -76796"/>
              <a:gd name="adj2" fmla="val -211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ومن الأحسَنْ لإلكُنْ إنّو رُوحْ</a:t>
            </a:r>
            <a:r>
              <a:rPr lang="ar-LB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لإ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نّي إذا رُحُتْ بِبْعَتِلْكُنْ الرّوح القُدُس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0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730524" y="304800"/>
            <a:ext cx="4282847" cy="2859314"/>
          </a:xfrm>
          <a:prstGeom prst="cloudCallout">
            <a:avLst>
              <a:gd name="adj1" fmla="val -78176"/>
              <a:gd name="adj2" fmla="val -118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وبَسْ يِجِي هَالرّوح، هُوِّي بيخَلّيكُنْ تَعرْفُوا الحَقيقَة كِلّها</a:t>
            </a:r>
            <a:r>
              <a:rPr lang="ar-LB" sz="2800" dirty="0">
                <a:solidFill>
                  <a:schemeClr val="tx1"/>
                </a:solidFill>
              </a:rPr>
              <a:t>...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61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542" y="203201"/>
            <a:ext cx="6937829" cy="32316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400" dirty="0"/>
              <a:t>ونِحْنَا أخدْنَا هَالرُّوح بِالم</a:t>
            </a:r>
            <a:r>
              <a:rPr lang="ar-LB" sz="3400" dirty="0"/>
              <a:t>َ</a:t>
            </a:r>
            <a:r>
              <a:rPr lang="ar-SA" sz="3400" dirty="0"/>
              <a:t>عْموديّة، وهُوّي يَل</a:t>
            </a:r>
            <a:r>
              <a:rPr lang="ar-LB" sz="3400" dirty="0"/>
              <a:t>ْل</a:t>
            </a:r>
            <a:r>
              <a:rPr lang="ar-SA" sz="3400" dirty="0"/>
              <a:t>ي بيصَلِّي فينَا وبِيخَليّنَا نْقُول لَ اللّه مِتِلْ ما قَلُّو يَسوع: </a:t>
            </a:r>
            <a:r>
              <a:rPr lang="ar-SA" sz="3400" b="1" dirty="0"/>
              <a:t>«</a:t>
            </a:r>
            <a:r>
              <a:rPr lang="ar-LB" sz="3400" b="1" dirty="0"/>
              <a:t>أ</a:t>
            </a:r>
            <a:r>
              <a:rPr lang="ar-SA" sz="3400" b="1" dirty="0"/>
              <a:t>بانا</a:t>
            </a:r>
            <a:r>
              <a:rPr lang="ar-LB" sz="3400" b="1" dirty="0"/>
              <a:t>»</a:t>
            </a:r>
            <a:r>
              <a:rPr lang="en-US" sz="3400" b="1" dirty="0"/>
              <a:t>.</a:t>
            </a:r>
          </a:p>
          <a:p>
            <a:pPr algn="ctr" rtl="1"/>
            <a:r>
              <a:rPr lang="ar-SA" sz="3400" dirty="0"/>
              <a:t>الرّوح القُدُس هُوِّي يَل</a:t>
            </a:r>
            <a:r>
              <a:rPr lang="ar-LB" sz="3400" dirty="0"/>
              <a:t>ْ</a:t>
            </a:r>
            <a:r>
              <a:rPr lang="ar-SA" sz="3400" dirty="0"/>
              <a:t>لي بيحُطّ الحُبّ بِقلوبْنَا وبيخَلّينَا قادرين نِحْكِي مَعْ غَيرَنا ونِتْفاهَم مَعُنْ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73" y="2598218"/>
            <a:ext cx="3394042" cy="443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3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08" y="2850646"/>
            <a:ext cx="6233663" cy="4007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" y="251935"/>
            <a:ext cx="7424059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وصَلاتْنَا هِيِّ عَلامِة لَوُجُود الرّوح القُدُس فينا لأنُّو بِدُونُو ما فينا نِحْكِي مَع اللّه الآب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الرّوح القدُس بيجِي تَ يْحِبْني وتَ يَعطينِي حُبُّو</a:t>
            </a:r>
            <a:r>
              <a:rPr lang="ar-LB" sz="3200" dirty="0"/>
              <a:t> </a:t>
            </a:r>
            <a:r>
              <a:rPr lang="en-US" sz="3200" dirty="0"/>
              <a:t>.</a:t>
            </a:r>
            <a:r>
              <a:rPr lang="ar-LB" sz="3200" dirty="0"/>
              <a:t>ه</a:t>
            </a:r>
            <a:r>
              <a:rPr lang="ar-SA" sz="3200" dirty="0"/>
              <a:t>وِّي الحُبّ وبَدُّو إنُّو يَعطينَا ذاتُو ويحِبْنا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49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251935"/>
            <a:ext cx="7424059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وأنا بَدِّي اتِرْكُو يحِبْنِي وآخُدْ مِنّو كِلّ الحُبّ يَلّلي بَدُّو يَعْطِينِي ياه، وفَرْحُو لأنّو هُوّي بيحِبْنِي مِنْ دُون مُقابِل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كِرمال هَيك بْقِلُّو للرّوح القُدُس بِصَمت قَلبِي</a:t>
            </a:r>
            <a:r>
              <a:rPr lang="en-US" sz="3200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254" y="4122057"/>
            <a:ext cx="3448492" cy="262141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81592" y="2607109"/>
            <a:ext cx="4785170" cy="3630925"/>
          </a:xfrm>
          <a:prstGeom prst="cloudCallout">
            <a:avLst>
              <a:gd name="adj1" fmla="val 53219"/>
              <a:gd name="adj2" fmla="val 36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تَعَا واعْطينِي حُبّ يَسوع</a:t>
            </a:r>
            <a:r>
              <a:rPr lang="ar-LB" sz="3000" dirty="0">
                <a:solidFill>
                  <a:schemeClr val="tx1"/>
                </a:solidFill>
              </a:rPr>
              <a:t>.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هَيْدَا الحُبّ يَل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لي بيخَلّينِي حِبّ اللّه وكِلّ النّاسْ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مِتِل مَا حَبْني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ي</a:t>
            </a:r>
            <a:r>
              <a:rPr lang="ar-SA" sz="3000" dirty="0">
                <a:solidFill>
                  <a:schemeClr val="tx1"/>
                </a:solidFill>
              </a:rPr>
              <a:t>سوع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7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251935"/>
            <a:ext cx="7424059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لأَنُّو عِندِي قُوِّة إرادِة بِقْدِرْ أعمِلْ كِلّ شِي بَدِّي ياه لِأنّي حُرّ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عِندي القُدْرَة إِنّي اخْتَار قُول «نَعَم» أو «لا</a:t>
            </a:r>
            <a:r>
              <a:rPr lang="ar-LB" sz="3200" dirty="0"/>
              <a:t>»</a:t>
            </a:r>
            <a:r>
              <a:rPr lang="en-US" sz="3200" dirty="0"/>
              <a:t>!</a:t>
            </a:r>
          </a:p>
          <a:p>
            <a:pPr algn="ctr" rtl="1"/>
            <a:r>
              <a:rPr lang="ar-SA" sz="3200" dirty="0"/>
              <a:t>والحُرِيِّة هِيِّي أَعظَم هْدِيّة عَطَانِي ياها اللّه، </a:t>
            </a:r>
            <a:endParaRPr lang="en-US" sz="3200" dirty="0"/>
          </a:p>
          <a:p>
            <a:pPr algn="ctr" rtl="1"/>
            <a:r>
              <a:rPr lang="ar-SA" sz="3200" dirty="0"/>
              <a:t>لأنُّو الحُبّ مَا بَدّو يفرُضْ نَفْسُو</a:t>
            </a:r>
            <a:r>
              <a:rPr lang="en-US" sz="3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09" y="1843314"/>
            <a:ext cx="5662108" cy="5348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7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251935"/>
            <a:ext cx="7424059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اللّه بَدّو يانِي اخْتَارُو هُوّي بِكِلّ حُرِيّة وفَرَح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وهَيك أنَا مَسؤول عَنْ أفعِالي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وفِيِّي اختَار شُو بَدِّي أعمِلْ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بَسْ مَرّات كْتيرِة بْحِسّ بِصِراع جُوّاتِي</a:t>
            </a:r>
            <a:r>
              <a:rPr lang="en-US" sz="3200" dirty="0"/>
              <a:t>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0" y="2752251"/>
            <a:ext cx="4785170" cy="3630925"/>
          </a:xfrm>
          <a:prstGeom prst="cloudCallout">
            <a:avLst>
              <a:gd name="adj1" fmla="val 67475"/>
              <a:gd name="adj2" fmla="val 114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أنا ضْعِيف ما بَعْمِلْ دَايمَن الخَير يَل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بَدّي يِاه،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والشَّر يَل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مَا بَدّي يِاه، بَعِمْلُو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630" y="2685143"/>
            <a:ext cx="1935163" cy="4172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4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251935"/>
            <a:ext cx="7424059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كِرمِال هَيْك بِصرُخْ للرّوح القُدُس وبُطلُبْ مِنُّو قوّتُو وبْقِلُّو</a:t>
            </a:r>
            <a:r>
              <a:rPr lang="en-US" sz="3200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52684" y="716270"/>
            <a:ext cx="6444341" cy="614173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3200" y="2128137"/>
            <a:ext cx="4901284" cy="4185577"/>
          </a:xfrm>
          <a:prstGeom prst="cloudCallout">
            <a:avLst>
              <a:gd name="adj1" fmla="val 67475"/>
              <a:gd name="adj2" fmla="val 114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تَعَا تَعَا نَجّينِي، بْسَلْمَكْ إرادْتِي، وَجِّهَا صَوْب الخَير</a:t>
            </a:r>
            <a:r>
              <a:rPr lang="en-US" sz="3200" dirty="0">
                <a:solidFill>
                  <a:schemeClr val="tx1"/>
                </a:solidFill>
              </a:rPr>
              <a:t>...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واعْطينِي القُدْرَة تَ أعمِلْ كِلّ شِي بَدَّكْ ياه مِنّي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8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143" y="0"/>
            <a:ext cx="504116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972" y="179365"/>
            <a:ext cx="3730171" cy="64633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400" dirty="0"/>
              <a:t>الرُّوح القدُس بِيساعِدْنِي تَ اتْخَشَّعْ يِعْنِي تَ انسَ كِلّ شِي واسْمَعْلُو لإلُو وبَسْ</a:t>
            </a:r>
            <a:r>
              <a:rPr lang="en-US" sz="3400" dirty="0"/>
              <a:t>.</a:t>
            </a:r>
          </a:p>
          <a:p>
            <a:pPr algn="ctr" rtl="1"/>
            <a:r>
              <a:rPr lang="ar-SA" sz="3400" dirty="0"/>
              <a:t>بْغَمِّضْ عَينَيىِّ وبِنْتِبِهْ لحُضُورُو فِييّ</a:t>
            </a:r>
            <a:r>
              <a:rPr lang="en-US" sz="3400" dirty="0"/>
              <a:t>.</a:t>
            </a:r>
            <a:r>
              <a:rPr lang="ar-SA" sz="3400" dirty="0"/>
              <a:t> هُوِّي بْيِشْتِغِلْ فِيّي،</a:t>
            </a:r>
            <a:endParaRPr lang="en-US" sz="3400" dirty="0"/>
          </a:p>
          <a:p>
            <a:pPr algn="ctr" rtl="1"/>
            <a:r>
              <a:rPr lang="ar-SA" sz="3400" dirty="0"/>
              <a:t>وبيخَلِّي تِفْكِيرِي يرُوح صَوْبُو،</a:t>
            </a:r>
            <a:endParaRPr lang="en-US" sz="3400" dirty="0"/>
          </a:p>
          <a:p>
            <a:pPr algn="ctr" rtl="1"/>
            <a:r>
              <a:rPr lang="ar-SA" sz="3400" dirty="0"/>
              <a:t>وبواسِطْتُو، صَوب يَسوع وصَوب بَيّو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17257" y="1306285"/>
            <a:ext cx="5143415" cy="5551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63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400" dirty="0">
              <a:solidFill>
                <a:schemeClr val="tx1"/>
              </a:solidFill>
            </a:endParaRPr>
          </a:p>
          <a:p>
            <a:pPr algn="r" rtl="1"/>
            <a:endParaRPr lang="ar-LB" sz="3400" b="1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هُوِّي بِيِفْهَمْنِي وبْيَعرفْ إِنُّو فِييّ إحْكِي بِصَمت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بِكَلِمات الحُبّ يَل</a:t>
            </a:r>
            <a:r>
              <a:rPr lang="ar-LB" sz="3400" dirty="0">
                <a:solidFill>
                  <a:schemeClr val="tx1"/>
                </a:solidFill>
              </a:rPr>
              <a:t>ْل</a:t>
            </a:r>
            <a:r>
              <a:rPr lang="ar-SA" sz="3400" dirty="0">
                <a:solidFill>
                  <a:schemeClr val="tx1"/>
                </a:solidFill>
              </a:rPr>
              <a:t>ي بْتِطلَعْ مِنْ قَلْبِي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وحَتَّى لَوْ كِنِتْ مَا بْحِسّ بْشِي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أو ما عِنْدِي شِيْ قُولُو،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هُوِّي بيسَاعِدْنِي تَ ابقَى مَع يَسوع فَترَة طَويلِة، 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حَتّى يِقْدَر،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شْوَي شْوَي، يْنوِّرْنِي ويْحَوِّلنِي ويِكْشِفْلِي سِرُّو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اللّه بَيّ</a:t>
            </a:r>
            <a:r>
              <a:rPr lang="en-US" sz="34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ومَعْ يَسوع بِحْكِيه وبْقِلّو: أبانا</a:t>
            </a:r>
            <a:r>
              <a:rPr lang="en-US" sz="34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80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46057" y="0"/>
            <a:ext cx="3497943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الرُّوح القُدُس هُوِّي رُوح يَسوع،</a:t>
            </a:r>
            <a:endParaRPr lang="en-US" sz="3600" dirty="0"/>
          </a:p>
          <a:p>
            <a:pPr algn="ctr" rtl="1"/>
            <a:r>
              <a:rPr lang="ar-SA" sz="3600" dirty="0"/>
              <a:t>بيسِاعِدْني حَتّى قُول بِصَمت قَلبِي</a:t>
            </a:r>
            <a:r>
              <a:rPr lang="en-US" sz="3600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38629"/>
            <a:ext cx="5718628" cy="621937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968220" y="3483428"/>
            <a:ext cx="4785170" cy="2943292"/>
          </a:xfrm>
          <a:prstGeom prst="cloudCallout">
            <a:avLst>
              <a:gd name="adj1" fmla="val -65681"/>
              <a:gd name="adj2" fmla="val -217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/>
                </a:solidFill>
              </a:rPr>
              <a:t>يا بَيِّي، أنا بْحِبَّكْ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اعطينِي حُبَّكْ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ومَع يَسوع بِرْفَعْلَكْ صَلاتِي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518277" y="168710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000" dirty="0">
                <a:solidFill>
                  <a:schemeClr val="tx1"/>
                </a:solidFill>
              </a:rPr>
              <a:t>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عوا تَ نص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لّي للرُّوح القُدُس ونْقِلّو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 </a:t>
            </a:r>
            <a:r>
              <a:rPr lang="ar-SA" sz="3400" b="1" dirty="0">
                <a:solidFill>
                  <a:schemeClr val="tx1"/>
                </a:solidFill>
              </a:rPr>
              <a:t>يا رُوح يَسوع ورُوح الآب، </a:t>
            </a:r>
            <a:endParaRPr lang="en-US" sz="3400" b="1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اعْطينِي حُبَّكْ لمّا بْصَلّيلَكْ وبتِرْكَكْ تِتْغَلْغَلْ فِييّ بالصّلاة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LB" sz="3400" dirty="0">
                <a:solidFill>
                  <a:schemeClr val="tx1"/>
                </a:solidFill>
              </a:rPr>
              <a:t>ب</a:t>
            </a:r>
            <a:r>
              <a:rPr lang="ar-SA" sz="3400" dirty="0">
                <a:solidFill>
                  <a:schemeClr val="tx1"/>
                </a:solidFill>
              </a:rPr>
              <a:t>دِّي حِبَّكْ وآمِن فيكْ،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بَدِّي حِبَّكْ أيُّها الثّالوث</a:t>
            </a:r>
            <a:r>
              <a:rPr lang="ar-LB" sz="3400" dirty="0">
                <a:solidFill>
                  <a:schemeClr val="tx1"/>
                </a:solidFill>
              </a:rPr>
              <a:t>:</a:t>
            </a:r>
            <a:endParaRPr lang="en-US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الآب والابن والرّوح القُدُس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وبَدّي حِبّ كِلّ النّاس</a:t>
            </a:r>
            <a:endParaRPr lang="ar-LB" sz="3400" dirty="0">
              <a:solidFill>
                <a:schemeClr val="tx1"/>
              </a:solidFill>
            </a:endParaRP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 مِتِل ما إنْتَ بِتْحِبْنِي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3991331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وهَلَّق </a:t>
            </a:r>
          </a:p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2227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725716" y="130628"/>
            <a:ext cx="7170056" cy="2975429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م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ن هُو</a:t>
            </a:r>
            <a:r>
              <a:rPr lang="ar-LB" sz="4000" dirty="0">
                <a:solidFill>
                  <a:schemeClr val="tx1"/>
                </a:solidFill>
              </a:rPr>
              <a:t>ّي </a:t>
            </a:r>
            <a:r>
              <a:rPr lang="ar-SA" sz="4000" dirty="0">
                <a:solidFill>
                  <a:schemeClr val="tx1"/>
                </a:solidFill>
              </a:rPr>
              <a:t>الرّوح القُدُس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وعَ شو بيساعِدْني؟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2069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91314" y="1422398"/>
            <a:ext cx="3905624" cy="1410093"/>
          </a:xfrm>
          <a:prstGeom prst="wedgeRoundRectCallout">
            <a:avLst>
              <a:gd name="adj1" fmla="val 18143"/>
              <a:gd name="adj2" fmla="val 1840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هُوّي</a:t>
            </a:r>
            <a:r>
              <a:rPr lang="ar-SA" sz="3600" dirty="0"/>
              <a:t> الحُب</a:t>
            </a:r>
            <a:r>
              <a:rPr lang="ar-LB" sz="3600" dirty="0"/>
              <a:t>ّ</a:t>
            </a:r>
            <a:r>
              <a:rPr lang="ar-SA" sz="3600" dirty="0"/>
              <a:t>، النّور والقُو</a:t>
            </a:r>
            <a:r>
              <a:rPr lang="ar-LB" sz="3600" dirty="0"/>
              <a:t>ّ</a:t>
            </a:r>
            <a:r>
              <a:rPr lang="ar-SA" sz="3600" dirty="0"/>
              <a:t>ة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093" y="2897725"/>
            <a:ext cx="5843640" cy="39602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99143" y="841829"/>
            <a:ext cx="3905624" cy="1939864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بيساعِدْني </a:t>
            </a:r>
            <a:r>
              <a:rPr lang="ar-SA" sz="3600" dirty="0">
                <a:solidFill>
                  <a:schemeClr val="tx1"/>
                </a:solidFill>
              </a:rPr>
              <a:t>عَلى </a:t>
            </a:r>
            <a:r>
              <a:rPr lang="ar-LB" sz="3600" dirty="0">
                <a:solidFill>
                  <a:schemeClr val="tx1"/>
                </a:solidFill>
              </a:rPr>
              <a:t>إِ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ّو</a:t>
            </a:r>
            <a:r>
              <a:rPr lang="ar-SA" sz="3600" dirty="0">
                <a:solidFill>
                  <a:schemeClr val="tx1"/>
                </a:solidFill>
              </a:rPr>
              <a:t> حِب</a:t>
            </a:r>
            <a:r>
              <a:rPr lang="ar-LB" sz="3600" dirty="0">
                <a:solidFill>
                  <a:schemeClr val="tx1"/>
                </a:solidFill>
              </a:rPr>
              <a:t>ّ كلّ النّاس </a:t>
            </a:r>
            <a:r>
              <a:rPr lang="ar-SA" sz="3600" dirty="0">
                <a:solidFill>
                  <a:schemeClr val="tx1"/>
                </a:solidFill>
              </a:rPr>
              <a:t>وص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لّي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97442" y="443366"/>
            <a:ext cx="6235472" cy="3011034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هِيي </a:t>
            </a:r>
            <a:r>
              <a:rPr lang="ar-SA" sz="4000" dirty="0">
                <a:solidFill>
                  <a:schemeClr val="tx1"/>
                </a:solidFill>
              </a:rPr>
              <a:t>أ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عظ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 ه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د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يّ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طَاني</a:t>
            </a:r>
            <a:r>
              <a:rPr lang="ar-LB" sz="4000" dirty="0">
                <a:solidFill>
                  <a:schemeClr val="tx1"/>
                </a:solidFill>
              </a:rPr>
              <a:t> ياها</a:t>
            </a:r>
            <a:r>
              <a:rPr lang="ar-SA" sz="4000" dirty="0">
                <a:solidFill>
                  <a:schemeClr val="tx1"/>
                </a:solidFill>
              </a:rPr>
              <a:t> اللّه</a:t>
            </a:r>
            <a:r>
              <a:rPr lang="ar-LB" sz="4000" dirty="0">
                <a:solidFill>
                  <a:schemeClr val="tx1"/>
                </a:solidFill>
              </a:rPr>
              <a:t> وليش؟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65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467" y="0"/>
            <a:ext cx="9162356" cy="66331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8342" y="13060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4000" dirty="0"/>
              <a:t>أَعظَم هِدِيّة </a:t>
            </a:r>
          </a:p>
          <a:p>
            <a:pPr algn="ctr" rtl="1"/>
            <a:r>
              <a:rPr lang="ar-LB" sz="4000" dirty="0"/>
              <a:t>هِيّي الحُرِّيّة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023578" y="825280"/>
            <a:ext cx="3374642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لأَنّ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اللّه 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بَدّو </a:t>
            </a: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ياني إ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ختار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endParaRPr lang="ar-LB" sz="40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بِك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ّ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حُريّ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ة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وفَرَح</a:t>
            </a:r>
            <a:r>
              <a:rPr lang="en-US" sz="40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9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4584" y="1471260"/>
            <a:ext cx="8900927" cy="902826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2">
                    <a:lumMod val="75000"/>
                  </a:schemeClr>
                </a:solidFill>
              </a:rPr>
              <a:t>اللِّقاءُ الخامِس وَالعُشرون</a:t>
            </a:r>
            <a:endParaRPr lang="en-US" sz="5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5500" b="1" dirty="0">
                <a:solidFill>
                  <a:srgbClr val="FF0000"/>
                </a:solidFill>
              </a:rPr>
              <a:t>أَيُّها الرّوحُ القُدُس... </a:t>
            </a:r>
          </a:p>
          <a:p>
            <a:pPr algn="ctr" rtl="1"/>
            <a:r>
              <a:rPr lang="ar-LB" sz="5500" b="1" dirty="0">
                <a:solidFill>
                  <a:srgbClr val="FF0000"/>
                </a:solidFill>
              </a:rPr>
              <a:t>صَلِّ فِيَّ</a:t>
            </a:r>
            <a:endParaRPr lang="en-US" sz="5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415144" y="24674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َيش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بِ</a:t>
            </a:r>
            <a:r>
              <a:rPr lang="ar-SA" sz="4000" dirty="0">
                <a:solidFill>
                  <a:schemeClr val="tx1"/>
                </a:solidFill>
              </a:rPr>
              <a:t>طلُب قُو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ة الرّوح القُدُس؟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9155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61257" y="377372"/>
            <a:ext cx="7561943" cy="1872342"/>
          </a:xfrm>
          <a:prstGeom prst="wedgeRoundRectCallout">
            <a:avLst>
              <a:gd name="adj1" fmla="val 13185"/>
              <a:gd name="adj2" fmla="val 8613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400" dirty="0"/>
          </a:p>
          <a:p>
            <a:pPr algn="ctr" rtl="1"/>
            <a:r>
              <a:rPr lang="ar-SA" sz="3400" dirty="0"/>
              <a:t>حَتّى </a:t>
            </a:r>
            <a:r>
              <a:rPr lang="ar-LB" sz="3400" dirty="0"/>
              <a:t>ما أَعمُل</a:t>
            </a:r>
            <a:r>
              <a:rPr lang="ar-SA" sz="3400" dirty="0"/>
              <a:t> </a:t>
            </a:r>
            <a:r>
              <a:rPr lang="ar-LB" sz="3400" dirty="0"/>
              <a:t>يَلْلي أَنا بَدّي ياه وأَعمِل يَلْلي بَدّو ياه مِنّي الرّوح القُدُس</a:t>
            </a:r>
            <a:r>
              <a:rPr lang="en-US" sz="5400" dirty="0"/>
              <a:t>.</a:t>
            </a:r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571" y="2085714"/>
            <a:ext cx="5036457" cy="4931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1122217" y="123941"/>
            <a:ext cx="4003963" cy="3169782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جَرْبوا عمِلوا هالنَّشاط!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168" y="899886"/>
            <a:ext cx="7690342" cy="4528458"/>
          </a:xfr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4963885" y="1582056"/>
            <a:ext cx="4063999" cy="97245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الرّوحُ القُدُسُ هُوَ الحُبّ</a:t>
            </a:r>
            <a:endParaRPr lang="en-US" sz="3200" dirty="0"/>
          </a:p>
        </p:txBody>
      </p:sp>
      <p:sp>
        <p:nvSpPr>
          <p:cNvPr id="4" name="Pentagon 3"/>
          <p:cNvSpPr/>
          <p:nvPr/>
        </p:nvSpPr>
        <p:spPr>
          <a:xfrm>
            <a:off x="174171" y="1589314"/>
            <a:ext cx="4717143" cy="97245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يَأتي إلى قَلبي</a:t>
            </a:r>
          </a:p>
          <a:p>
            <a:pPr algn="ctr" rtl="1"/>
            <a:r>
              <a:rPr lang="ar-LB" sz="3200" dirty="0"/>
              <a:t> ويَعطيني الحُبّ</a:t>
            </a:r>
            <a:endParaRPr lang="en-US" sz="3200" dirty="0"/>
          </a:p>
        </p:txBody>
      </p:sp>
      <p:sp>
        <p:nvSpPr>
          <p:cNvPr id="5" name="Pentagon 4"/>
          <p:cNvSpPr/>
          <p:nvPr/>
        </p:nvSpPr>
        <p:spPr>
          <a:xfrm flipH="1">
            <a:off x="4978403" y="3301999"/>
            <a:ext cx="4063999" cy="972457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الرّوحُ القُدُسُ هُوَ القُوّة</a:t>
            </a:r>
            <a:endParaRPr lang="en-US" sz="3200" dirty="0"/>
          </a:p>
        </p:txBody>
      </p:sp>
      <p:sp>
        <p:nvSpPr>
          <p:cNvPr id="6" name="Pentagon 5"/>
          <p:cNvSpPr/>
          <p:nvPr/>
        </p:nvSpPr>
        <p:spPr>
          <a:xfrm>
            <a:off x="130624" y="3280228"/>
            <a:ext cx="4746175" cy="972457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يَسكنُ إرادَتي ويُعطيني قوّةَ العَمَل</a:t>
            </a:r>
            <a:endParaRPr lang="en-US" sz="3200" dirty="0"/>
          </a:p>
        </p:txBody>
      </p:sp>
      <p:sp>
        <p:nvSpPr>
          <p:cNvPr id="7" name="Pentagon 6"/>
          <p:cNvSpPr/>
          <p:nvPr/>
        </p:nvSpPr>
        <p:spPr>
          <a:xfrm flipH="1">
            <a:off x="4963885" y="5123541"/>
            <a:ext cx="4063999" cy="97245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الرّوحُ القُدُسُ هُوَ النّور</a:t>
            </a:r>
            <a:endParaRPr lang="en-US" sz="3200" dirty="0"/>
          </a:p>
        </p:txBody>
      </p:sp>
      <p:sp>
        <p:nvSpPr>
          <p:cNvPr id="8" name="Pentagon 7"/>
          <p:cNvSpPr/>
          <p:nvPr/>
        </p:nvSpPr>
        <p:spPr>
          <a:xfrm>
            <a:off x="181425" y="5116285"/>
            <a:ext cx="4746175" cy="97245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يَأتي إلى عَقلي ويَمنَحُني نورَ الإيمان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448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لازِم تِنحِفِر بِقلوبنا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0646" y="3916247"/>
            <a:ext cx="3673354" cy="2827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27" y="798286"/>
            <a:ext cx="5478991" cy="6059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88044" y="4000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بِهَالصّلاة وهالتِّرنيمِة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2"/>
            <a:ext cx="9144000" cy="3367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97" y="3541486"/>
            <a:ext cx="6568904" cy="3214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445016" y="471488"/>
            <a:ext cx="4170347" cy="3291871"/>
          </a:xfrm>
          <a:prstGeom prst="cloudCallout">
            <a:avLst>
              <a:gd name="adj1" fmla="val -82145"/>
              <a:gd name="adj2" fmla="val 53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5778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879" y="0"/>
            <a:ext cx="506215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00063" y="434897"/>
            <a:ext cx="4757814" cy="3169758"/>
          </a:xfrm>
          <a:prstGeom prst="cloudCallout">
            <a:avLst>
              <a:gd name="adj1" fmla="val 44373"/>
              <a:gd name="adj2" fmla="val 7627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897" y="3586163"/>
            <a:ext cx="4250686" cy="3271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785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065" y="974269"/>
            <a:ext cx="378872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نْحَدّد </a:t>
            </a:r>
            <a:r>
              <a:rPr lang="ar-SA" sz="3600" dirty="0"/>
              <a:t>مَصد</a:t>
            </a:r>
            <a:r>
              <a:rPr lang="ar-LB" sz="3600" dirty="0"/>
              <a:t>َ</a:t>
            </a:r>
            <a:r>
              <a:rPr lang="ar-SA" sz="3600" dirty="0"/>
              <a:t>ر القُوّة والحُبّ والنّور </a:t>
            </a:r>
            <a:r>
              <a:rPr lang="ar-LB" sz="3600" dirty="0"/>
              <a:t>يَلْلي</a:t>
            </a:r>
            <a:r>
              <a:rPr lang="ar-SA" sz="3600" dirty="0"/>
              <a:t> </a:t>
            </a:r>
            <a:r>
              <a:rPr lang="ar-LB" sz="3600" dirty="0"/>
              <a:t>منِ</a:t>
            </a:r>
            <a:r>
              <a:rPr lang="ar-SA" sz="3600" dirty="0"/>
              <a:t>شعُر في</a:t>
            </a:r>
            <a:r>
              <a:rPr lang="ar-LB" sz="3600" dirty="0"/>
              <a:t>ه</a:t>
            </a:r>
            <a:r>
              <a:rPr lang="ar-SA" sz="3600" dirty="0"/>
              <a:t> </a:t>
            </a:r>
            <a:r>
              <a:rPr lang="ar-LB" sz="3600" dirty="0"/>
              <a:t>بِ</a:t>
            </a:r>
            <a:r>
              <a:rPr lang="ar-SA" sz="3600" dirty="0"/>
              <a:t>قَل</a:t>
            </a:r>
            <a:r>
              <a:rPr lang="ar-LB" sz="3600" dirty="0"/>
              <a:t>ِ</a:t>
            </a:r>
            <a:r>
              <a:rPr lang="ar-SA" sz="3600" dirty="0"/>
              <a:t>ب</a:t>
            </a:r>
            <a:r>
              <a:rPr lang="ar-LB" sz="3600" dirty="0"/>
              <a:t>ْنا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9268" y="790392"/>
            <a:ext cx="4032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4">
                    <a:lumMod val="50000"/>
                  </a:schemeClr>
                </a:solidFill>
              </a:rPr>
              <a:t>نصَلّي </a:t>
            </a:r>
            <a:r>
              <a:rPr lang="ar-LB" sz="3600" dirty="0"/>
              <a:t>ب</a:t>
            </a:r>
            <a:r>
              <a:rPr lang="ar-SA" sz="3600" dirty="0"/>
              <a:t>فَضل </a:t>
            </a:r>
            <a:endParaRPr lang="ar-LB" sz="3600" dirty="0"/>
          </a:p>
          <a:p>
            <a:pPr algn="ctr" rtl="1"/>
            <a:r>
              <a:rPr lang="ar-SA" sz="3600" dirty="0"/>
              <a:t>الرّوح القُدُس </a:t>
            </a:r>
            <a:endParaRPr lang="ar-LB" sz="3600" dirty="0"/>
          </a:p>
          <a:p>
            <a:pPr algn="ctr" rtl="1"/>
            <a:r>
              <a:rPr lang="ar-LB" sz="3600" dirty="0"/>
              <a:t>ونْ</a:t>
            </a:r>
            <a:r>
              <a:rPr lang="ar-SA" sz="3600" dirty="0"/>
              <a:t>قول «أب</a:t>
            </a:r>
            <a:r>
              <a:rPr lang="ar-LB" sz="3600" dirty="0"/>
              <a:t>ا»</a:t>
            </a:r>
            <a:r>
              <a:rPr lang="en-US" sz="3600" dirty="0"/>
              <a:t> 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68164" y="0"/>
            <a:ext cx="5361174" cy="4672013"/>
          </a:xfrm>
          <a:prstGeom prst="cloudCallout">
            <a:avLst>
              <a:gd name="adj1" fmla="val 19852"/>
              <a:gd name="adj2" fmla="val 610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«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َ»</a:t>
            </a:r>
            <a:endParaRPr lang="en-US" sz="35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C0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1815</TotalTime>
  <Words>796</Words>
  <Application>Microsoft Office PowerPoint</Application>
  <PresentationFormat>On-screen Show (4:3)</PresentationFormat>
  <Paragraphs>125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الخامِس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122</cp:revision>
  <dcterms:created xsi:type="dcterms:W3CDTF">2020-08-25T06:38:39Z</dcterms:created>
  <dcterms:modified xsi:type="dcterms:W3CDTF">2022-02-25T17:49:57Z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27545BC7-65F3-4478-8DA9-2F818FA07F9B</vt:lpwstr>
  </property>
  <property fmtid="{D5CDD505-2E9C-101B-9397-08002B2CF9AE}" pid="3" name="ArticulatePath">
    <vt:lpwstr>EB1-rencontre-25 2021-2022</vt:lpwstr>
  </property>
</Properties>
</file>