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47"/>
  </p:notes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29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2" r:id="rId19"/>
    <p:sldId id="473" r:id="rId20"/>
    <p:sldId id="474" r:id="rId21"/>
    <p:sldId id="475" r:id="rId22"/>
    <p:sldId id="477" r:id="rId23"/>
    <p:sldId id="478" r:id="rId24"/>
    <p:sldId id="476" r:id="rId25"/>
    <p:sldId id="480" r:id="rId26"/>
    <p:sldId id="481" r:id="rId27"/>
    <p:sldId id="484" r:id="rId28"/>
    <p:sldId id="482" r:id="rId29"/>
    <p:sldId id="483" r:id="rId30"/>
    <p:sldId id="350" r:id="rId31"/>
    <p:sldId id="316" r:id="rId32"/>
    <p:sldId id="315" r:id="rId33"/>
    <p:sldId id="307" r:id="rId34"/>
    <p:sldId id="309" r:id="rId35"/>
    <p:sldId id="357" r:id="rId36"/>
    <p:sldId id="358" r:id="rId37"/>
    <p:sldId id="361" r:id="rId38"/>
    <p:sldId id="362" r:id="rId39"/>
    <p:sldId id="416" r:id="rId40"/>
    <p:sldId id="345" r:id="rId41"/>
    <p:sldId id="485" r:id="rId42"/>
    <p:sldId id="287" r:id="rId43"/>
    <p:sldId id="369" r:id="rId44"/>
    <p:sldId id="285" r:id="rId45"/>
    <p:sldId id="283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E097-F2A0-4B6F-A477-ACD69A2420A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8CB2E-3974-4C3C-8465-6A4FBDE8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28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96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3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1994"/>
            <a:ext cx="8095263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لِرُهبانِيَّةِ القَلبَينِ الأقدَسَين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07574" y="0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b="1" dirty="0">
                <a:solidFill>
                  <a:schemeClr val="tx1"/>
                </a:solidFill>
              </a:rPr>
              <a:t>ع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SA" sz="4400" b="1" dirty="0">
                <a:solidFill>
                  <a:schemeClr val="tx1"/>
                </a:solidFill>
              </a:rPr>
              <a:t>ن شُو حْكينَا بالم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SA" sz="4400" b="1" dirty="0">
                <a:solidFill>
                  <a:schemeClr val="tx1"/>
                </a:solidFill>
              </a:rPr>
              <a:t>رَّة المَاضِية؟ </a:t>
            </a:r>
            <a:endParaRPr lang="en-US" sz="4400" b="1" dirty="0">
              <a:solidFill>
                <a:schemeClr val="tx1"/>
              </a:solidFill>
            </a:endParaRPr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عَن</a:t>
            </a:r>
            <a:r>
              <a:rPr lang="ar-LB" sz="4400" dirty="0">
                <a:solidFill>
                  <a:schemeClr val="tx1"/>
                </a:solidFill>
              </a:rPr>
              <a:t>ِ</a:t>
            </a:r>
            <a:r>
              <a:rPr lang="ar-SA" sz="4400" dirty="0">
                <a:solidFill>
                  <a:schemeClr val="tx1"/>
                </a:solidFill>
              </a:rPr>
              <a:t> الرّوحِ القُدُس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pPr algn="r" rtl="1"/>
            <a:endParaRPr lang="ar-LB" sz="4400" b="1" dirty="0">
              <a:solidFill>
                <a:schemeClr val="tx1"/>
              </a:solidFill>
            </a:endParaRPr>
          </a:p>
          <a:p>
            <a:pPr algn="ctr" rtl="1"/>
            <a:r>
              <a:rPr lang="ar-SA" sz="4400" b="1" dirty="0">
                <a:solidFill>
                  <a:schemeClr val="tx1"/>
                </a:solidFill>
              </a:rPr>
              <a:t>وشُو قِلْنَا عَنُّو؟ </a:t>
            </a:r>
            <a:endParaRPr lang="en-US" sz="4400" b="1" dirty="0">
              <a:solidFill>
                <a:schemeClr val="tx1"/>
              </a:solidFill>
            </a:endParaRPr>
          </a:p>
          <a:p>
            <a:pPr algn="r" rtl="1"/>
            <a:r>
              <a:rPr lang="ar-LB" sz="4400" dirty="0">
                <a:solidFill>
                  <a:schemeClr val="tx1"/>
                </a:solidFill>
              </a:rPr>
              <a:t>     </a:t>
            </a:r>
            <a:r>
              <a:rPr lang="ar-SA" sz="4400" dirty="0">
                <a:solidFill>
                  <a:schemeClr val="tx1"/>
                </a:solidFill>
              </a:rPr>
              <a:t>ه</a:t>
            </a:r>
            <a:r>
              <a:rPr lang="ar-LB" sz="4400" dirty="0">
                <a:solidFill>
                  <a:schemeClr val="tx1"/>
                </a:solidFill>
              </a:rPr>
              <a:t>ُ</a:t>
            </a:r>
            <a:r>
              <a:rPr lang="ar-SA" sz="4400" dirty="0">
                <a:solidFill>
                  <a:schemeClr val="tx1"/>
                </a:solidFill>
              </a:rPr>
              <a:t>وّي الحُب</a:t>
            </a:r>
            <a:r>
              <a:rPr lang="ar-LB" sz="4400" dirty="0">
                <a:solidFill>
                  <a:schemeClr val="tx1"/>
                </a:solidFill>
              </a:rPr>
              <a:t>ّ</a:t>
            </a:r>
            <a:r>
              <a:rPr lang="ar-SA" sz="4400" dirty="0">
                <a:solidFill>
                  <a:schemeClr val="tx1"/>
                </a:solidFill>
              </a:rPr>
              <a:t> والنّور والقُو</a:t>
            </a:r>
            <a:r>
              <a:rPr lang="ar-LB" sz="4400" dirty="0">
                <a:solidFill>
                  <a:schemeClr val="tx1"/>
                </a:solidFill>
              </a:rPr>
              <a:t>ّ</a:t>
            </a:r>
            <a:r>
              <a:rPr lang="ar-SA" sz="4400" dirty="0">
                <a:solidFill>
                  <a:schemeClr val="tx1"/>
                </a:solidFill>
              </a:rPr>
              <a:t>ة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  <a:endParaRPr lang="ar-LB" sz="4400" dirty="0">
              <a:solidFill>
                <a:schemeClr val="tx1"/>
              </a:solidFill>
            </a:endParaRPr>
          </a:p>
          <a:p>
            <a:pPr algn="r" rtl="1"/>
            <a:endParaRPr lang="en-US" sz="4400" dirty="0">
              <a:solidFill>
                <a:schemeClr val="tx1"/>
              </a:solidFill>
            </a:endParaRPr>
          </a:p>
          <a:p>
            <a:pPr algn="r" rtl="1"/>
            <a:r>
              <a:rPr lang="ar-SA" sz="4400" b="1" dirty="0">
                <a:solidFill>
                  <a:schemeClr val="tx1"/>
                </a:solidFill>
              </a:rPr>
              <a:t>وَيْن ساكِن وكِيف بِيساعِدْنَا؟ </a:t>
            </a:r>
            <a:endParaRPr lang="en-US" sz="4400" b="1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ساكِنْ فينَا وبِيساعِدْنَا تَ نْصَلّي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pPr algn="r" rtl="1"/>
            <a:r>
              <a:rPr lang="en-US" sz="4400" dirty="0">
                <a:solidFill>
                  <a:schemeClr val="tx1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389" y="3156485"/>
            <a:ext cx="4341953" cy="3701515"/>
          </a:xfrm>
        </p:spPr>
      </p:pic>
      <p:sp>
        <p:nvSpPr>
          <p:cNvPr id="4" name="Flowchart: Internal Storage 3"/>
          <p:cNvSpPr/>
          <p:nvPr/>
        </p:nvSpPr>
        <p:spPr>
          <a:xfrm flipH="1">
            <a:off x="0" y="0"/>
            <a:ext cx="9251574" cy="320658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الرُّوح القُدُس بْي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عطينَا كِلّ شِي</a:t>
            </a:r>
            <a:r>
              <a:rPr lang="en-US" sz="4000" dirty="0">
                <a:solidFill>
                  <a:schemeClr val="tx1"/>
                </a:solidFill>
              </a:rPr>
              <a:t>: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الحُبّ، النُّور، القُوّة، السّلام، الفَرَح</a:t>
            </a:r>
            <a:r>
              <a:rPr lang="en-US" sz="4000" dirty="0">
                <a:solidFill>
                  <a:schemeClr val="tx1"/>
                </a:solidFill>
              </a:rPr>
              <a:t>...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بيخَلّينا نْعِيش مِتِل وْلاد النّور، مِتِل وْلاد اللّه يَل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لي بيجَرْبُو يِتْشَبَّهُو بِي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سوع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4000" dirty="0">
                <a:solidFill>
                  <a:schemeClr val="tx1"/>
                </a:solidFill>
              </a:rPr>
              <a:t> 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86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07574" y="0"/>
            <a:ext cx="9251574" cy="320658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800" dirty="0">
              <a:solidFill>
                <a:schemeClr val="tx1"/>
              </a:solidFill>
            </a:endParaRP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هُوّي </a:t>
            </a:r>
            <a:r>
              <a:rPr lang="ar-SA" sz="3600" dirty="0">
                <a:solidFill>
                  <a:schemeClr val="tx1"/>
                </a:solidFill>
              </a:rPr>
              <a:t>يَل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لي بِيخَلّينَا نْحِبّ ونْصَلّي ونِتْصَرّفْ مِتْلُو، ولَو شْوَي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r>
              <a:rPr lang="ar-LB" sz="3600" dirty="0">
                <a:solidFill>
                  <a:schemeClr val="tx1"/>
                </a:solidFill>
              </a:rPr>
              <a:t> </a:t>
            </a:r>
            <a:r>
              <a:rPr lang="ar-SA" sz="3600" dirty="0">
                <a:solidFill>
                  <a:schemeClr val="tx1"/>
                </a:solidFill>
              </a:rPr>
              <a:t>نَحْنَا مَا عِنّا قُوِّة حَتّى نَعمِل الخَير دِايمًا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r>
              <a:rPr lang="ar-SA" sz="3600" dirty="0">
                <a:solidFill>
                  <a:schemeClr val="tx1"/>
                </a:solidFill>
              </a:rPr>
              <a:t>مْنَعرِفْ كْتِير مْنِيح إنُّو لَوَحَدْنَا ما فِينَا نَعمِلْ شِي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كِرْمِال هَيكْ الرّوح القُدُس بِيساعِدْنَا دايمًا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800" dirty="0"/>
              <a:t>، 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464" y="4217760"/>
            <a:ext cx="3543300" cy="2828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2949" y="3951853"/>
            <a:ext cx="4676320" cy="3153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877" y="3220406"/>
            <a:ext cx="2266496" cy="2875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410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78571" y="0"/>
            <a:ext cx="4903974" cy="4223657"/>
          </a:xfrm>
          <a:prstGeom prst="cloudCallout">
            <a:avLst>
              <a:gd name="adj1" fmla="val 69687"/>
              <a:gd name="adj2" fmla="val 2798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200" dirty="0">
                <a:solidFill>
                  <a:schemeClr val="tx1"/>
                </a:solidFill>
              </a:rPr>
              <a:t>تَعُوا تَ خَبِّرْكُنْ كِيف جاب وَلَدْ القُوّة تَ يْسامِحْ</a:t>
            </a:r>
            <a:endParaRPr lang="en-US" sz="4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24601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07574" y="1"/>
            <a:ext cx="9251574" cy="272868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8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ع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لى الفُرصَة، ضَرَبْ صَبِي بِنْت زْغيرِة، شَدّها بِشَعرَها وهَرَبْ، 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وصارِتْ البِنت تِبْكِي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40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64341" y="3410857"/>
            <a:ext cx="5358493" cy="3447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73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2142141" y="217713"/>
            <a:ext cx="4679574" cy="103051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قالِتْلُو المعَلْمِة: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3097" y="1171122"/>
            <a:ext cx="5640160" cy="596265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0" y="2090059"/>
            <a:ext cx="4903974" cy="3570514"/>
          </a:xfrm>
          <a:prstGeom prst="cloudCallout">
            <a:avLst>
              <a:gd name="adj1" fmla="val 82710"/>
              <a:gd name="adj2" fmla="val -2850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>
                <a:solidFill>
                  <a:schemeClr val="tx1"/>
                </a:solidFill>
              </a:rPr>
              <a:t>إنتَ اْذيْت رْفيقْتَكْ. رُوحْ وطْلوبْ مِنّا إنّا تْسامْحَكْ</a:t>
            </a:r>
            <a:r>
              <a:rPr lang="en-US" sz="4400" dirty="0">
                <a:solidFill>
                  <a:schemeClr val="tx1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2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319313" y="326572"/>
            <a:ext cx="4078516" cy="653142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>
                <a:solidFill>
                  <a:schemeClr val="tx1"/>
                </a:solidFill>
              </a:rPr>
              <a:t>بَسْ الصّبِي</a:t>
            </a:r>
            <a:endParaRPr lang="en-US" sz="4400" dirty="0">
              <a:solidFill>
                <a:schemeClr val="tx1"/>
              </a:solidFill>
            </a:endParaRPr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 ما قِبِل</a:t>
            </a:r>
            <a:endParaRPr lang="en-US" sz="4400" dirty="0">
              <a:solidFill>
                <a:schemeClr val="tx1"/>
              </a:solidFill>
            </a:endParaRPr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 لأنُّو قَلْبُو </a:t>
            </a:r>
            <a:endParaRPr lang="en-US" sz="4400" dirty="0">
              <a:solidFill>
                <a:schemeClr val="tx1"/>
              </a:solidFill>
            </a:endParaRPr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كان قاسِي</a:t>
            </a:r>
            <a:endParaRPr lang="en-US" sz="4400" dirty="0">
              <a:solidFill>
                <a:schemeClr val="tx1"/>
              </a:solidFill>
            </a:endParaRPr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 ومَا بْيَعرِفْ</a:t>
            </a:r>
            <a:endParaRPr lang="en-US" sz="4400" dirty="0">
              <a:solidFill>
                <a:schemeClr val="tx1"/>
              </a:solidFill>
            </a:endParaRPr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 إنُّو غ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لْطَان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200" y="1494203"/>
            <a:ext cx="3688131" cy="52476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5788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2142141" y="217713"/>
            <a:ext cx="4679574" cy="103051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قالِتْلُو المعَلْمِة: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3097" y="1171122"/>
            <a:ext cx="5640160" cy="596265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0" y="1436914"/>
            <a:ext cx="4903974" cy="4528457"/>
          </a:xfrm>
          <a:prstGeom prst="cloudCallout">
            <a:avLst>
              <a:gd name="adj1" fmla="val 82710"/>
              <a:gd name="adj2" fmla="val -2850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400" dirty="0">
                <a:solidFill>
                  <a:schemeClr val="tx1"/>
                </a:solidFill>
              </a:rPr>
              <a:t>إنْتَ بْتَعرِفْ كْتِير مْنِيح إِنَّكْ إذا مِا صَلَّيتْ للرّوحْ القُدُسْ وطَلَبِتْ مِنّو إنّوْ يْسِاعْدَكْ، ما فِيك تُطْلُبْ المَغفِرَة أبَدًا</a:t>
            </a:r>
            <a:r>
              <a:rPr lang="en-US" sz="34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4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4136571" y="0"/>
            <a:ext cx="5007429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300" dirty="0">
                <a:solidFill>
                  <a:schemeClr val="tx1"/>
                </a:solidFill>
              </a:rPr>
              <a:t>أثَّرْ كَلام المعَلْمِة بالصَّبِي، </a:t>
            </a:r>
            <a:endParaRPr lang="en-US" sz="4300" dirty="0">
              <a:solidFill>
                <a:schemeClr val="tx1"/>
              </a:solidFill>
            </a:endParaRPr>
          </a:p>
          <a:p>
            <a:pPr algn="ctr" rtl="1"/>
            <a:r>
              <a:rPr lang="ar-SA" sz="4300" dirty="0">
                <a:solidFill>
                  <a:schemeClr val="tx1"/>
                </a:solidFill>
              </a:rPr>
              <a:t>ولمّا رِجِعْ عَ صَفُّو، جَرَّبْ إنُّو يْصَلِّي </a:t>
            </a:r>
            <a:endParaRPr lang="en-US" sz="4300" dirty="0">
              <a:solidFill>
                <a:schemeClr val="tx1"/>
              </a:solidFill>
            </a:endParaRPr>
          </a:p>
          <a:p>
            <a:pPr algn="ctr" rtl="1"/>
            <a:r>
              <a:rPr lang="ar-SA" sz="4300" dirty="0">
                <a:solidFill>
                  <a:schemeClr val="tx1"/>
                </a:solidFill>
              </a:rPr>
              <a:t>وقَرَّرْ إنُّو يِقْعُدْ</a:t>
            </a:r>
            <a:endParaRPr lang="en-US" sz="4300" dirty="0">
              <a:solidFill>
                <a:schemeClr val="tx1"/>
              </a:solidFill>
            </a:endParaRPr>
          </a:p>
          <a:p>
            <a:pPr algn="ctr" rtl="1"/>
            <a:r>
              <a:rPr lang="ar-SA" sz="4300" dirty="0">
                <a:solidFill>
                  <a:schemeClr val="tx1"/>
                </a:solidFill>
              </a:rPr>
              <a:t> مَعْ حَالُو</a:t>
            </a:r>
            <a:r>
              <a:rPr lang="ar-LB" sz="4300" dirty="0">
                <a:solidFill>
                  <a:schemeClr val="tx1"/>
                </a:solidFill>
              </a:rPr>
              <a:t> </a:t>
            </a:r>
            <a:r>
              <a:rPr lang="ar-SA" sz="4300" dirty="0">
                <a:solidFill>
                  <a:schemeClr val="tx1"/>
                </a:solidFill>
              </a:rPr>
              <a:t>ورَكَعْ، وصَلَّى لَلْرّوح القُدُسْ مِنْ كِلّ قَلبُو</a:t>
            </a:r>
            <a:r>
              <a:rPr lang="en-US" sz="43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13228" y="1030515"/>
            <a:ext cx="5693228" cy="594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3617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07574" y="1"/>
            <a:ext cx="9251574" cy="272868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8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وشْوَيْ قِام بِسِرْعَة ورَاحْ لَعِند رْفيقْتُو وِ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عْتَذَرْ مِنّا وبِاسَا، وِ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عْتَذَر كَمِان من المعَلْمِة وباسا هِيّي كَمان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40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029" y="2093687"/>
            <a:ext cx="5780314" cy="546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63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143" y="0"/>
            <a:ext cx="504116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07574" y="1"/>
            <a:ext cx="9251574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800" dirty="0">
              <a:solidFill>
                <a:schemeClr val="tx1"/>
              </a:solidFill>
            </a:endParaRPr>
          </a:p>
          <a:p>
            <a:pPr algn="ctr" rtl="1"/>
            <a:r>
              <a:rPr lang="en-US" sz="4000" dirty="0"/>
              <a:t> </a:t>
            </a:r>
          </a:p>
          <a:p>
            <a:pPr algn="ctr" rtl="1"/>
            <a:endParaRPr lang="en-US" sz="4800" dirty="0">
              <a:solidFill>
                <a:schemeClr val="tx1"/>
              </a:solidFill>
            </a:endParaRPr>
          </a:p>
          <a:p>
            <a:pPr algn="ctr" rtl="1"/>
            <a:endParaRPr lang="en-US" sz="4800" dirty="0">
              <a:solidFill>
                <a:schemeClr val="tx1"/>
              </a:solidFill>
            </a:endParaRPr>
          </a:p>
          <a:p>
            <a:pPr algn="ctr" rtl="1"/>
            <a:r>
              <a:rPr lang="ar-SA" sz="4800" dirty="0">
                <a:solidFill>
                  <a:schemeClr val="tx1"/>
                </a:solidFill>
              </a:rPr>
              <a:t>شو هالانْتِصَار العَظِيم يَل</a:t>
            </a:r>
            <a:r>
              <a:rPr lang="ar-LB" sz="4800" dirty="0">
                <a:solidFill>
                  <a:schemeClr val="tx1"/>
                </a:solidFill>
              </a:rPr>
              <a:t>ْ</a:t>
            </a:r>
            <a:r>
              <a:rPr lang="ar-SA" sz="4800" dirty="0">
                <a:solidFill>
                  <a:schemeClr val="tx1"/>
                </a:solidFill>
              </a:rPr>
              <a:t>لي حَقّقُوا الرّوح القُدُس</a:t>
            </a:r>
            <a:r>
              <a:rPr lang="en-US" sz="4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800" dirty="0">
                <a:solidFill>
                  <a:schemeClr val="tx1"/>
                </a:solidFill>
              </a:rPr>
              <a:t>شو هالحُبّ المُمَيّزّْ</a:t>
            </a:r>
            <a:endParaRPr lang="en-US" sz="4800" dirty="0">
              <a:solidFill>
                <a:schemeClr val="tx1"/>
              </a:solidFill>
            </a:endParaRPr>
          </a:p>
          <a:p>
            <a:pPr algn="ctr" rtl="1"/>
            <a:r>
              <a:rPr lang="ar-SA" sz="4800" dirty="0">
                <a:solidFill>
                  <a:schemeClr val="tx1"/>
                </a:solidFill>
              </a:rPr>
              <a:t> يَلّلي فِات ع َ قَلِبْ </a:t>
            </a:r>
            <a:endParaRPr lang="en-US" sz="4800" dirty="0">
              <a:solidFill>
                <a:schemeClr val="tx1"/>
              </a:solidFill>
            </a:endParaRPr>
          </a:p>
          <a:p>
            <a:pPr algn="ctr" rtl="1"/>
            <a:r>
              <a:rPr lang="ar-SA" sz="4800" dirty="0">
                <a:solidFill>
                  <a:schemeClr val="tx1"/>
                </a:solidFill>
              </a:rPr>
              <a:t>هالصَّبِي الزْغِير</a:t>
            </a:r>
            <a:r>
              <a:rPr lang="en-US" sz="4800" dirty="0">
                <a:solidFill>
                  <a:schemeClr val="tx1"/>
                </a:solidFill>
              </a:rPr>
              <a:t>.</a:t>
            </a:r>
          </a:p>
          <a:p>
            <a:pPr rtl="1"/>
            <a:endParaRPr lang="en-US" sz="4000" dirty="0"/>
          </a:p>
          <a:p>
            <a:pPr algn="ctr" rtl="1"/>
            <a:r>
              <a:rPr lang="en-US" sz="40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54627" y="-142325"/>
            <a:ext cx="5181600" cy="3596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368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07574" y="1"/>
            <a:ext cx="9251574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>
                <a:solidFill>
                  <a:schemeClr val="tx1"/>
                </a:solidFill>
              </a:rPr>
              <a:t>ش</a:t>
            </a:r>
            <a:r>
              <a:rPr lang="ar-SA" sz="3500" dirty="0">
                <a:solidFill>
                  <a:schemeClr val="tx1"/>
                </a:solidFill>
              </a:rPr>
              <a:t>فْتُو! بِكِلّ لَحْظَة، لازِمْ نُطْل</a:t>
            </a:r>
            <a:r>
              <a:rPr lang="ar-LB" sz="3500" dirty="0">
                <a:solidFill>
                  <a:schemeClr val="tx1"/>
                </a:solidFill>
              </a:rPr>
              <a:t>ُ</a:t>
            </a:r>
            <a:r>
              <a:rPr lang="ar-SA" sz="3500" dirty="0">
                <a:solidFill>
                  <a:schemeClr val="tx1"/>
                </a:solidFill>
              </a:rPr>
              <a:t>بْ مُسِاعَدِة الرّوح القُدُسْ ومُسِانَدْتُو، لأنُّو هُوِّي بَدُّو إنُّو نْنَفِّذْ شُو طَلَبْ مِنّا يَسوع</a:t>
            </a:r>
            <a:r>
              <a:rPr lang="en-US" sz="35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500" dirty="0">
                <a:solidFill>
                  <a:schemeClr val="tx1"/>
                </a:solidFill>
              </a:rPr>
              <a:t>هُوِّي بَدُّو يِانا إنُّوْ نْفَرِّحْ يَسوع</a:t>
            </a:r>
            <a:r>
              <a:rPr lang="en-US" sz="3500" dirty="0">
                <a:solidFill>
                  <a:schemeClr val="tx1"/>
                </a:solidFill>
              </a:rPr>
              <a:t>!</a:t>
            </a:r>
          </a:p>
          <a:p>
            <a:pPr algn="ctr" rtl="1"/>
            <a:r>
              <a:rPr lang="ar-SA" sz="3500" dirty="0">
                <a:solidFill>
                  <a:schemeClr val="tx1"/>
                </a:solidFill>
              </a:rPr>
              <a:t>هُوِّيْ مَا بَدّو يِانا نَعْمِلْ أَعمِال كْبيرِة، لأنُّو الأَعمال الزّغيرِة مهمِّة كتير</a:t>
            </a:r>
            <a:r>
              <a:rPr lang="en-US" sz="35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500" dirty="0">
                <a:solidFill>
                  <a:schemeClr val="tx1"/>
                </a:solidFill>
              </a:rPr>
              <a:t>إذا سْمِعْنَا كِلمِة أهِلْنَا، إذا خَدَمْنَا، إذا قِلْنَا الحَقيقَة، إذا قْبِلْنَا نِتْشارَكْ بألعَابْنَا مَعْ إخْوِتْنَا،</a:t>
            </a:r>
            <a:endParaRPr lang="en-US" sz="3500" dirty="0">
              <a:solidFill>
                <a:schemeClr val="tx1"/>
              </a:solidFill>
            </a:endParaRPr>
          </a:p>
          <a:p>
            <a:pPr algn="ctr" rtl="1"/>
            <a:r>
              <a:rPr lang="ar-SA" sz="3500" dirty="0">
                <a:solidFill>
                  <a:schemeClr val="tx1"/>
                </a:solidFill>
              </a:rPr>
              <a:t>مِنْكُون عَمْ نْقَدِّمْ بَسْمِات حِلْوِة لَيَسوع</a:t>
            </a:r>
            <a:r>
              <a:rPr lang="en-US" sz="35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19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0"/>
            <a:ext cx="9144000" cy="2844801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إذا كانِتْ بْتِنْقَصْكُنْ الشَّجِاعَة تَ تَعِمْلُوا هَالأعْمِال، قُولُوا للرُّوح القُدُسْ 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قَلِبْكُنْ</a:t>
            </a:r>
            <a:r>
              <a:rPr lang="en-US" sz="40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33829" y="3077028"/>
            <a:ext cx="4470400" cy="2859314"/>
          </a:xfrm>
          <a:prstGeom prst="cloudCallout">
            <a:avLst>
              <a:gd name="adj1" fmla="val 82710"/>
              <a:gd name="adj2" fmla="val -2850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عَجِّلْ وْتَعَا سِاعِدْنِي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بَلاكْ مَا فِيّ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 أَعْمِلْ شِي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9655" y="2148114"/>
            <a:ext cx="4280341" cy="4913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0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07574" y="1"/>
            <a:ext cx="9251574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schemeClr val="tx1"/>
                </a:solidFill>
              </a:rPr>
              <a:t>شُو بِرأيْكُنْ رَحْ بِيكُونْ جَوَابْ الرّوح القُدُسْ؟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رَحْ يجِي لَيْسِاعِدْنا ويْخَلِّصنَا</a:t>
            </a:r>
            <a:r>
              <a:rPr lang="ar-LB" sz="4000" dirty="0">
                <a:solidFill>
                  <a:schemeClr val="tx1"/>
                </a:solidFill>
              </a:rPr>
              <a:t>،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رَحْ يجِي لَيَعْطينَا شُو نِحْنا بِحَاجِة لإلو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يِعنِي القُوّة تَ نعمِلْ شو بيُطلُبْ منّا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وكِلّ مَا طَلَبْنِاه بِقُوِّة، بيِجِي لَعِنّا،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حِامِلْ مَعُو الحُبّ الكَبِير تَ يْعَبِّي قْلوبْنَا،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والقُوّة حَتّى نْعَيّطْلُو تَ نِقدِرْ نْنَفِّذْ مَشِيئْتُو ونْحِبّ يسوع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312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78571" y="0"/>
            <a:ext cx="4903974" cy="4223657"/>
          </a:xfrm>
          <a:prstGeom prst="cloudCallout">
            <a:avLst>
              <a:gd name="adj1" fmla="val 69687"/>
              <a:gd name="adj2" fmla="val 2798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وكيف بَعرِفْ إذا الرّوح القُدُسْ عَمْ بْيِشتِغِلْ فِيّ؟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سْمَعُوا مْنِيحْ</a:t>
            </a:r>
            <a:r>
              <a:rPr lang="en-US" sz="40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3207031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07574" y="1"/>
            <a:ext cx="9251574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4600" dirty="0">
                <a:solidFill>
                  <a:schemeClr val="tx1"/>
                </a:solidFill>
              </a:rPr>
              <a:t>بَس تْحِسُّوا بِقُوِّة </a:t>
            </a:r>
            <a:endParaRPr lang="ar-LB" sz="4600" dirty="0">
              <a:solidFill>
                <a:schemeClr val="tx1"/>
              </a:solidFill>
            </a:endParaRPr>
          </a:p>
          <a:p>
            <a:pPr algn="r" rtl="1"/>
            <a:r>
              <a:rPr lang="ar-SA" sz="4600" dirty="0">
                <a:solidFill>
                  <a:schemeClr val="tx1"/>
                </a:solidFill>
              </a:rPr>
              <a:t>مِشْ جِايِي</a:t>
            </a:r>
            <a:endParaRPr lang="ar-LB" sz="4600" dirty="0">
              <a:solidFill>
                <a:schemeClr val="tx1"/>
              </a:solidFill>
            </a:endParaRPr>
          </a:p>
          <a:p>
            <a:pPr algn="r" rtl="1"/>
            <a:r>
              <a:rPr lang="ar-SA" sz="4600" dirty="0">
                <a:solidFill>
                  <a:schemeClr val="tx1"/>
                </a:solidFill>
              </a:rPr>
              <a:t> مِنْكُنْ،</a:t>
            </a:r>
            <a:r>
              <a:rPr lang="ar-LB" sz="4600" dirty="0">
                <a:solidFill>
                  <a:schemeClr val="tx1"/>
                </a:solidFill>
              </a:rPr>
              <a:t> </a:t>
            </a:r>
            <a:r>
              <a:rPr lang="ar-SA" sz="4600" dirty="0">
                <a:solidFill>
                  <a:schemeClr val="tx1"/>
                </a:solidFill>
              </a:rPr>
              <a:t>وما </a:t>
            </a:r>
            <a:endParaRPr lang="ar-LB" sz="4600" dirty="0">
              <a:solidFill>
                <a:schemeClr val="tx1"/>
              </a:solidFill>
            </a:endParaRPr>
          </a:p>
          <a:p>
            <a:pPr algn="r" rtl="1"/>
            <a:r>
              <a:rPr lang="ar-SA" sz="4600" dirty="0">
                <a:solidFill>
                  <a:schemeClr val="tx1"/>
                </a:solidFill>
              </a:rPr>
              <a:t>تَعرْفُوا مِنْ وَين</a:t>
            </a:r>
            <a:endParaRPr lang="ar-LB" sz="4600" dirty="0">
              <a:solidFill>
                <a:schemeClr val="tx1"/>
              </a:solidFill>
            </a:endParaRPr>
          </a:p>
          <a:p>
            <a:pPr algn="r" rtl="1"/>
            <a:r>
              <a:rPr lang="ar-SA" sz="4600" dirty="0">
                <a:solidFill>
                  <a:schemeClr val="tx1"/>
                </a:solidFill>
              </a:rPr>
              <a:t> جِايي،</a:t>
            </a:r>
            <a:r>
              <a:rPr lang="ar-LB" sz="4600" dirty="0">
                <a:solidFill>
                  <a:schemeClr val="tx1"/>
                </a:solidFill>
              </a:rPr>
              <a:t> </a:t>
            </a:r>
            <a:r>
              <a:rPr lang="ar-SA" sz="4600" dirty="0">
                <a:solidFill>
                  <a:schemeClr val="tx1"/>
                </a:solidFill>
              </a:rPr>
              <a:t>عْرَفُوا إنّا </a:t>
            </a:r>
            <a:endParaRPr lang="ar-LB" sz="4600" dirty="0">
              <a:solidFill>
                <a:schemeClr val="tx1"/>
              </a:solidFill>
            </a:endParaRPr>
          </a:p>
          <a:p>
            <a:pPr algn="r" rtl="1"/>
            <a:r>
              <a:rPr lang="ar-SA" sz="4600" dirty="0">
                <a:solidFill>
                  <a:schemeClr val="tx1"/>
                </a:solidFill>
              </a:rPr>
              <a:t>مِنِ</a:t>
            </a:r>
            <a:r>
              <a:rPr lang="ar-LB" sz="4600" dirty="0">
                <a:solidFill>
                  <a:schemeClr val="tx1"/>
                </a:solidFill>
              </a:rPr>
              <a:t> </a:t>
            </a:r>
            <a:r>
              <a:rPr lang="ar-SA" sz="4600" dirty="0">
                <a:solidFill>
                  <a:schemeClr val="tx1"/>
                </a:solidFill>
              </a:rPr>
              <a:t>الرّوح القُدُس </a:t>
            </a:r>
            <a:endParaRPr lang="ar-LB" sz="4600" dirty="0">
              <a:solidFill>
                <a:schemeClr val="tx1"/>
              </a:solidFill>
            </a:endParaRPr>
          </a:p>
          <a:p>
            <a:pPr algn="r" rtl="1"/>
            <a:r>
              <a:rPr lang="ar-SA" sz="4600" dirty="0">
                <a:solidFill>
                  <a:schemeClr val="tx1"/>
                </a:solidFill>
              </a:rPr>
              <a:t>يَل</a:t>
            </a:r>
            <a:r>
              <a:rPr lang="ar-LB" sz="4600" dirty="0">
                <a:solidFill>
                  <a:schemeClr val="tx1"/>
                </a:solidFill>
              </a:rPr>
              <a:t>ْ</a:t>
            </a:r>
            <a:r>
              <a:rPr lang="ar-SA" sz="4600" dirty="0">
                <a:solidFill>
                  <a:schemeClr val="tx1"/>
                </a:solidFill>
              </a:rPr>
              <a:t>لي ساكِنْ فيكُنْ</a:t>
            </a:r>
            <a:r>
              <a:rPr lang="en-US" sz="4600" dirty="0">
                <a:solidFill>
                  <a:schemeClr val="tx1"/>
                </a:solidFill>
              </a:rPr>
              <a:t>!</a:t>
            </a:r>
          </a:p>
          <a:p>
            <a:pPr algn="ctr" rtl="1"/>
            <a:r>
              <a:rPr lang="en-US" sz="46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977"/>
            <a:ext cx="4159119" cy="5661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1384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07574" y="1"/>
            <a:ext cx="9251574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4200" dirty="0">
                <a:solidFill>
                  <a:schemeClr val="tx1"/>
                </a:solidFill>
              </a:rPr>
              <a:t>بَسْ تْحِسُّوا إنّو فِي</a:t>
            </a:r>
            <a:endParaRPr lang="ar-LB" sz="4200" dirty="0">
              <a:solidFill>
                <a:schemeClr val="tx1"/>
              </a:solidFill>
            </a:endParaRPr>
          </a:p>
          <a:p>
            <a:pPr algn="r" rtl="1"/>
            <a:r>
              <a:rPr lang="ar-SA" sz="4200" dirty="0">
                <a:solidFill>
                  <a:schemeClr val="tx1"/>
                </a:solidFill>
              </a:rPr>
              <a:t> ضَوّ مْشَعْشَعْ </a:t>
            </a:r>
            <a:endParaRPr lang="ar-LB" sz="4200" dirty="0">
              <a:solidFill>
                <a:schemeClr val="tx1"/>
              </a:solidFill>
            </a:endParaRPr>
          </a:p>
          <a:p>
            <a:pPr algn="r" rtl="1"/>
            <a:r>
              <a:rPr lang="ar-SA" sz="4200" dirty="0">
                <a:solidFill>
                  <a:schemeClr val="tx1"/>
                </a:solidFill>
              </a:rPr>
              <a:t>جُوِّاتْكُنْ،</a:t>
            </a:r>
            <a:endParaRPr lang="en-US" sz="4200" dirty="0">
              <a:solidFill>
                <a:schemeClr val="tx1"/>
              </a:solidFill>
            </a:endParaRPr>
          </a:p>
          <a:p>
            <a:pPr algn="r" rtl="1"/>
            <a:r>
              <a:rPr lang="ar-SA" sz="4200" dirty="0">
                <a:solidFill>
                  <a:schemeClr val="tx1"/>
                </a:solidFill>
              </a:rPr>
              <a:t>ومِشْ جِايِي مِنْكُنْ،</a:t>
            </a:r>
            <a:endParaRPr lang="en-US" sz="4200" dirty="0">
              <a:solidFill>
                <a:schemeClr val="tx1"/>
              </a:solidFill>
            </a:endParaRPr>
          </a:p>
          <a:p>
            <a:pPr algn="r" rtl="1"/>
            <a:r>
              <a:rPr lang="ar-SA" sz="4200" dirty="0">
                <a:solidFill>
                  <a:schemeClr val="tx1"/>
                </a:solidFill>
              </a:rPr>
              <a:t>عْرَفُوا إنُّو نُور</a:t>
            </a:r>
            <a:endParaRPr lang="ar-LB" sz="4200" dirty="0">
              <a:solidFill>
                <a:schemeClr val="tx1"/>
              </a:solidFill>
            </a:endParaRPr>
          </a:p>
          <a:p>
            <a:pPr algn="r" rtl="1"/>
            <a:r>
              <a:rPr lang="ar-SA" sz="4200" dirty="0">
                <a:solidFill>
                  <a:schemeClr val="tx1"/>
                </a:solidFill>
              </a:rPr>
              <a:t> الرّوح</a:t>
            </a:r>
            <a:r>
              <a:rPr lang="ar-LB" sz="4200" dirty="0">
                <a:solidFill>
                  <a:schemeClr val="tx1"/>
                </a:solidFill>
              </a:rPr>
              <a:t> </a:t>
            </a:r>
            <a:r>
              <a:rPr lang="ar-SA" sz="4200" dirty="0">
                <a:solidFill>
                  <a:schemeClr val="tx1"/>
                </a:solidFill>
              </a:rPr>
              <a:t>القُدُس </a:t>
            </a:r>
            <a:endParaRPr lang="ar-LB" sz="4200" dirty="0">
              <a:solidFill>
                <a:schemeClr val="tx1"/>
              </a:solidFill>
            </a:endParaRPr>
          </a:p>
          <a:p>
            <a:pPr algn="r" rtl="1"/>
            <a:r>
              <a:rPr lang="ar-SA" sz="4200" dirty="0">
                <a:solidFill>
                  <a:schemeClr val="tx1"/>
                </a:solidFill>
              </a:rPr>
              <a:t>يَل</a:t>
            </a:r>
            <a:r>
              <a:rPr lang="ar-LB" sz="4200" dirty="0">
                <a:solidFill>
                  <a:schemeClr val="tx1"/>
                </a:solidFill>
              </a:rPr>
              <a:t>ْ</a:t>
            </a:r>
            <a:r>
              <a:rPr lang="ar-SA" sz="4200" dirty="0">
                <a:solidFill>
                  <a:schemeClr val="tx1"/>
                </a:solidFill>
              </a:rPr>
              <a:t>لي سِاكِنْ فيكُنْ</a:t>
            </a:r>
            <a:r>
              <a:rPr lang="en-US" sz="42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600" y="101600"/>
            <a:ext cx="4113320" cy="6620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4159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07574" y="1"/>
            <a:ext cx="9251574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900" dirty="0">
                <a:solidFill>
                  <a:schemeClr val="tx1"/>
                </a:solidFill>
              </a:rPr>
              <a:t>بَس تْحِسُّوا إنُّو في </a:t>
            </a:r>
            <a:endParaRPr lang="ar-LB" sz="3900" dirty="0">
              <a:solidFill>
                <a:schemeClr val="tx1"/>
              </a:solidFill>
            </a:endParaRPr>
          </a:p>
          <a:p>
            <a:pPr algn="r" rtl="1"/>
            <a:r>
              <a:rPr lang="ar-SA" sz="3900" dirty="0">
                <a:solidFill>
                  <a:schemeClr val="tx1"/>
                </a:solidFill>
              </a:rPr>
              <a:t>حُبّ عَمْ يِكْبَرْ فيكُنْ،</a:t>
            </a:r>
            <a:endParaRPr lang="en-US" sz="3900" dirty="0">
              <a:solidFill>
                <a:schemeClr val="tx1"/>
              </a:solidFill>
            </a:endParaRPr>
          </a:p>
          <a:p>
            <a:pPr algn="r" rtl="1"/>
            <a:r>
              <a:rPr lang="ar-SA" sz="3900" dirty="0">
                <a:solidFill>
                  <a:schemeClr val="tx1"/>
                </a:solidFill>
              </a:rPr>
              <a:t>وإنتُو عِارْفِين </a:t>
            </a:r>
            <a:endParaRPr lang="ar-LB" sz="3900" dirty="0">
              <a:solidFill>
                <a:schemeClr val="tx1"/>
              </a:solidFill>
            </a:endParaRPr>
          </a:p>
          <a:p>
            <a:pPr algn="r" rtl="1"/>
            <a:r>
              <a:rPr lang="ar-SA" sz="3900" dirty="0">
                <a:solidFill>
                  <a:schemeClr val="tx1"/>
                </a:solidFill>
              </a:rPr>
              <a:t>إِنّو مِشْ مِنْكُنْ</a:t>
            </a:r>
            <a:endParaRPr lang="en-US" sz="3900" dirty="0">
              <a:solidFill>
                <a:schemeClr val="tx1"/>
              </a:solidFill>
            </a:endParaRPr>
          </a:p>
          <a:p>
            <a:pPr algn="r" rtl="1"/>
            <a:r>
              <a:rPr lang="ar-SA" sz="3900" dirty="0">
                <a:solidFill>
                  <a:schemeClr val="tx1"/>
                </a:solidFill>
              </a:rPr>
              <a:t>عْرَفُوا إنُّو </a:t>
            </a:r>
            <a:endParaRPr lang="ar-LB" sz="3900" dirty="0">
              <a:solidFill>
                <a:schemeClr val="tx1"/>
              </a:solidFill>
            </a:endParaRPr>
          </a:p>
          <a:p>
            <a:pPr algn="r" rtl="1"/>
            <a:r>
              <a:rPr lang="ar-SA" sz="3900" dirty="0">
                <a:solidFill>
                  <a:schemeClr val="tx1"/>
                </a:solidFill>
              </a:rPr>
              <a:t>من الرُّوح القُدُس </a:t>
            </a:r>
            <a:endParaRPr lang="ar-LB" sz="3900" dirty="0">
              <a:solidFill>
                <a:schemeClr val="tx1"/>
              </a:solidFill>
            </a:endParaRPr>
          </a:p>
          <a:p>
            <a:pPr algn="r" rtl="1"/>
            <a:r>
              <a:rPr lang="ar-SA" sz="3900" dirty="0">
                <a:solidFill>
                  <a:schemeClr val="tx1"/>
                </a:solidFill>
              </a:rPr>
              <a:t>يَل</a:t>
            </a:r>
            <a:r>
              <a:rPr lang="ar-LB" sz="3900" dirty="0">
                <a:solidFill>
                  <a:schemeClr val="tx1"/>
                </a:solidFill>
              </a:rPr>
              <a:t>ْ</a:t>
            </a:r>
            <a:r>
              <a:rPr lang="ar-SA" sz="3900" dirty="0">
                <a:solidFill>
                  <a:schemeClr val="tx1"/>
                </a:solidFill>
              </a:rPr>
              <a:t>لي</a:t>
            </a:r>
            <a:endParaRPr lang="ar-LB" sz="3900" dirty="0">
              <a:solidFill>
                <a:schemeClr val="tx1"/>
              </a:solidFill>
            </a:endParaRPr>
          </a:p>
          <a:p>
            <a:pPr algn="r" rtl="1"/>
            <a:r>
              <a:rPr lang="ar-SA" sz="3900" dirty="0">
                <a:solidFill>
                  <a:schemeClr val="tx1"/>
                </a:solidFill>
              </a:rPr>
              <a:t> سِاكِنْ فيكُنُ</a:t>
            </a:r>
            <a:r>
              <a:rPr lang="ar-LB" sz="3900" dirty="0">
                <a:solidFill>
                  <a:schemeClr val="tx1"/>
                </a:solidFill>
              </a:rPr>
              <a:t>!</a:t>
            </a:r>
            <a:endParaRPr lang="en-US" sz="39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7370" y="625176"/>
            <a:ext cx="5036456" cy="6232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971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07574" y="1"/>
            <a:ext cx="9251574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4400" dirty="0">
                <a:solidFill>
                  <a:schemeClr val="tx1"/>
                </a:solidFill>
              </a:rPr>
              <a:t>وحَتّى لمَّا مَا </a:t>
            </a:r>
            <a:endParaRPr lang="ar-LB" sz="4400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بِتْحِسُّوا بِشِي،</a:t>
            </a:r>
            <a:endParaRPr lang="en-US" sz="4400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إنتُو بْتَعرفُو وبِتْآمْنُوا</a:t>
            </a:r>
            <a:endParaRPr lang="ar-LB" sz="4400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 إنُّو الرّوح القُدُس </a:t>
            </a:r>
            <a:endParaRPr lang="ar-LB" sz="4400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مَوجُود فيكُنْ </a:t>
            </a:r>
            <a:endParaRPr lang="ar-LB" sz="4400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وهُوِّي يَل</a:t>
            </a:r>
            <a:r>
              <a:rPr lang="ar-LB" sz="4400" dirty="0">
                <a:solidFill>
                  <a:schemeClr val="tx1"/>
                </a:solidFill>
              </a:rPr>
              <a:t>ْ</a:t>
            </a:r>
            <a:r>
              <a:rPr lang="ar-SA" sz="4400" dirty="0">
                <a:solidFill>
                  <a:schemeClr val="tx1"/>
                </a:solidFill>
              </a:rPr>
              <a:t>لي</a:t>
            </a:r>
            <a:endParaRPr lang="ar-LB" sz="4400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 بْيَعطيكُنْ الإيمان </a:t>
            </a:r>
            <a:endParaRPr lang="ar-LB" sz="4400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والفَرَح الحَقيقِي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4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0625" y="539042"/>
            <a:ext cx="3947888" cy="6318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4745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07574" y="1"/>
            <a:ext cx="9251574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400" dirty="0">
              <a:solidFill>
                <a:schemeClr val="tx1"/>
              </a:solidFill>
            </a:endParaRPr>
          </a:p>
          <a:p>
            <a:pPr algn="ctr" rtl="1"/>
            <a:endParaRPr lang="ar-LB" sz="4400" dirty="0">
              <a:solidFill>
                <a:schemeClr val="tx1"/>
              </a:solidFill>
            </a:endParaRPr>
          </a:p>
          <a:p>
            <a:pPr algn="ctr" rtl="1"/>
            <a:endParaRPr lang="ar-LB" sz="4400" dirty="0">
              <a:solidFill>
                <a:schemeClr val="tx1"/>
              </a:solidFill>
            </a:endParaRPr>
          </a:p>
          <a:p>
            <a:pPr algn="ctr" rtl="1"/>
            <a:r>
              <a:rPr lang="ar-SA" sz="4200" dirty="0">
                <a:solidFill>
                  <a:schemeClr val="tx1"/>
                </a:solidFill>
              </a:rPr>
              <a:t>وبَسْ يِكُونْ الرّوح القُدُس فينَا بِهَالشَّكِلْ،</a:t>
            </a:r>
            <a:endParaRPr lang="en-US" sz="4200" dirty="0">
              <a:solidFill>
                <a:schemeClr val="tx1"/>
              </a:solidFill>
            </a:endParaRPr>
          </a:p>
          <a:p>
            <a:pPr algn="ctr" rtl="1"/>
            <a:r>
              <a:rPr lang="ar-SA" sz="4200" dirty="0">
                <a:solidFill>
                  <a:schemeClr val="tx1"/>
                </a:solidFill>
              </a:rPr>
              <a:t>هَيدَا بْيِعْنِي إنُّو حَيِاة جْديدِة انعَطِتْ لإلْنَا، وإنُّو مَا رَحْ نْكون أبدًا لَوَحَدْنَا</a:t>
            </a:r>
            <a:r>
              <a:rPr lang="en-US" sz="4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200" dirty="0">
                <a:solidFill>
                  <a:schemeClr val="tx1"/>
                </a:solidFill>
              </a:rPr>
              <a:t>الرّوح هُوِّي مِتِلْ الصَّدِيق يَل</a:t>
            </a:r>
            <a:r>
              <a:rPr lang="ar-LB" sz="4200" dirty="0">
                <a:solidFill>
                  <a:schemeClr val="tx1"/>
                </a:solidFill>
              </a:rPr>
              <a:t>ْ</a:t>
            </a:r>
            <a:r>
              <a:rPr lang="ar-SA" sz="4200" dirty="0">
                <a:solidFill>
                  <a:schemeClr val="tx1"/>
                </a:solidFill>
              </a:rPr>
              <a:t>لي بيساعِدْنَا بِكِلّ لحَظَة مِنْ حَياتْنَا،</a:t>
            </a:r>
            <a:endParaRPr lang="en-US" sz="4200" dirty="0">
              <a:solidFill>
                <a:schemeClr val="tx1"/>
              </a:solidFill>
            </a:endParaRPr>
          </a:p>
          <a:p>
            <a:pPr algn="ctr" rtl="1"/>
            <a:r>
              <a:rPr lang="ar-SA" sz="4200" dirty="0">
                <a:solidFill>
                  <a:schemeClr val="tx1"/>
                </a:solidFill>
              </a:rPr>
              <a:t>بْيَعْطينَا الحُبّ والقُوِّة يَل</a:t>
            </a:r>
            <a:r>
              <a:rPr lang="ar-LB" sz="4200" dirty="0">
                <a:solidFill>
                  <a:schemeClr val="tx1"/>
                </a:solidFill>
              </a:rPr>
              <a:t>ْ</a:t>
            </a:r>
            <a:r>
              <a:rPr lang="ar-SA" sz="4200" dirty="0">
                <a:solidFill>
                  <a:schemeClr val="tx1"/>
                </a:solidFill>
              </a:rPr>
              <a:t>لي جَاييِن مِن عِند اللّه</a:t>
            </a:r>
            <a:r>
              <a:rPr lang="en-US" sz="4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200" dirty="0">
                <a:solidFill>
                  <a:schemeClr val="tx1"/>
                </a:solidFill>
              </a:rPr>
              <a:t>وهَيك بِنْصِير أَطْفَال جْداد</a:t>
            </a:r>
            <a:r>
              <a:rPr lang="en-US" sz="4200" dirty="0">
                <a:solidFill>
                  <a:schemeClr val="tx1"/>
                </a:solidFill>
              </a:rPr>
              <a:t>!</a:t>
            </a:r>
          </a:p>
          <a:p>
            <a:pPr rtl="1"/>
            <a:r>
              <a:rPr lang="en-US" sz="4200" dirty="0"/>
              <a:t> </a:t>
            </a:r>
          </a:p>
          <a:p>
            <a:pPr rtl="1"/>
            <a:r>
              <a:rPr lang="en-US" sz="4200" dirty="0"/>
              <a:t> </a:t>
            </a:r>
          </a:p>
          <a:p>
            <a:pPr algn="ctr" rtl="1"/>
            <a:r>
              <a:rPr lang="en-US" sz="4200" dirty="0">
                <a:solidFill>
                  <a:schemeClr val="tx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62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4628"/>
            <a:ext cx="7968343" cy="776832"/>
          </a:xfrm>
        </p:spPr>
        <p:txBody>
          <a:bodyPr/>
          <a:lstStyle/>
          <a:p>
            <a:pPr algn="ctr" rtl="1"/>
            <a:r>
              <a:rPr lang="ar-LB" sz="5200" b="1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sz="5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ar-LB" sz="5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LB" sz="5200" b="1" dirty="0">
                <a:solidFill>
                  <a:schemeClr val="accent2">
                    <a:lumMod val="75000"/>
                  </a:schemeClr>
                </a:solidFill>
              </a:rPr>
              <a:t>السّادِس وَالعُشرون</a:t>
            </a:r>
            <a:endParaRPr lang="en-US" sz="5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6" y="3634813"/>
            <a:ext cx="8024436" cy="1783199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أَيُّها الرّوحُ القُدُس... </a:t>
            </a:r>
          </a:p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أَنِرْني</a:t>
            </a:r>
            <a:endParaRPr lang="en-US" sz="4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185934" y="435429"/>
            <a:ext cx="4624238" cy="4180113"/>
          </a:xfrm>
          <a:prstGeom prst="cloudCallout">
            <a:avLst>
              <a:gd name="adj1" fmla="val -85006"/>
              <a:gd name="adj2" fmla="val 3108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وهَلّق تَعوا تَ نْقِلّو لَلرّوح القُدُس: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199901"/>
            <a:ext cx="3343275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7882" y="539205"/>
            <a:ext cx="8122024" cy="575622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dirty="0">
              <a:solidFill>
                <a:schemeClr val="tx1"/>
              </a:solidFill>
            </a:endParaRPr>
          </a:p>
          <a:p>
            <a:pPr algn="ctr" rtl="1"/>
            <a:r>
              <a:rPr lang="ar-SA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يا روح اللَّه القُدُوس،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أنا حابِبْ كتير،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إنُّو بَيِّنْ حُبَّكْ ونُورِكْ بِكِلّ خِطْوِة بَعْمِلا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وحابِبْ كتير إنُّو ضَوِّيْ كِلّ القْلوب يَل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لي لْتَقَيْتَها ومْحَاوْطِتْنِي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بْقَدِّمْلَكْ نَفْسِي كِلاّ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حَتَّى تِقْدِرْ تَعمِلْ كِلّ الخَير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يَل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لي بَدّك ياه مِنْ خِلالي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915541" y="255492"/>
            <a:ext cx="4256002" cy="3845859"/>
          </a:xfrm>
          <a:prstGeom prst="cloudCallout">
            <a:avLst>
              <a:gd name="adj1" fmla="val -91352"/>
              <a:gd name="adj2" fmla="val 34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ومِن بَعد ما سمِعْنا المُحادَثة،  رَح إِسأَلكُن كَم سُؤال!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14313" y="3199901"/>
            <a:ext cx="372903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353" y="3199901"/>
            <a:ext cx="3590247" cy="3658099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870857" y="327252"/>
            <a:ext cx="650240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</a:t>
            </a:r>
            <a:r>
              <a:rPr lang="ar-SA" sz="4000" dirty="0"/>
              <a:t> </a:t>
            </a:r>
            <a:r>
              <a:rPr lang="ar-LB" sz="4000" dirty="0"/>
              <a:t>بيَعطينا </a:t>
            </a:r>
            <a:r>
              <a:rPr lang="ar-SA" sz="4000" dirty="0"/>
              <a:t>الرُّوحُ القُدُس؟</a:t>
            </a:r>
            <a:r>
              <a:rPr lang="en-US" sz="4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669144" y="348344"/>
            <a:ext cx="5288186" cy="1320799"/>
          </a:xfrm>
          <a:prstGeom prst="wedgeRoundRectCallout">
            <a:avLst>
              <a:gd name="adj1" fmla="val 7380"/>
              <a:gd name="adj2" fmla="val 97008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الحُبَ، النّورَ، القُوّة، </a:t>
            </a:r>
            <a:endParaRPr lang="ar-LB" sz="3600" dirty="0"/>
          </a:p>
          <a:p>
            <a:pPr algn="ctr" rtl="1"/>
            <a:r>
              <a:rPr lang="ar-SA" sz="3600" dirty="0"/>
              <a:t>السّلام والفَرَح</a:t>
            </a:r>
            <a:r>
              <a:rPr lang="ar-LB" sz="3600" dirty="0"/>
              <a:t>!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69" y="1915886"/>
            <a:ext cx="8069945" cy="5058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045028" y="406399"/>
            <a:ext cx="6360206" cy="2777899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م</a:t>
            </a:r>
            <a:r>
              <a:rPr lang="ar-LB" sz="4000" dirty="0"/>
              <a:t>ِ</a:t>
            </a:r>
            <a:r>
              <a:rPr lang="ar-SA" sz="4000" dirty="0"/>
              <a:t>ن </a:t>
            </a:r>
            <a:r>
              <a:rPr lang="ar-LB" sz="4000" dirty="0"/>
              <a:t>وَين</a:t>
            </a:r>
            <a:r>
              <a:rPr lang="ar-SA" sz="4000" dirty="0"/>
              <a:t> </a:t>
            </a:r>
            <a:r>
              <a:rPr lang="ar-LB" sz="4000" dirty="0"/>
              <a:t>جاب</a:t>
            </a:r>
            <a:r>
              <a:rPr lang="ar-SA" sz="4000" dirty="0"/>
              <a:t> الصّ</a:t>
            </a:r>
            <a:r>
              <a:rPr lang="ar-LB" sz="4000" dirty="0"/>
              <a:t>َ</a:t>
            </a:r>
            <a:r>
              <a:rPr lang="ar-SA" sz="4000" dirty="0"/>
              <a:t>بي قُوّ</a:t>
            </a:r>
            <a:r>
              <a:rPr lang="ar-LB" sz="4000" dirty="0"/>
              <a:t>ِ</a:t>
            </a:r>
            <a:r>
              <a:rPr lang="ar-SA" sz="4000" dirty="0"/>
              <a:t>ة المُسامَحَة؟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06501" y="841828"/>
            <a:ext cx="3684471" cy="1418629"/>
          </a:xfrm>
          <a:prstGeom prst="wedgeRoundRectCallout">
            <a:avLst>
              <a:gd name="adj1" fmla="val 1072"/>
              <a:gd name="adj2" fmla="val 116966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مِن الرّوح القدُس</a:t>
            </a:r>
            <a:endParaRPr lang="en-US" sz="4000" b="1" dirty="0"/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657" y="3272092"/>
            <a:ext cx="5370285" cy="358590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471713" y="333828"/>
            <a:ext cx="8251371" cy="2973162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 هِيي </a:t>
            </a:r>
            <a:r>
              <a:rPr lang="ar-SA" sz="4000" dirty="0"/>
              <a:t>الأ</a:t>
            </a:r>
            <a:r>
              <a:rPr lang="ar-LB" sz="4000" dirty="0"/>
              <a:t>َ</a:t>
            </a:r>
            <a:r>
              <a:rPr lang="ar-SA" sz="4000" dirty="0"/>
              <a:t>عمال </a:t>
            </a:r>
            <a:r>
              <a:rPr lang="ar-LB" sz="4000" dirty="0"/>
              <a:t>يَلْلي إذا عْمِلْناها مِنْفرّح </a:t>
            </a:r>
            <a:r>
              <a:rPr lang="ar-SA" sz="4000" dirty="0"/>
              <a:t>ي</a:t>
            </a:r>
            <a:r>
              <a:rPr lang="ar-LB" sz="4000" dirty="0"/>
              <a:t>َ</a:t>
            </a:r>
            <a:r>
              <a:rPr lang="ar-SA" sz="4000" dirty="0"/>
              <a:t>سوع؟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01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2510973" y="203200"/>
            <a:ext cx="5123542" cy="2276475"/>
          </a:xfrm>
          <a:prstGeom prst="wedgeRoundRectCallout">
            <a:avLst>
              <a:gd name="adj1" fmla="val 5217"/>
              <a:gd name="adj2" fmla="val 112006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endParaRPr lang="ar-LB" sz="3400" dirty="0">
              <a:solidFill>
                <a:schemeClr val="bg1"/>
              </a:solidFill>
            </a:endParaRPr>
          </a:p>
          <a:p>
            <a:pPr algn="ctr" rtl="1"/>
            <a:r>
              <a:rPr lang="ar-LB" sz="3400" dirty="0">
                <a:solidFill>
                  <a:schemeClr val="bg1"/>
                </a:solidFill>
              </a:rPr>
              <a:t>إ</a:t>
            </a:r>
            <a:r>
              <a:rPr lang="ar-SA" sz="3400" dirty="0">
                <a:solidFill>
                  <a:schemeClr val="bg1"/>
                </a:solidFill>
              </a:rPr>
              <a:t>ن</a:t>
            </a:r>
            <a:r>
              <a:rPr lang="ar-LB" sz="3400" dirty="0">
                <a:solidFill>
                  <a:schemeClr val="bg1"/>
                </a:solidFill>
              </a:rPr>
              <a:t>ّو</a:t>
            </a:r>
            <a:r>
              <a:rPr lang="ar-SA" sz="3400" dirty="0">
                <a:solidFill>
                  <a:schemeClr val="bg1"/>
                </a:solidFill>
              </a:rPr>
              <a:t> نطيع</a:t>
            </a:r>
            <a:endParaRPr lang="en-US" sz="3400" dirty="0">
              <a:solidFill>
                <a:schemeClr val="bg1"/>
              </a:solidFill>
            </a:endParaRPr>
          </a:p>
          <a:p>
            <a:pPr algn="ctr" rtl="1"/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ar-SA" sz="3400" dirty="0">
                <a:solidFill>
                  <a:schemeClr val="bg1"/>
                </a:solidFill>
              </a:rPr>
              <a:t>نخد</a:t>
            </a:r>
            <a:r>
              <a:rPr lang="ar-LB" sz="3400" dirty="0">
                <a:solidFill>
                  <a:schemeClr val="bg1"/>
                </a:solidFill>
              </a:rPr>
              <a:t>ُ</a:t>
            </a:r>
            <a:r>
              <a:rPr lang="ar-SA" sz="3400" dirty="0">
                <a:solidFill>
                  <a:schemeClr val="bg1"/>
                </a:solidFill>
              </a:rPr>
              <a:t>م</a:t>
            </a:r>
            <a:endParaRPr lang="en-US" sz="3400" dirty="0">
              <a:solidFill>
                <a:schemeClr val="bg1"/>
              </a:solidFill>
            </a:endParaRPr>
          </a:p>
          <a:p>
            <a:pPr algn="ctr" rtl="1"/>
            <a:r>
              <a:rPr lang="ar-SA" sz="3400" dirty="0">
                <a:solidFill>
                  <a:schemeClr val="bg1"/>
                </a:solidFill>
              </a:rPr>
              <a:t> ن</a:t>
            </a:r>
            <a:r>
              <a:rPr lang="ar-LB" sz="3400" dirty="0">
                <a:solidFill>
                  <a:schemeClr val="bg1"/>
                </a:solidFill>
              </a:rPr>
              <a:t>ْ</a:t>
            </a:r>
            <a:r>
              <a:rPr lang="ar-SA" sz="3400" dirty="0">
                <a:solidFill>
                  <a:schemeClr val="bg1"/>
                </a:solidFill>
              </a:rPr>
              <a:t>قول الح</a:t>
            </a:r>
            <a:r>
              <a:rPr lang="ar-LB" sz="3400" dirty="0">
                <a:solidFill>
                  <a:schemeClr val="bg1"/>
                </a:solidFill>
              </a:rPr>
              <a:t>َ</a:t>
            </a:r>
            <a:r>
              <a:rPr lang="ar-SA" sz="3400" dirty="0">
                <a:solidFill>
                  <a:schemeClr val="bg1"/>
                </a:solidFill>
              </a:rPr>
              <a:t>قيق</a:t>
            </a:r>
            <a:r>
              <a:rPr lang="ar-LB" sz="3400" dirty="0">
                <a:solidFill>
                  <a:schemeClr val="bg1"/>
                </a:solidFill>
              </a:rPr>
              <a:t>َ</a:t>
            </a:r>
            <a:r>
              <a:rPr lang="ar-SA" sz="3400" dirty="0">
                <a:solidFill>
                  <a:schemeClr val="bg1"/>
                </a:solidFill>
              </a:rPr>
              <a:t>ة</a:t>
            </a:r>
            <a:endParaRPr lang="en-US" sz="3400" dirty="0">
              <a:solidFill>
                <a:schemeClr val="bg1"/>
              </a:solidFill>
            </a:endParaRPr>
          </a:p>
          <a:p>
            <a:pPr algn="ctr" rtl="1"/>
            <a:r>
              <a:rPr lang="ar-LB" sz="3400" dirty="0">
                <a:solidFill>
                  <a:schemeClr val="bg1"/>
                </a:solidFill>
              </a:rPr>
              <a:t>و</a:t>
            </a:r>
            <a:r>
              <a:rPr lang="ar-SA" sz="3400" dirty="0">
                <a:solidFill>
                  <a:schemeClr val="bg1"/>
                </a:solidFill>
              </a:rPr>
              <a:t>ن</a:t>
            </a:r>
            <a:r>
              <a:rPr lang="ar-LB" sz="3400" dirty="0">
                <a:solidFill>
                  <a:schemeClr val="bg1"/>
                </a:solidFill>
              </a:rPr>
              <a:t>ِ</a:t>
            </a:r>
            <a:r>
              <a:rPr lang="ar-SA" sz="3400" dirty="0">
                <a:solidFill>
                  <a:schemeClr val="bg1"/>
                </a:solidFill>
              </a:rPr>
              <a:t>ت</a:t>
            </a:r>
            <a:r>
              <a:rPr lang="ar-LB" sz="3400" dirty="0">
                <a:solidFill>
                  <a:schemeClr val="bg1"/>
                </a:solidFill>
              </a:rPr>
              <a:t>ْ</a:t>
            </a:r>
            <a:r>
              <a:rPr lang="ar-SA" sz="3400" dirty="0">
                <a:solidFill>
                  <a:schemeClr val="bg1"/>
                </a:solidFill>
              </a:rPr>
              <a:t>شارَك</a:t>
            </a:r>
            <a:endParaRPr lang="en-US" sz="3400" dirty="0">
              <a:solidFill>
                <a:schemeClr val="bg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 flipH="1">
            <a:off x="1454727" y="457200"/>
            <a:ext cx="5250873" cy="2867391"/>
          </a:xfrm>
          <a:prstGeom prst="cloudCallout">
            <a:avLst>
              <a:gd name="adj1" fmla="val -46071"/>
              <a:gd name="adj2" fmla="val 8837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وهَلّق جَرْبوا عملوا هَالنّشاط!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1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2758" y="0"/>
            <a:ext cx="5271274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060"/>
            <a:ext cx="8853714" cy="4949769"/>
          </a:xfrm>
        </p:spPr>
      </p:pic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9657" y="362857"/>
            <a:ext cx="8235452" cy="5617029"/>
          </a:xfrm>
        </p:spPr>
      </p:pic>
      <p:sp>
        <p:nvSpPr>
          <p:cNvPr id="2" name="TextBox 1"/>
          <p:cNvSpPr txBox="1"/>
          <p:nvPr/>
        </p:nvSpPr>
        <p:spPr>
          <a:xfrm>
            <a:off x="1088571" y="3918857"/>
            <a:ext cx="2612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000" b="1" dirty="0"/>
              <a:t>الرّوح القُدس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6914" y="2866571"/>
            <a:ext cx="2612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000" b="1" dirty="0"/>
              <a:t>الرّوح القُدس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1371" y="4840514"/>
            <a:ext cx="2612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000" b="1" dirty="0"/>
              <a:t>الرّوح القُدس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473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768572" y="482413"/>
            <a:ext cx="3065306" cy="2178424"/>
          </a:xfrm>
          <a:prstGeom prst="cloudCallout">
            <a:avLst>
              <a:gd name="adj1" fmla="val 13751"/>
              <a:gd name="adj2" fmla="val 9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bg1">
                    <a:lumMod val="95000"/>
                  </a:schemeClr>
                </a:solidFill>
              </a:rPr>
              <a:t>العِبارَة يَلْلي لازم تِنحفِر بِقلوبنا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2857"/>
            <a:ext cx="6076102" cy="6669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88181" y="285750"/>
            <a:ext cx="4383958" cy="3363962"/>
          </a:xfrm>
          <a:prstGeom prst="cloudCallout">
            <a:avLst>
              <a:gd name="adj1" fmla="val 54761"/>
              <a:gd name="adj2" fmla="val 71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>
                    <a:lumMod val="95000"/>
                  </a:schemeClr>
                </a:solidFill>
              </a:rPr>
              <a:t>ومنِختُم بِهَالصَّلاة وَهالتِّرنيمِة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028"/>
            <a:ext cx="9144000" cy="3508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39"/>
          <a:stretch/>
        </p:blipFill>
        <p:spPr>
          <a:xfrm>
            <a:off x="635871" y="3911021"/>
            <a:ext cx="7927557" cy="2663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0641" y="591671"/>
            <a:ext cx="4552747" cy="3771763"/>
          </a:xfrm>
          <a:prstGeom prst="cloudCallout">
            <a:avLst>
              <a:gd name="adj1" fmla="val -85207"/>
              <a:gd name="adj2" fmla="val 38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1">
                    <a:lumMod val="95000"/>
                  </a:schemeClr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ar-LB" sz="4125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2875" y="3199901"/>
            <a:ext cx="378618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03555" y="277053"/>
            <a:ext cx="4757814" cy="3169758"/>
          </a:xfrm>
          <a:prstGeom prst="cloudCallout">
            <a:avLst>
              <a:gd name="adj1" fmla="val 54398"/>
              <a:gd name="adj2" fmla="val 7443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bg2"/>
              </a:solidFill>
            </a:endParaRPr>
          </a:p>
          <a:p>
            <a:pPr algn="ctr" rtl="1"/>
            <a:r>
              <a:rPr lang="ar-LB" sz="3200" dirty="0">
                <a:solidFill>
                  <a:schemeClr val="bg2"/>
                </a:solidFill>
              </a:rPr>
              <a:t>سَلام المَسيح أَصدِقائي...</a:t>
            </a:r>
            <a:endParaRPr lang="fr-CA" sz="3200" dirty="0">
              <a:solidFill>
                <a:schemeClr val="bg2"/>
              </a:solidFill>
            </a:endParaRPr>
          </a:p>
          <a:p>
            <a:pPr algn="ctr" rtl="1"/>
            <a:r>
              <a:rPr lang="ar-LB" sz="3200" b="1" dirty="0">
                <a:solidFill>
                  <a:schemeClr val="bg2"/>
                </a:solidFill>
              </a:rPr>
              <a:t>شو رَح نَعمِل بِهَاللّقاء؟</a:t>
            </a:r>
            <a:endParaRPr lang="en-US" sz="3200" b="1" dirty="0">
              <a:solidFill>
                <a:schemeClr val="bg2"/>
              </a:solidFill>
            </a:endParaRPr>
          </a:p>
          <a:p>
            <a:pPr algn="ctr" rtl="1"/>
            <a:endParaRPr lang="fr-CA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06807"/>
            <a:ext cx="9855199" cy="6751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3374" y="391887"/>
            <a:ext cx="4905828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sz="3200" b="1" dirty="0">
                <a:solidFill>
                  <a:schemeClr val="accent1">
                    <a:lumMod val="75000"/>
                  </a:schemeClr>
                </a:solidFill>
              </a:rPr>
              <a:t>نْسَمّي </a:t>
            </a:r>
            <a:r>
              <a:rPr lang="ar-SA" sz="3200" dirty="0"/>
              <a:t>مَصدَ</a:t>
            </a:r>
            <a:r>
              <a:rPr lang="ar-LB" sz="3200" dirty="0"/>
              <a:t>ر</a:t>
            </a:r>
            <a:r>
              <a:rPr lang="ar-SA" sz="3200" dirty="0"/>
              <a:t> قُوَّت</a:t>
            </a:r>
            <a:r>
              <a:rPr lang="ar-LB" sz="3200" dirty="0"/>
              <a:t>نا</a:t>
            </a:r>
            <a:r>
              <a:rPr lang="ar-SA" sz="3200" dirty="0"/>
              <a:t>، </a:t>
            </a:r>
            <a:endParaRPr lang="ar-LB" sz="3200" dirty="0"/>
          </a:p>
          <a:p>
            <a:pPr algn="ctr" rtl="1"/>
            <a:r>
              <a:rPr lang="ar-SA" sz="3200" dirty="0"/>
              <a:t>ونُورِ</a:t>
            </a:r>
            <a:r>
              <a:rPr lang="ar-LB" sz="3200" dirty="0"/>
              <a:t>نا</a:t>
            </a:r>
            <a:r>
              <a:rPr lang="ar-SA" sz="3200" dirty="0"/>
              <a:t> وحُبّ</a:t>
            </a:r>
            <a:r>
              <a:rPr lang="ar-LB" sz="3200" dirty="0"/>
              <a:t>نا</a:t>
            </a:r>
            <a:r>
              <a:rPr lang="ar-SA" sz="3200" dirty="0"/>
              <a:t>، وهُو</a:t>
            </a:r>
            <a:r>
              <a:rPr lang="ar-LB" sz="3200" dirty="0"/>
              <a:t>ّي</a:t>
            </a:r>
            <a:r>
              <a:rPr lang="ar-SA" sz="3200" dirty="0"/>
              <a:t> الرُّوحُ القُدُس</a:t>
            </a:r>
            <a:r>
              <a:rPr lang="ar-LB" sz="3200" dirty="0"/>
              <a:t>، ونْحَدّد </a:t>
            </a:r>
            <a:r>
              <a:rPr lang="ar-SA" sz="3200" dirty="0"/>
              <a:t>ثِمار </a:t>
            </a:r>
            <a:endParaRPr lang="ar-LB" sz="3200" dirty="0"/>
          </a:p>
          <a:p>
            <a:pPr algn="ctr" rtl="1"/>
            <a:r>
              <a:rPr lang="ar-SA" sz="3200" dirty="0"/>
              <a:t>عَمَل الرّوحِ</a:t>
            </a:r>
            <a:r>
              <a:rPr lang="ar-LB" sz="3200" dirty="0"/>
              <a:t> بِحَياتنا</a:t>
            </a:r>
            <a:r>
              <a:rPr lang="ar-SA" sz="3200" dirty="0"/>
              <a:t>: </a:t>
            </a:r>
            <a:endParaRPr lang="ar-LB" sz="3200" dirty="0"/>
          </a:p>
          <a:p>
            <a:pPr algn="ctr" rtl="1"/>
            <a:r>
              <a:rPr lang="ar-SA" sz="3200" dirty="0"/>
              <a:t>مُسامَحَة،م</a:t>
            </a:r>
            <a:r>
              <a:rPr lang="ar-LB" sz="3200" dirty="0"/>
              <a:t>ُ</a:t>
            </a:r>
            <a:r>
              <a:rPr lang="ar-SA" sz="3200" dirty="0"/>
              <a:t>ساع</a:t>
            </a:r>
            <a:r>
              <a:rPr lang="ar-LB" sz="3200" dirty="0"/>
              <a:t>َ</a:t>
            </a:r>
            <a:r>
              <a:rPr lang="ar-SA" sz="3200" dirty="0"/>
              <a:t>دة، </a:t>
            </a:r>
            <a:endParaRPr lang="ar-LB" sz="3200" dirty="0"/>
          </a:p>
          <a:p>
            <a:pPr algn="ctr" rtl="1"/>
            <a:r>
              <a:rPr lang="ar-SA" sz="3200" dirty="0"/>
              <a:t>حُبّ</a:t>
            </a:r>
            <a:r>
              <a:rPr lang="en-US" sz="3200" dirty="0"/>
              <a:t>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259" y="862285"/>
            <a:ext cx="39043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200" b="1" dirty="0">
                <a:solidFill>
                  <a:schemeClr val="accent4">
                    <a:lumMod val="50000"/>
                  </a:schemeClr>
                </a:solidFill>
              </a:rPr>
              <a:t>نِشعُر </a:t>
            </a:r>
            <a:r>
              <a:rPr lang="ar-SA" sz="3200" dirty="0"/>
              <a:t>ب</a:t>
            </a:r>
            <a:r>
              <a:rPr lang="ar-LB" sz="3200" dirty="0"/>
              <a:t>ِ</a:t>
            </a:r>
            <a:r>
              <a:rPr lang="ar-SA" sz="3200" dirty="0"/>
              <a:t>عَمَل الرُّوح وثِمار</a:t>
            </a:r>
            <a:r>
              <a:rPr lang="ar-LB" sz="3200" dirty="0"/>
              <a:t>و</a:t>
            </a:r>
            <a:r>
              <a:rPr lang="ar-SA" sz="3200" dirty="0"/>
              <a:t> فِي</a:t>
            </a:r>
            <a:r>
              <a:rPr lang="ar-LB" sz="3200" dirty="0"/>
              <a:t>نا</a:t>
            </a:r>
            <a:r>
              <a:rPr lang="ar-SA" sz="3200" dirty="0"/>
              <a:t> </a:t>
            </a:r>
            <a:r>
              <a:rPr lang="ar-LB" sz="3200" dirty="0"/>
              <a:t>وبِ</a:t>
            </a:r>
            <a:r>
              <a:rPr lang="ar-SA" sz="3200" dirty="0"/>
              <a:t>أعمال</a:t>
            </a:r>
            <a:r>
              <a:rPr lang="ar-LB" sz="3200" dirty="0"/>
              <a:t>و</a:t>
            </a:r>
            <a:r>
              <a:rPr lang="ar-SA" sz="3200" dirty="0"/>
              <a:t> كَمَصدَر للقُوّة والحُب</a:t>
            </a:r>
            <a:r>
              <a:rPr lang="ar-LB" sz="3200" dirty="0"/>
              <a:t>ّ </a:t>
            </a:r>
            <a:r>
              <a:rPr lang="ar-SA" sz="3200" dirty="0"/>
              <a:t>والنّور </a:t>
            </a:r>
            <a:r>
              <a:rPr lang="ar-LB" sz="3200" dirty="0"/>
              <a:t>بِ</a:t>
            </a:r>
            <a:r>
              <a:rPr lang="ar-SA" sz="3200" dirty="0"/>
              <a:t>ح</a:t>
            </a:r>
            <a:r>
              <a:rPr lang="ar-LB" sz="3200" dirty="0"/>
              <a:t>َ</a:t>
            </a:r>
            <a:r>
              <a:rPr lang="ar-SA" sz="3200" dirty="0"/>
              <a:t>يات</a:t>
            </a:r>
            <a:r>
              <a:rPr lang="ar-LB" sz="3200" dirty="0"/>
              <a:t>نا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11635" y="0"/>
            <a:ext cx="4242686" cy="4493814"/>
          </a:xfrm>
          <a:prstGeom prst="cloudCallout">
            <a:avLst>
              <a:gd name="adj1" fmla="val 70452"/>
              <a:gd name="adj2" fmla="val 6880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2"/>
                </a:solidFill>
              </a:rPr>
              <a:t>وهَلَّق رَح  إِطلُب مِنكُن إِنّو نِرسُم إِشارِة الصّليب </a:t>
            </a:r>
            <a:endParaRPr lang="en-US" sz="3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99729" y="674557"/>
            <a:ext cx="4589635" cy="3477718"/>
          </a:xfrm>
          <a:prstGeom prst="wedgeRoundRectCallout">
            <a:avLst>
              <a:gd name="adj1" fmla="val -68983"/>
              <a:gd name="adj2" fmla="val 123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والرُّوح القُدُس،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1\EB1 rencontre 13 et 14\اللقاء 13\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6512"/>
            <a:ext cx="4246823" cy="54714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25314" y="414337"/>
            <a:ext cx="4903974" cy="5208214"/>
          </a:xfrm>
          <a:prstGeom prst="cloudCallout">
            <a:avLst>
              <a:gd name="adj1" fmla="val 69687"/>
              <a:gd name="adj2" fmla="val 2798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 </a:t>
            </a:r>
            <a:r>
              <a:rPr lang="ar-SA" sz="3500" dirty="0">
                <a:solidFill>
                  <a:srgbClr val="002060"/>
                </a:solidFill>
              </a:rPr>
              <a:t>يا رَبّ، </a:t>
            </a:r>
            <a:r>
              <a:rPr lang="ar-LB" sz="3500" dirty="0">
                <a:solidFill>
                  <a:srgbClr val="002060"/>
                </a:solidFill>
              </a:rPr>
              <a:t>إِ</a:t>
            </a:r>
            <a:r>
              <a:rPr lang="ar-SA" sz="3500" dirty="0">
                <a:solidFill>
                  <a:srgbClr val="002060"/>
                </a:solidFill>
              </a:rPr>
              <a:t>فتَحْ قُلُوبَنا لِنَفهَمَ كَلِمَتَك</a:t>
            </a:r>
            <a:r>
              <a:rPr lang="ar-LB" sz="3500" dirty="0">
                <a:solidFill>
                  <a:srgbClr val="002060"/>
                </a:solidFill>
              </a:rPr>
              <a:t>َ</a:t>
            </a:r>
            <a:endParaRPr lang="en-US" sz="35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8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C0000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1891</TotalTime>
  <Words>883</Words>
  <Application>Microsoft Office PowerPoint</Application>
  <PresentationFormat>On-screen Show (4:3)</PresentationFormat>
  <Paragraphs>162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لِرُهبانِيَّةِ القَلبَينِ الأقدَسَين </vt:lpstr>
      <vt:lpstr>PowerPoint Presentation</vt:lpstr>
      <vt:lpstr>اللِّقاءُ  السّادِس وَالعُشرون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133</cp:revision>
  <dcterms:created xsi:type="dcterms:W3CDTF">2020-08-25T06:38:39Z</dcterms:created>
  <dcterms:modified xsi:type="dcterms:W3CDTF">2022-02-25T17:51:11Z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6CC5ADBE-2E8A-4D76-BE47-7D4B8DDFC5F9</vt:lpwstr>
  </property>
  <property fmtid="{D5CDD505-2E9C-101B-9397-08002B2CF9AE}" pid="3" name="ArticulatePath">
    <vt:lpwstr>EB1-rencontre-26 2021-2022</vt:lpwstr>
  </property>
</Properties>
</file>