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9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438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350" r:id="rId22"/>
    <p:sldId id="315" r:id="rId23"/>
    <p:sldId id="307" r:id="rId24"/>
    <p:sldId id="309" r:id="rId25"/>
    <p:sldId id="357" r:id="rId26"/>
    <p:sldId id="358" r:id="rId27"/>
    <p:sldId id="361" r:id="rId28"/>
    <p:sldId id="362" r:id="rId29"/>
    <p:sldId id="397" r:id="rId30"/>
    <p:sldId id="415" r:id="rId31"/>
    <p:sldId id="416" r:id="rId32"/>
    <p:sldId id="345" r:id="rId33"/>
    <p:sldId id="463" r:id="rId34"/>
    <p:sldId id="287" r:id="rId35"/>
    <p:sldId id="369" r:id="rId36"/>
    <p:sldId id="285" r:id="rId37"/>
    <p:sldId id="283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E097-F2A0-4B6F-A477-ACD69A2420A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CB2E-3974-4C3C-8465-6A4FBDE8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1994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14514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tx1"/>
                </a:solidFill>
              </a:rPr>
              <a:t>-</a:t>
            </a:r>
            <a:r>
              <a:rPr lang="ar-SA" sz="4800" b="1" dirty="0">
                <a:solidFill>
                  <a:schemeClr val="tx1"/>
                </a:solidFill>
              </a:rPr>
              <a:t>مين مِنكُنْ بيَعرِفْ مَريم؟</a:t>
            </a:r>
            <a:endParaRPr lang="en-US" sz="4800" b="1" dirty="0">
              <a:solidFill>
                <a:schemeClr val="tx1"/>
              </a:solidFill>
            </a:endParaRPr>
          </a:p>
          <a:p>
            <a:pPr marL="685800" indent="-685800" algn="ctr" rtl="1">
              <a:buFontTx/>
              <a:buChar char="-"/>
            </a:pPr>
            <a:r>
              <a:rPr lang="ar-SA" sz="4800" b="1" dirty="0">
                <a:solidFill>
                  <a:schemeClr val="tx1"/>
                </a:solidFill>
              </a:rPr>
              <a:t>مِينْ هِيي مَريم؟َ</a:t>
            </a:r>
            <a:endParaRPr lang="ar-LB" sz="4800" b="1" dirty="0">
              <a:solidFill>
                <a:schemeClr val="tx1"/>
              </a:solidFill>
            </a:endParaRPr>
          </a:p>
          <a:p>
            <a:pPr marL="685800" indent="-685800" algn="ctr" rtl="1">
              <a:buFontTx/>
              <a:buChar char="-"/>
            </a:pPr>
            <a:endParaRPr lang="en-US" sz="4800" b="1" dirty="0">
              <a:solidFill>
                <a:schemeClr val="tx1"/>
              </a:solidFill>
            </a:endParaRPr>
          </a:p>
          <a:p>
            <a:pPr algn="ctr" rtl="1"/>
            <a:r>
              <a:rPr lang="en-US" sz="4800" b="1" dirty="0">
                <a:solidFill>
                  <a:schemeClr val="tx1"/>
                </a:solidFill>
              </a:rPr>
              <a:t>- </a:t>
            </a:r>
            <a:r>
              <a:rPr lang="ar-SA" sz="4800" b="1" dirty="0">
                <a:solidFill>
                  <a:schemeClr val="tx1"/>
                </a:solidFill>
              </a:rPr>
              <a:t>أَيمْتِين حْكينَا عَنّا الس</a:t>
            </a:r>
            <a:r>
              <a:rPr lang="ar-LB" sz="4800" b="1" dirty="0">
                <a:solidFill>
                  <a:schemeClr val="tx1"/>
                </a:solidFill>
              </a:rPr>
              <a:t>ّ</a:t>
            </a:r>
            <a:r>
              <a:rPr lang="ar-SA" sz="4800" b="1" dirty="0">
                <a:solidFill>
                  <a:schemeClr val="tx1"/>
                </a:solidFill>
              </a:rPr>
              <a:t>نة؟</a:t>
            </a:r>
            <a:endParaRPr lang="en-US" sz="4800" b="1" dirty="0">
              <a:solidFill>
                <a:schemeClr val="tx1"/>
              </a:solidFill>
            </a:endParaRPr>
          </a:p>
          <a:p>
            <a:pPr marL="685800" indent="-685800" algn="ctr" rtl="1">
              <a:buFontTx/>
              <a:buChar char="-"/>
            </a:pPr>
            <a:r>
              <a:rPr lang="ar-SA" sz="4800" b="1" dirty="0">
                <a:solidFill>
                  <a:schemeClr val="tx1"/>
                </a:solidFill>
              </a:rPr>
              <a:t>بِتْحِبُّوا مَري</a:t>
            </a:r>
            <a:r>
              <a:rPr lang="ar-LB" sz="4800" b="1" dirty="0">
                <a:solidFill>
                  <a:schemeClr val="tx1"/>
                </a:solidFill>
              </a:rPr>
              <a:t>َ</a:t>
            </a:r>
            <a:r>
              <a:rPr lang="ar-SA" sz="4800" b="1" dirty="0">
                <a:solidFill>
                  <a:schemeClr val="tx1"/>
                </a:solidFill>
              </a:rPr>
              <a:t>م؟</a:t>
            </a:r>
            <a:endParaRPr lang="ar-LB" sz="4800" b="1" dirty="0">
              <a:solidFill>
                <a:schemeClr val="tx1"/>
              </a:solidFill>
            </a:endParaRPr>
          </a:p>
          <a:p>
            <a:pPr marL="685800" indent="-685800" algn="ctr" rtl="1">
              <a:buFontTx/>
              <a:buChar char="-"/>
            </a:pPr>
            <a:r>
              <a:rPr lang="ar-SA" sz="4800" b="1" dirty="0">
                <a:solidFill>
                  <a:schemeClr val="tx1"/>
                </a:solidFill>
              </a:rPr>
              <a:t> كِيف بِتْعَبرُولَا عَن حُبْكُن؟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47657" y="302359"/>
            <a:ext cx="3396343" cy="65556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200" dirty="0"/>
              <a:t>كِلّ المَسيحِيّي بيحِبّو مَريم! بِيحِبّوها كْتير</a:t>
            </a:r>
            <a:r>
              <a:rPr lang="en-US" sz="4200" dirty="0"/>
              <a:t>!</a:t>
            </a:r>
          </a:p>
          <a:p>
            <a:pPr algn="ctr" rtl="1"/>
            <a:r>
              <a:rPr lang="ar-SA" sz="4200" dirty="0"/>
              <a:t>وبيَعطوهَا أجمَل الصِّفات الحِلْوِة تَ يعَبْرولا ع</a:t>
            </a:r>
            <a:r>
              <a:rPr lang="ar-LB" sz="4200" dirty="0"/>
              <a:t>َ</a:t>
            </a:r>
            <a:r>
              <a:rPr lang="ar-SA" sz="4200" dirty="0"/>
              <a:t>ن أهَمِيتْها  عِندُنْ</a:t>
            </a:r>
            <a:r>
              <a:rPr lang="en-US" sz="42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83" y="174172"/>
            <a:ext cx="545594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97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143" y="0"/>
            <a:ext cx="4601028" cy="71404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800" dirty="0"/>
              <a:t>بيقُولُوا عَنَّا: </a:t>
            </a:r>
            <a:r>
              <a:rPr lang="ar-SA" sz="3800" b="1" dirty="0"/>
              <a:t>«إمّ اللّه، إمّ يَسوع، طَاهْرَة، دِايمِة البَتُولِيّة، مَجيدِة، إمّ </a:t>
            </a:r>
            <a:r>
              <a:rPr lang="ar-SA" sz="3800" i="1" dirty="0"/>
              <a:t>النّور</a:t>
            </a:r>
            <a:r>
              <a:rPr lang="ar-SA" sz="3800" b="1" dirty="0"/>
              <a:t>، شَفيعِة كِلّ المُؤمِنِين، ومُرْشِدِتُن للقَداسِة</a:t>
            </a:r>
            <a:r>
              <a:rPr lang="ar-LB" sz="3800" b="1" dirty="0"/>
              <a:t>.»</a:t>
            </a:r>
          </a:p>
          <a:p>
            <a:pPr algn="ctr" rtl="1"/>
            <a:r>
              <a:rPr lang="ar-SA" sz="3800" dirty="0"/>
              <a:t>وبيقُولُو عَنّا كَمِان: </a:t>
            </a:r>
            <a:r>
              <a:rPr lang="ar-LB" sz="3800" dirty="0"/>
              <a:t>«</a:t>
            </a:r>
            <a:r>
              <a:rPr lang="ar-SA" sz="3800" b="1" dirty="0"/>
              <a:t>أَرزِة لِبنان، </a:t>
            </a:r>
            <a:r>
              <a:rPr lang="ar-SA" sz="3800" dirty="0"/>
              <a:t>لأنُّو الأَرزِة شَجَرَة كْبيرِة وقَوِيِّة</a:t>
            </a:r>
            <a:r>
              <a:rPr lang="ar-LB" sz="3800" dirty="0"/>
              <a:t>»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692" y="-290285"/>
            <a:ext cx="5312480" cy="7306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18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1943" y="116115"/>
            <a:ext cx="3788228" cy="62478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وبْيِحْتَارُو كِيف يْعَبْرُوا لمَريَمْ عَنْ حُبُّنْ الكبِير، وبْيِبْتِكْرُوا طُرُق كْتيرِة ليَكَرمُوها، مِشْ لَيِعْبَدُوهَا، لأنّو نِحْنَا ما مْنِعْبَدْ مَريم، نِحْنا  مِنْكَرِّمها ومِنْعَظِّمها</a:t>
            </a:r>
            <a:r>
              <a:rPr lang="en-US" sz="40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3211" y="-260737"/>
            <a:ext cx="6237040" cy="7452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07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1180" y="331910"/>
            <a:ext cx="4005942" cy="632480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500" dirty="0"/>
              <a:t>وهِيي بِنَفْسا قَالِت: </a:t>
            </a:r>
            <a:endParaRPr lang="ar-LB" sz="4500" dirty="0"/>
          </a:p>
          <a:p>
            <a:pPr algn="ctr" rtl="1"/>
            <a:r>
              <a:rPr lang="ar-SA" sz="4500" dirty="0"/>
              <a:t>«</a:t>
            </a:r>
            <a:r>
              <a:rPr lang="ar-SA" sz="4500" b="1" dirty="0"/>
              <a:t>سَوفَ تُكَرِّمُنِي جَميعُ الأجْيال</a:t>
            </a:r>
            <a:r>
              <a:rPr lang="ar-LB" sz="4500" b="1" dirty="0"/>
              <a:t>»</a:t>
            </a:r>
            <a:r>
              <a:rPr lang="en-US" sz="4500" b="1" dirty="0"/>
              <a:t>.</a:t>
            </a:r>
          </a:p>
          <a:p>
            <a:pPr algn="ctr" rtl="1"/>
            <a:r>
              <a:rPr lang="ar-SA" sz="4500" dirty="0"/>
              <a:t>وك</a:t>
            </a:r>
            <a:r>
              <a:rPr lang="ar-LB" sz="4500" dirty="0"/>
              <a:t>ِ</a:t>
            </a:r>
            <a:r>
              <a:rPr lang="ar-SA" sz="4500" dirty="0"/>
              <a:t>لّ وَاحَد فينَا بِيكَرِّم مَريم بِحَسَب تُراثُو الكَنَس</a:t>
            </a:r>
            <a:r>
              <a:rPr lang="ar-LB" sz="4500" dirty="0"/>
              <a:t>ِ</a:t>
            </a:r>
            <a:r>
              <a:rPr lang="ar-SA" sz="4500" dirty="0"/>
              <a:t>يّ</a:t>
            </a:r>
            <a:r>
              <a:rPr lang="en-US" sz="43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4524" y="130629"/>
            <a:ext cx="6479268" cy="6727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90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170" y="1101725"/>
            <a:ext cx="4300847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dirty="0"/>
              <a:t>في كَنَايِس كْتِير عَ اسْمَا ومَطَارِح</a:t>
            </a:r>
            <a:endParaRPr lang="ar-LB" sz="4800" dirty="0"/>
          </a:p>
          <a:p>
            <a:pPr algn="ctr" rtl="1"/>
            <a:r>
              <a:rPr lang="ar-SA" sz="4800" dirty="0"/>
              <a:t> بيروحُو </a:t>
            </a:r>
            <a:endParaRPr lang="ar-LB" sz="4800" dirty="0"/>
          </a:p>
          <a:p>
            <a:pPr algn="ctr" rtl="1"/>
            <a:r>
              <a:rPr lang="ar-SA" sz="4800" dirty="0"/>
              <a:t>الن</a:t>
            </a:r>
            <a:r>
              <a:rPr lang="ar-LB" sz="4800" dirty="0"/>
              <a:t>ّ</a:t>
            </a:r>
            <a:r>
              <a:rPr lang="ar-SA" sz="4800" dirty="0"/>
              <a:t>اس تَ يْزورُوها:</a:t>
            </a:r>
            <a:endParaRPr lang="ar-LB" sz="4800" dirty="0"/>
          </a:p>
          <a:p>
            <a:pPr algn="ctr" rtl="1"/>
            <a:r>
              <a:rPr lang="ar-SA" sz="4800" dirty="0"/>
              <a:t> مِتِل حَريصا</a:t>
            </a:r>
            <a:r>
              <a:rPr lang="en-US" sz="4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486" y="1101725"/>
            <a:ext cx="6110514" cy="5969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89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714" y="290285"/>
            <a:ext cx="7678058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dirty="0"/>
              <a:t>ويَوم الأربعاء مْخَص</a:t>
            </a:r>
            <a:r>
              <a:rPr lang="ar-LB" sz="4800" dirty="0"/>
              <a:t>َّ</a:t>
            </a:r>
            <a:r>
              <a:rPr lang="ar-SA" sz="4800" dirty="0"/>
              <a:t>صْ لإلها. وصَلاة المَسبَحَة وشَهر أي</a:t>
            </a:r>
            <a:r>
              <a:rPr lang="ar-LB" sz="4800" dirty="0"/>
              <a:t>ّ</a:t>
            </a:r>
            <a:r>
              <a:rPr lang="ar-SA" sz="4800" dirty="0"/>
              <a:t>ار بِيسَمُّوه الشَّهر الم</a:t>
            </a:r>
            <a:r>
              <a:rPr lang="ar-LB" sz="4800" dirty="0"/>
              <a:t>َ</a:t>
            </a:r>
            <a:r>
              <a:rPr lang="ar-SA" sz="4800" dirty="0"/>
              <a:t>ري</a:t>
            </a:r>
            <a:r>
              <a:rPr lang="ar-LB" sz="4800" dirty="0"/>
              <a:t>َ</a:t>
            </a:r>
            <a:r>
              <a:rPr lang="ar-SA" sz="4800" dirty="0"/>
              <a:t>مي</a:t>
            </a:r>
            <a:r>
              <a:rPr lang="en-US" sz="4800" dirty="0"/>
              <a:t>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429" y="2721428"/>
            <a:ext cx="3497942" cy="4019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28" y="2757715"/>
            <a:ext cx="4298686" cy="4100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32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6" y="0"/>
            <a:ext cx="7678058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dirty="0"/>
              <a:t>ي</a:t>
            </a:r>
            <a:r>
              <a:rPr lang="ar-LB" sz="4800" dirty="0"/>
              <a:t>َ</a:t>
            </a:r>
            <a:r>
              <a:rPr lang="ar-SA" sz="4800" dirty="0"/>
              <a:t>وم 15 آب عِيد انتقَالَا ب</a:t>
            </a:r>
            <a:r>
              <a:rPr lang="ar-LB" sz="4800" dirty="0"/>
              <a:t>ِ</a:t>
            </a:r>
            <a:r>
              <a:rPr lang="ar-SA" sz="4800" dirty="0"/>
              <a:t>النَّفس والجَس</a:t>
            </a:r>
            <a:r>
              <a:rPr lang="ar-LB" sz="4800" dirty="0"/>
              <a:t>َ</a:t>
            </a:r>
            <a:r>
              <a:rPr lang="ar-SA" sz="4800" dirty="0"/>
              <a:t>د ل</a:t>
            </a:r>
            <a:r>
              <a:rPr lang="ar-LB" sz="4800" dirty="0"/>
              <a:t>َ</a:t>
            </a:r>
            <a:r>
              <a:rPr lang="ar-SA" sz="4800" dirty="0"/>
              <a:t>لسّ</a:t>
            </a:r>
            <a:r>
              <a:rPr lang="ar-LB" sz="4800" dirty="0"/>
              <a:t>َ</a:t>
            </a:r>
            <a:r>
              <a:rPr lang="ar-SA" sz="4800" dirty="0"/>
              <a:t>ما</a:t>
            </a:r>
            <a:r>
              <a:rPr lang="en-US" sz="48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3657" y="1335314"/>
            <a:ext cx="5428343" cy="5929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36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3371" y="117693"/>
            <a:ext cx="4876800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dirty="0"/>
              <a:t>وكَمان بِيكَرْمُوها بِصَلَوات المَدائح يَلِّي بِيصَلِّيها المُؤمِنِين بِكِلّ الرَّعَايا كِلّ يَوم جِمعَة بِزَمَن الصَّوم وبصَلوات «الباركليسي</a:t>
            </a:r>
            <a:r>
              <a:rPr lang="ar-LB" sz="4800" dirty="0"/>
              <a:t>».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1086" y="580572"/>
            <a:ext cx="7329714" cy="6433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02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229" y="393464"/>
            <a:ext cx="4064000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dirty="0"/>
              <a:t>وفي أيْقونِات كْتيرِة لتِكريم الع</a:t>
            </a:r>
            <a:r>
              <a:rPr lang="ar-LB" sz="4800" dirty="0"/>
              <a:t>َ</a:t>
            </a:r>
            <a:r>
              <a:rPr lang="ar-SA" sz="4800" dirty="0"/>
              <a:t>درا مَري</a:t>
            </a:r>
            <a:r>
              <a:rPr lang="ar-LB" sz="4800" dirty="0"/>
              <a:t>َ</a:t>
            </a:r>
            <a:r>
              <a:rPr lang="ar-SA" sz="4800" dirty="0"/>
              <a:t>م، مَرّات بِتْكون فِيا لَوحْدا، ب</a:t>
            </a:r>
            <a:r>
              <a:rPr lang="ar-LB" sz="4800" dirty="0"/>
              <a:t>َ</a:t>
            </a:r>
            <a:r>
              <a:rPr lang="ar-SA" sz="4800" dirty="0"/>
              <a:t>س أكتر الم</a:t>
            </a:r>
            <a:r>
              <a:rPr lang="ar-LB" sz="4800" dirty="0"/>
              <a:t>َ</a:t>
            </a:r>
            <a:r>
              <a:rPr lang="ar-SA" sz="4800" dirty="0"/>
              <a:t>رّات مِنشُوفَا حِاملِة يَسوع</a:t>
            </a:r>
            <a:r>
              <a:rPr lang="en-US" sz="4800" dirty="0"/>
              <a:t>.</a:t>
            </a:r>
          </a:p>
          <a:p>
            <a:pPr algn="ctr" rtl="1"/>
            <a:r>
              <a:rPr lang="en-US" sz="4800" dirty="0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175" y="-290945"/>
            <a:ext cx="6234997" cy="7609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82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545" y="0"/>
            <a:ext cx="5053759" cy="6875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50" y="-501403"/>
            <a:ext cx="7024916" cy="796041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31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518277" y="168710"/>
            <a:ext cx="4785170" cy="3630925"/>
          </a:xfrm>
          <a:prstGeom prst="cloudCallout">
            <a:avLst>
              <a:gd name="adj1" fmla="val -77814"/>
              <a:gd name="adj2" fmla="val 541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وهَلّق،</a:t>
            </a:r>
            <a:r>
              <a:rPr lang="ar-SA" sz="4000" dirty="0">
                <a:solidFill>
                  <a:schemeClr val="tx1"/>
                </a:solidFill>
              </a:rPr>
              <a:t> ت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عوا تَ نْصَلّي س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وا 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«السَّلامُ علَيكِ»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99901"/>
            <a:ext cx="3343275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15541" y="255492"/>
            <a:ext cx="4256002" cy="3845859"/>
          </a:xfrm>
          <a:prstGeom prst="cloudCallout">
            <a:avLst>
              <a:gd name="adj1" fmla="val -91352"/>
              <a:gd name="adj2" fmla="val 3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ومِن بَعد ما سمِعْنا المُحادَثة،  رَح إِسأَلكُن كَم سُؤال!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4313" y="3199901"/>
            <a:ext cx="372903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353" y="3199901"/>
            <a:ext cx="3590247" cy="3658099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827314" y="414337"/>
            <a:ext cx="650240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LB" sz="4000" dirty="0"/>
              <a:t>شو</a:t>
            </a:r>
            <a:r>
              <a:rPr lang="ar-SA" sz="4000" dirty="0"/>
              <a:t> هِي</a:t>
            </a:r>
            <a:r>
              <a:rPr lang="ar-LB" sz="4000" dirty="0"/>
              <a:t>ي</a:t>
            </a:r>
            <a:r>
              <a:rPr lang="ar-SA" sz="4000" dirty="0"/>
              <a:t> الصّ</a:t>
            </a:r>
            <a:r>
              <a:rPr lang="ar-LB" sz="4000" dirty="0"/>
              <a:t>ِ</a:t>
            </a:r>
            <a:r>
              <a:rPr lang="ar-SA" sz="4000" dirty="0"/>
              <a:t>فَة الأَبرَز ل</a:t>
            </a:r>
            <a:r>
              <a:rPr lang="ar-LB" sz="4000" dirty="0"/>
              <a:t>َ</a:t>
            </a:r>
            <a:r>
              <a:rPr lang="ar-SA" sz="4000" dirty="0"/>
              <a:t>م</a:t>
            </a:r>
            <a:r>
              <a:rPr lang="ar-LB" sz="4000" dirty="0"/>
              <a:t>َ</a:t>
            </a:r>
            <a:r>
              <a:rPr lang="ar-SA" sz="4000" dirty="0"/>
              <a:t>ري</a:t>
            </a:r>
            <a:r>
              <a:rPr lang="ar-LB" sz="4000" dirty="0"/>
              <a:t>َ</a:t>
            </a:r>
            <a:r>
              <a:rPr lang="ar-SA" sz="4000" dirty="0"/>
              <a:t>م؟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425370" y="333830"/>
            <a:ext cx="3706131" cy="1385103"/>
          </a:xfrm>
          <a:prstGeom prst="wedgeRoundRectCallout">
            <a:avLst>
              <a:gd name="adj1" fmla="val 7380"/>
              <a:gd name="adj2" fmla="val 97008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LB" sz="3600" dirty="0"/>
              <a:t>إِ</a:t>
            </a:r>
            <a:r>
              <a:rPr lang="ar-SA" sz="3600" dirty="0"/>
              <a:t>نّ</a:t>
            </a:r>
            <a:r>
              <a:rPr lang="ar-LB" sz="3600" dirty="0"/>
              <a:t>َ</a:t>
            </a:r>
            <a:r>
              <a:rPr lang="ar-SA" sz="3600" dirty="0"/>
              <a:t>ها وَال</a:t>
            </a:r>
            <a:r>
              <a:rPr lang="ar-LB" sz="3600" dirty="0"/>
              <a:t>ِ</a:t>
            </a:r>
            <a:r>
              <a:rPr lang="ar-SA" sz="3600" dirty="0"/>
              <a:t>د</a:t>
            </a:r>
            <a:r>
              <a:rPr lang="ar-LB" sz="3600" dirty="0"/>
              <a:t>َ</a:t>
            </a:r>
            <a:r>
              <a:rPr lang="ar-SA" sz="3600" dirty="0"/>
              <a:t>ة</a:t>
            </a:r>
            <a:r>
              <a:rPr lang="ar-LB" sz="3600" dirty="0"/>
              <a:t>ُ</a:t>
            </a:r>
            <a:r>
              <a:rPr lang="ar-SA" sz="3600" dirty="0"/>
              <a:t> اللّه</a:t>
            </a: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69" y="1799772"/>
            <a:ext cx="8069945" cy="5058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45028" y="406399"/>
            <a:ext cx="6360206" cy="2777899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نِحنا م</a:t>
            </a:r>
            <a:r>
              <a:rPr lang="ar-SA" sz="4000" dirty="0"/>
              <a:t>ن</a:t>
            </a:r>
            <a:r>
              <a:rPr lang="ar-LB" sz="4000" dirty="0"/>
              <a:t>ِ</a:t>
            </a:r>
            <a:r>
              <a:rPr lang="ar-SA" sz="4000" dirty="0"/>
              <a:t>عب</a:t>
            </a:r>
            <a:r>
              <a:rPr lang="ar-LB" sz="4000" dirty="0"/>
              <a:t>َد</a:t>
            </a:r>
            <a:r>
              <a:rPr lang="ar-SA" sz="4000" dirty="0"/>
              <a:t> مَري</a:t>
            </a:r>
            <a:r>
              <a:rPr lang="ar-LB" sz="4000" dirty="0"/>
              <a:t>َ</a:t>
            </a:r>
            <a:r>
              <a:rPr lang="ar-SA" sz="4000" dirty="0"/>
              <a:t>م</a:t>
            </a:r>
            <a:r>
              <a:rPr lang="ar-LB" sz="4000" dirty="0"/>
              <a:t> شي</a:t>
            </a:r>
            <a:r>
              <a:rPr lang="ar-SA" sz="4000" dirty="0"/>
              <a:t>؟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2322287" y="841828"/>
            <a:ext cx="5268686" cy="1418629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لا، ن</a:t>
            </a:r>
            <a:r>
              <a:rPr lang="ar-LB" sz="4000" dirty="0"/>
              <a:t>ِ</a:t>
            </a:r>
            <a:r>
              <a:rPr lang="ar-SA" sz="4000" dirty="0"/>
              <a:t>حن</a:t>
            </a:r>
            <a:r>
              <a:rPr lang="ar-LB" sz="4000" dirty="0"/>
              <a:t>ا</a:t>
            </a:r>
            <a:r>
              <a:rPr lang="ar-SA" sz="4000" dirty="0"/>
              <a:t> </a:t>
            </a:r>
            <a:r>
              <a:rPr lang="ar-LB" sz="4000" dirty="0"/>
              <a:t>مِ</a:t>
            </a:r>
            <a:r>
              <a:rPr lang="ar-SA" sz="4000" dirty="0"/>
              <a:t>ن</a:t>
            </a:r>
            <a:r>
              <a:rPr lang="ar-LB" sz="4000" dirty="0"/>
              <a:t>ْ</a:t>
            </a:r>
            <a:r>
              <a:rPr lang="ar-SA" sz="4000" dirty="0"/>
              <a:t>كَرِّمها</a:t>
            </a:r>
            <a:r>
              <a:rPr lang="en-US" sz="4000" dirty="0"/>
              <a:t>.</a:t>
            </a:r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657" y="3272092"/>
            <a:ext cx="5370285" cy="358590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71713" y="333828"/>
            <a:ext cx="8251371" cy="2973162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كيف</a:t>
            </a:r>
            <a:r>
              <a:rPr lang="ar-LB" sz="4000" dirty="0"/>
              <a:t> مِنْكَرِّمْها</a:t>
            </a:r>
            <a:r>
              <a:rPr lang="ar-SA" sz="4000" dirty="0"/>
              <a:t>؟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72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332509" y="232381"/>
            <a:ext cx="8113486" cy="1622051"/>
          </a:xfrm>
          <a:prstGeom prst="wedgeRoundRectCallout">
            <a:avLst>
              <a:gd name="adj1" fmla="val 5217"/>
              <a:gd name="adj2" fmla="val 112006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5000" dirty="0">
              <a:cs typeface="+mj-cs"/>
            </a:endParaRPr>
          </a:p>
          <a:p>
            <a:pPr algn="ctr" rtl="1"/>
            <a:endParaRPr lang="ar-LB" sz="3600" dirty="0"/>
          </a:p>
          <a:p>
            <a:pPr algn="ctr" rtl="1"/>
            <a:r>
              <a:rPr lang="ar-SA" sz="3600" dirty="0"/>
              <a:t>ب</a:t>
            </a:r>
            <a:r>
              <a:rPr lang="ar-LB" sz="3600" dirty="0"/>
              <a:t>ِ</a:t>
            </a:r>
            <a:r>
              <a:rPr lang="ar-SA" sz="3600" dirty="0"/>
              <a:t>الصّ</a:t>
            </a:r>
            <a:r>
              <a:rPr lang="ar-LB" sz="3600" dirty="0"/>
              <a:t>َ</a:t>
            </a:r>
            <a:r>
              <a:rPr lang="ar-SA" sz="3600" dirty="0"/>
              <a:t>ل</a:t>
            </a:r>
            <a:r>
              <a:rPr lang="ar-LB" sz="3600" dirty="0"/>
              <a:t>َ</a:t>
            </a:r>
            <a:r>
              <a:rPr lang="ar-SA" sz="3600" dirty="0"/>
              <a:t>وات والتّراتيل وبِناء الكَنائِس </a:t>
            </a:r>
            <a:r>
              <a:rPr lang="ar-LB" sz="3600" dirty="0"/>
              <a:t>عَ</a:t>
            </a:r>
            <a:r>
              <a:rPr lang="ar-SA" sz="3600" dirty="0"/>
              <a:t> اسم</a:t>
            </a:r>
            <a:r>
              <a:rPr lang="ar-LB" sz="3600" dirty="0"/>
              <a:t>َ</a:t>
            </a:r>
            <a:r>
              <a:rPr lang="ar-SA" sz="3600" dirty="0"/>
              <a:t>ها</a:t>
            </a:r>
            <a:r>
              <a:rPr lang="en-US" sz="3600" dirty="0"/>
              <a:t>.</a:t>
            </a:r>
          </a:p>
          <a:p>
            <a:pPr algn="ctr" rtl="1"/>
            <a:r>
              <a:rPr lang="ar-LB" sz="3600" dirty="0"/>
              <a:t> </a:t>
            </a:r>
            <a:endParaRPr lang="en-US" sz="3600" dirty="0"/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551543" y="313192"/>
            <a:ext cx="7387771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وشو </a:t>
            </a:r>
            <a:r>
              <a:rPr lang="ar-SA" sz="4000" dirty="0"/>
              <a:t>ه</a:t>
            </a:r>
            <a:r>
              <a:rPr lang="ar-LB" sz="4000" dirty="0"/>
              <a:t>ِي</a:t>
            </a:r>
            <a:r>
              <a:rPr lang="ar-SA" sz="4000" dirty="0"/>
              <a:t>ي أ</a:t>
            </a:r>
            <a:r>
              <a:rPr lang="ar-LB" sz="4000" dirty="0"/>
              <a:t>َ</a:t>
            </a:r>
            <a:r>
              <a:rPr lang="ar-SA" sz="4000" dirty="0"/>
              <a:t>ه</a:t>
            </a:r>
            <a:r>
              <a:rPr lang="ar-LB" sz="4000" dirty="0"/>
              <a:t>َ</a:t>
            </a:r>
            <a:r>
              <a:rPr lang="ar-SA" sz="4000" dirty="0"/>
              <a:t>م</a:t>
            </a:r>
            <a:r>
              <a:rPr lang="ar-LB" sz="4000" dirty="0"/>
              <a:t>ِّ</a:t>
            </a:r>
            <a:r>
              <a:rPr lang="ar-SA" sz="4000" dirty="0"/>
              <a:t>يّة مَري</a:t>
            </a:r>
            <a:r>
              <a:rPr lang="ar-LB" sz="4000" dirty="0"/>
              <a:t>َ</a:t>
            </a:r>
            <a:r>
              <a:rPr lang="ar-SA" sz="4000" dirty="0"/>
              <a:t>م عِند المُؤم</a:t>
            </a:r>
            <a:r>
              <a:rPr lang="ar-LB" sz="4000" dirty="0"/>
              <a:t>ِ</a:t>
            </a:r>
            <a:r>
              <a:rPr lang="ar-SA" sz="4000" dirty="0"/>
              <a:t>نين؟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54" y="1194807"/>
            <a:ext cx="8381360" cy="902826"/>
          </a:xfrm>
        </p:spPr>
        <p:txBody>
          <a:bodyPr/>
          <a:lstStyle/>
          <a:p>
            <a:pPr algn="ctr" rtl="1"/>
            <a:r>
              <a:rPr lang="ar-LB" sz="5200" b="1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br>
              <a:rPr lang="ar-LB" sz="5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sz="5200" b="1" dirty="0">
                <a:solidFill>
                  <a:schemeClr val="accent2">
                    <a:lumMod val="75000"/>
                  </a:schemeClr>
                </a:solidFill>
              </a:rPr>
              <a:t>السّابِع وَالعُشرون</a:t>
            </a:r>
            <a:endParaRPr lang="en-US" sz="5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مَريَمُ العَذراء...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كَيفَ نُكَرِّمُها؟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3690" y="696685"/>
            <a:ext cx="6054995" cy="1947121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هِيَ شَفيعتُ</a:t>
            </a:r>
            <a:r>
              <a:rPr lang="ar-LB" sz="3600" dirty="0">
                <a:solidFill>
                  <a:schemeClr val="tx1"/>
                </a:solidFill>
              </a:rPr>
              <a:t>ن</a:t>
            </a:r>
            <a:r>
              <a:rPr lang="ar-SA" sz="3600" dirty="0">
                <a:solidFill>
                  <a:schemeClr val="tx1"/>
                </a:solidFill>
              </a:rPr>
              <a:t> عِند ابنها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68587" y="3281082"/>
            <a:ext cx="5136777" cy="35769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891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flipH="1">
            <a:off x="1814285" y="1"/>
            <a:ext cx="4882227" cy="3352800"/>
          </a:xfrm>
          <a:prstGeom prst="cloudCallout">
            <a:avLst>
              <a:gd name="adj1" fmla="val -46071"/>
              <a:gd name="adj2" fmla="val 883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وهَلّق جَربوا عمِلوا هَالنَّشاط!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1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1" y="680404"/>
            <a:ext cx="8962203" cy="5357539"/>
          </a:xfr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1" y="680404"/>
            <a:ext cx="8962203" cy="535753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813" y="2380342"/>
            <a:ext cx="1226684" cy="1090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041" y="3142342"/>
            <a:ext cx="1226684" cy="1090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299" y="3077028"/>
            <a:ext cx="1226684" cy="1090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098" y="3969657"/>
            <a:ext cx="1226684" cy="1090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555" y="3962399"/>
            <a:ext cx="1226684" cy="1090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84" y="4796970"/>
            <a:ext cx="1226684" cy="1090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977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68572" y="482413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>
                    <a:lumMod val="95000"/>
                  </a:schemeClr>
                </a:solidFill>
              </a:rPr>
              <a:t>العِبارَة يَلْلي لازم تنحفِر بِقْلوبنا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845" y="130629"/>
            <a:ext cx="60450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88181" y="285750"/>
            <a:ext cx="4383958" cy="3363962"/>
          </a:xfrm>
          <a:prstGeom prst="cloudCallout">
            <a:avLst>
              <a:gd name="adj1" fmla="val 54761"/>
              <a:gd name="adj2" fmla="val 71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>
                    <a:lumMod val="95000"/>
                  </a:schemeClr>
                </a:solidFill>
              </a:rPr>
              <a:t>ومنِختُم بِهَالصّلاة وهالتِّرنيمة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143" y="453405"/>
            <a:ext cx="9144000" cy="2874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073" y="3889828"/>
            <a:ext cx="7278482" cy="2598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8421"/>
              <a:gd name="adj2" fmla="val 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>
                    <a:lumMod val="95000"/>
                  </a:schemeClr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ar-LB" sz="4125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2875" y="3199901"/>
            <a:ext cx="378618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292" y="0"/>
            <a:ext cx="536421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03555" y="277053"/>
            <a:ext cx="4757814" cy="3169758"/>
          </a:xfrm>
          <a:prstGeom prst="cloudCallout">
            <a:avLst>
              <a:gd name="adj1" fmla="val 54398"/>
              <a:gd name="adj2" fmla="val 7443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dirty="0">
                <a:solidFill>
                  <a:schemeClr val="bg2"/>
                </a:solidFill>
              </a:rPr>
              <a:t>سَلام المَسيح أَصدِقائي...</a:t>
            </a:r>
            <a:endParaRPr lang="fr-CA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b="1" dirty="0">
                <a:solidFill>
                  <a:schemeClr val="bg2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bg2"/>
              </a:solidFill>
            </a:endParaRPr>
          </a:p>
          <a:p>
            <a:pPr algn="ctr" rtl="1"/>
            <a:endParaRPr lang="fr-CA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728" y="0"/>
            <a:ext cx="9325415" cy="675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6237" y="943429"/>
            <a:ext cx="405587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>
                <a:solidFill>
                  <a:schemeClr val="accent1">
                    <a:lumMod val="50000"/>
                  </a:schemeClr>
                </a:solidFill>
              </a:rPr>
              <a:t>نْسَمّي </a:t>
            </a:r>
            <a:r>
              <a:rPr lang="ar-SA" sz="3200" dirty="0"/>
              <a:t>ب</a:t>
            </a:r>
            <a:r>
              <a:rPr lang="ar-LB" sz="3200" dirty="0"/>
              <a:t>َ</a:t>
            </a:r>
            <a:r>
              <a:rPr lang="ar-SA" sz="3200" dirty="0"/>
              <a:t>عض مَظاهِر تَكريمِ العَذراء مَري</a:t>
            </a:r>
            <a:r>
              <a:rPr lang="ar-LB" sz="3200" dirty="0"/>
              <a:t>َ</a:t>
            </a:r>
            <a:r>
              <a:rPr lang="ar-SA" sz="3200" dirty="0"/>
              <a:t>م </a:t>
            </a:r>
            <a:r>
              <a:rPr lang="ar-LB" sz="3200" dirty="0"/>
              <a:t>بِ</a:t>
            </a:r>
            <a:r>
              <a:rPr lang="ar-SA" sz="3200" dirty="0"/>
              <a:t>مُختل</a:t>
            </a:r>
            <a:r>
              <a:rPr lang="ar-LB" sz="3200" dirty="0"/>
              <a:t>َ</a:t>
            </a:r>
            <a:r>
              <a:rPr lang="ar-SA" sz="3200" dirty="0"/>
              <a:t>ف الكَنائِس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41370"/>
            <a:ext cx="324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400" b="1" dirty="0">
                <a:solidFill>
                  <a:schemeClr val="accent4">
                    <a:lumMod val="50000"/>
                  </a:schemeClr>
                </a:solidFill>
              </a:rPr>
              <a:t>نِتنَبَّه </a:t>
            </a:r>
            <a:r>
              <a:rPr lang="ar-LB" sz="3600" dirty="0"/>
              <a:t>إ</a:t>
            </a:r>
            <a:r>
              <a:rPr lang="ar-SA" sz="3600" dirty="0"/>
              <a:t>ن</a:t>
            </a:r>
            <a:r>
              <a:rPr lang="ar-LB" sz="3600" dirty="0"/>
              <a:t>ّو</a:t>
            </a:r>
            <a:r>
              <a:rPr lang="ar-SA" sz="3600" dirty="0"/>
              <a:t> مَري</a:t>
            </a:r>
            <a:r>
              <a:rPr lang="ar-LB" sz="3600" dirty="0"/>
              <a:t>َ</a:t>
            </a:r>
            <a:r>
              <a:rPr lang="ar-SA" sz="3600" dirty="0"/>
              <a:t>م هِ</a:t>
            </a:r>
            <a:r>
              <a:rPr lang="ar-LB" sz="3600" dirty="0"/>
              <a:t>ي</a:t>
            </a:r>
            <a:r>
              <a:rPr lang="ar-SA" sz="3600" dirty="0"/>
              <a:t>ي </a:t>
            </a:r>
            <a:r>
              <a:rPr lang="ar-LB" sz="3600" dirty="0"/>
              <a:t>إمنا يَلْلي بتِ</a:t>
            </a:r>
            <a:r>
              <a:rPr lang="ar-SA" sz="3600" dirty="0"/>
              <a:t>ت</a:t>
            </a:r>
            <a:r>
              <a:rPr lang="ar-LB" sz="3600" dirty="0"/>
              <a:t>ْ</a:t>
            </a:r>
            <a:r>
              <a:rPr lang="ar-SA" sz="3600" dirty="0"/>
              <a:t>ش</a:t>
            </a:r>
            <a:r>
              <a:rPr lang="ar-LB" sz="3600" dirty="0"/>
              <a:t>َ</a:t>
            </a:r>
            <a:r>
              <a:rPr lang="ar-SA" sz="3600" dirty="0"/>
              <a:t>فَع</a:t>
            </a:r>
            <a:r>
              <a:rPr lang="ar-LB" sz="3600" dirty="0"/>
              <a:t>ِلنا</a:t>
            </a:r>
            <a:r>
              <a:rPr lang="ar-SA" sz="3600" dirty="0"/>
              <a:t> </a:t>
            </a:r>
            <a:r>
              <a:rPr lang="ar-LB" sz="3600" dirty="0"/>
              <a:t>بِ</a:t>
            </a:r>
            <a:r>
              <a:rPr lang="ar-SA" sz="3600" dirty="0"/>
              <a:t>السَّما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1635" y="0"/>
            <a:ext cx="4242686" cy="4493814"/>
          </a:xfrm>
          <a:prstGeom prst="cloudCallout">
            <a:avLst>
              <a:gd name="adj1" fmla="val 70452"/>
              <a:gd name="adj2" fmla="val 6880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2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25314" y="414337"/>
            <a:ext cx="4903974" cy="5208214"/>
          </a:xfrm>
          <a:prstGeom prst="cloudCallout">
            <a:avLst>
              <a:gd name="adj1" fmla="val 69687"/>
              <a:gd name="adj2" fmla="val 279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3500" dirty="0">
                <a:solidFill>
                  <a:srgbClr val="002060"/>
                </a:solidFill>
              </a:rPr>
              <a:t>يا رَبّ، </a:t>
            </a:r>
            <a:r>
              <a:rPr lang="ar-LB" sz="3500" dirty="0">
                <a:solidFill>
                  <a:srgbClr val="002060"/>
                </a:solidFill>
              </a:rPr>
              <a:t>إِ</a:t>
            </a:r>
            <a:r>
              <a:rPr lang="ar-SA" sz="35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endParaRPr lang="en-US" sz="35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86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E36363"/>
      </a:accent1>
      <a:accent2>
        <a:srgbClr val="0070C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1738</TotalTime>
  <Words>496</Words>
  <Application>Microsoft Office PowerPoint</Application>
  <PresentationFormat>On-screen Show (4:3)</PresentationFormat>
  <Paragraphs>58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 السّابِع وَالعُشرون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124</cp:revision>
  <dcterms:created xsi:type="dcterms:W3CDTF">2020-08-25T06:38:39Z</dcterms:created>
  <dcterms:modified xsi:type="dcterms:W3CDTF">2022-02-25T17:52:09Z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7BD07BE3-28EF-4B60-945D-75E833396BFC</vt:lpwstr>
  </property>
  <property fmtid="{D5CDD505-2E9C-101B-9397-08002B2CF9AE}" pid="3" name="ArticulatePath">
    <vt:lpwstr>EB1-rencontre-27 2021-2022</vt:lpwstr>
  </property>
</Properties>
</file>