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2"/>
  </p:notesMasterIdLst>
  <p:sldIdLst>
    <p:sldId id="257" r:id="rId2"/>
    <p:sldId id="258" r:id="rId3"/>
    <p:sldId id="370" r:id="rId4"/>
    <p:sldId id="306" r:id="rId5"/>
    <p:sldId id="369" r:id="rId6"/>
    <p:sldId id="289" r:id="rId7"/>
    <p:sldId id="259" r:id="rId8"/>
    <p:sldId id="290" r:id="rId9"/>
    <p:sldId id="264" r:id="rId10"/>
    <p:sldId id="301" r:id="rId11"/>
    <p:sldId id="333" r:id="rId12"/>
    <p:sldId id="334" r:id="rId13"/>
    <p:sldId id="336" r:id="rId14"/>
    <p:sldId id="337" r:id="rId15"/>
    <p:sldId id="373" r:id="rId16"/>
    <p:sldId id="374" r:id="rId17"/>
    <p:sldId id="338" r:id="rId18"/>
    <p:sldId id="317" r:id="rId19"/>
    <p:sldId id="375" r:id="rId20"/>
    <p:sldId id="340" r:id="rId21"/>
    <p:sldId id="339" r:id="rId22"/>
    <p:sldId id="342" r:id="rId23"/>
    <p:sldId id="292" r:id="rId24"/>
    <p:sldId id="343" r:id="rId25"/>
    <p:sldId id="293" r:id="rId26"/>
    <p:sldId id="294" r:id="rId27"/>
    <p:sldId id="344" r:id="rId28"/>
    <p:sldId id="345" r:id="rId29"/>
    <p:sldId id="346" r:id="rId30"/>
    <p:sldId id="347" r:id="rId31"/>
    <p:sldId id="348" r:id="rId32"/>
    <p:sldId id="349" r:id="rId33"/>
    <p:sldId id="312" r:id="rId34"/>
    <p:sldId id="313" r:id="rId35"/>
    <p:sldId id="314" r:id="rId36"/>
    <p:sldId id="350" r:id="rId37"/>
    <p:sldId id="351" r:id="rId38"/>
    <p:sldId id="376" r:id="rId39"/>
    <p:sldId id="353" r:id="rId40"/>
    <p:sldId id="356" r:id="rId41"/>
    <p:sldId id="315" r:id="rId42"/>
    <p:sldId id="355" r:id="rId43"/>
    <p:sldId id="357" r:id="rId44"/>
    <p:sldId id="358" r:id="rId45"/>
    <p:sldId id="359" r:id="rId46"/>
    <p:sldId id="360" r:id="rId47"/>
    <p:sldId id="361" r:id="rId48"/>
    <p:sldId id="362" r:id="rId49"/>
    <p:sldId id="302" r:id="rId50"/>
    <p:sldId id="303" r:id="rId51"/>
    <p:sldId id="363" r:id="rId52"/>
    <p:sldId id="364" r:id="rId53"/>
    <p:sldId id="371" r:id="rId54"/>
    <p:sldId id="365" r:id="rId55"/>
    <p:sldId id="366" r:id="rId56"/>
    <p:sldId id="372" r:id="rId57"/>
    <p:sldId id="367" r:id="rId58"/>
    <p:sldId id="287" r:id="rId59"/>
    <p:sldId id="285" r:id="rId60"/>
    <p:sldId id="326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F22A-0FC0-4874-9C62-5B1A193D0E87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77F15-2531-427B-8C74-8B1606591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7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9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5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5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5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05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23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7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15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88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9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73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64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6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5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8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4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2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0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7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5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7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1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8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0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4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7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7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73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26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2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66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7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400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3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1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98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07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8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55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412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47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335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853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94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20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9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516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7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7F15-2531-427B-8C74-8B1606591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803951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الأوّل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08281" y="222068"/>
            <a:ext cx="5281448" cy="4721308"/>
          </a:xfrm>
          <a:prstGeom prst="cloudCallout">
            <a:avLst>
              <a:gd name="adj1" fmla="val -67806"/>
              <a:gd name="adj2" fmla="val 328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يلّا يا زغار،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بتتذكّروا مين خَلَق الأرض والشّمس والعصفُور والنّبات وكِلْ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هَالإشيَا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الحِلوِة؟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930" y="2942145"/>
            <a:ext cx="4002461" cy="4002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41" y="1136469"/>
            <a:ext cx="6770268" cy="602907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22321" y="744582"/>
            <a:ext cx="4635233" cy="2283623"/>
          </a:xfrm>
          <a:prstGeom prst="wedgeRoundRectCallout">
            <a:avLst>
              <a:gd name="adj1" fmla="val 10771"/>
              <a:gd name="adj2" fmla="val 76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8000" b="1" dirty="0">
                <a:solidFill>
                  <a:schemeClr val="tx1"/>
                </a:solidFill>
              </a:rPr>
              <a:t>الله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48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232674" y="284238"/>
            <a:ext cx="5770179" cy="4168597"/>
          </a:xfrm>
          <a:prstGeom prst="cloudCallout">
            <a:avLst>
              <a:gd name="adj1" fmla="val -70250"/>
              <a:gd name="adj2" fmla="val 444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بْتَعرْفُوا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مِين هُوّي يلّي خَلَقُو الله أهمّ وأحْلَى وأثْمَن مِنهَا كِلْها؟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82" y="2368537"/>
            <a:ext cx="4524976" cy="4524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29523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41" y="1045029"/>
            <a:ext cx="6770268" cy="602907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055580" y="888275"/>
            <a:ext cx="4332157" cy="2161091"/>
          </a:xfrm>
          <a:prstGeom prst="wedgeRoundRectCallout">
            <a:avLst>
              <a:gd name="adj1" fmla="val 10771"/>
              <a:gd name="adj2" fmla="val 76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8000" b="1" dirty="0">
                <a:solidFill>
                  <a:schemeClr val="tx1"/>
                </a:solidFill>
              </a:rPr>
              <a:t>الإنسان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65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61366" y="228599"/>
            <a:ext cx="5284695" cy="5741894"/>
          </a:xfrm>
          <a:prstGeom prst="cloudCallout">
            <a:avLst>
              <a:gd name="adj1" fmla="val 65327"/>
              <a:gd name="adj2" fmla="val 276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بس ليش الإنسان مهمّ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هالقَد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بِنَظَر الله؟</a:t>
            </a:r>
          </a:p>
          <a:p>
            <a:pPr algn="ctr" rtl="1"/>
            <a:r>
              <a:rPr lang="ar-LB" sz="3800" b="1" dirty="0">
                <a:solidFill>
                  <a:schemeClr val="bg2">
                    <a:lumMod val="25000"/>
                  </a:schemeClr>
                </a:solidFill>
              </a:rPr>
              <a:t>تَعُوا تَ نِسمَع شو بيقول الكتاب المقدّس؟</a:t>
            </a:r>
          </a:p>
          <a:p>
            <a:pPr algn="ctr" rtl="1"/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33255" y="2571038"/>
            <a:ext cx="5081454" cy="4430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86989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18520" y="668502"/>
            <a:ext cx="5284695" cy="3442063"/>
          </a:xfrm>
          <a:prstGeom prst="cloudCallout">
            <a:avLst>
              <a:gd name="adj1" fmla="val -74578"/>
              <a:gd name="adj2" fmla="val 332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ar-LB" sz="4000" dirty="0">
              <a:solidFill>
                <a:srgbClr val="C00000"/>
              </a:solidFill>
            </a:endParaRPr>
          </a:p>
          <a:p>
            <a:pPr lvl="0" algn="ctr" rtl="1"/>
            <a:r>
              <a:rPr lang="ar-SA" sz="4000" dirty="0" err="1">
                <a:solidFill>
                  <a:srgbClr val="C00000"/>
                </a:solidFill>
              </a:rPr>
              <a:t>بتِتْذَكَّروا</a:t>
            </a:r>
            <a:r>
              <a:rPr lang="ar-SA" sz="4000" dirty="0">
                <a:solidFill>
                  <a:srgbClr val="C00000"/>
                </a:solidFill>
              </a:rPr>
              <a:t> عن </a:t>
            </a:r>
            <a:r>
              <a:rPr lang="ar-SA" sz="4000" dirty="0" err="1">
                <a:solidFill>
                  <a:srgbClr val="C00000"/>
                </a:solidFill>
              </a:rPr>
              <a:t>شو</a:t>
            </a:r>
            <a:r>
              <a:rPr lang="ar-SA" sz="4000" dirty="0">
                <a:solidFill>
                  <a:srgbClr val="C00000"/>
                </a:solidFill>
              </a:rPr>
              <a:t> حْكينا  المَرَّة الماضْيِة: </a:t>
            </a:r>
            <a:endParaRPr lang="ar-LB" sz="4000" dirty="0">
              <a:solidFill>
                <a:srgbClr val="C00000"/>
              </a:solidFill>
            </a:endParaRPr>
          </a:p>
          <a:p>
            <a:pPr algn="ctr" rtl="1"/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721" y="1127999"/>
            <a:ext cx="4698017" cy="5965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53751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41" y="1201785"/>
            <a:ext cx="6770268" cy="602907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9628" y="117565"/>
            <a:ext cx="7976694" cy="3017520"/>
          </a:xfrm>
          <a:prstGeom prst="wedgeRoundRectCallout">
            <a:avLst>
              <a:gd name="adj1" fmla="val -37"/>
              <a:gd name="adj2" fmla="val 608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خَلق اللّه </a:t>
            </a:r>
            <a:r>
              <a:rPr lang="ar-SA" sz="4000" dirty="0" err="1">
                <a:solidFill>
                  <a:srgbClr val="DBEFF9">
                    <a:lumMod val="25000"/>
                  </a:srgbClr>
                </a:solidFill>
              </a:rPr>
              <a:t>الملايْكِه</a:t>
            </a:r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 وهِنِّي </a:t>
            </a:r>
            <a:r>
              <a:rPr lang="ar-SA" sz="4000" dirty="0" err="1">
                <a:solidFill>
                  <a:srgbClr val="DBEFF9">
                    <a:lumMod val="25000"/>
                  </a:srgbClr>
                </a:solidFill>
              </a:rPr>
              <a:t>بيْسَبْحوا</a:t>
            </a:r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 اللَّه و </a:t>
            </a:r>
            <a:r>
              <a:rPr lang="ar-SA" sz="4000" dirty="0" err="1">
                <a:solidFill>
                  <a:srgbClr val="DBEFF9">
                    <a:lumMod val="25000"/>
                  </a:srgbClr>
                </a:solidFill>
              </a:rPr>
              <a:t>بيرَتْلوا</a:t>
            </a:r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 مَجْدُو . </a:t>
            </a:r>
            <a:endParaRPr lang="ar-LB" sz="4000" dirty="0">
              <a:solidFill>
                <a:srgbClr val="DBEFF9">
                  <a:lumMod val="25000"/>
                </a:srgbClr>
              </a:solidFill>
            </a:endParaRPr>
          </a:p>
          <a:p>
            <a:pPr lvl="0" algn="ctr" rtl="1"/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والملاك الحارِس </a:t>
            </a:r>
            <a:r>
              <a:rPr lang="ar-SA" sz="4000" dirty="0" err="1">
                <a:solidFill>
                  <a:srgbClr val="DBEFF9">
                    <a:lumMod val="25000"/>
                  </a:srgbClr>
                </a:solidFill>
              </a:rPr>
              <a:t>بيِحْرِسْنِي</a:t>
            </a:r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 </a:t>
            </a:r>
            <a:endParaRPr lang="ar-LB" sz="4000" dirty="0">
              <a:solidFill>
                <a:srgbClr val="DBEFF9">
                  <a:lumMod val="25000"/>
                </a:srgbClr>
              </a:solidFill>
            </a:endParaRPr>
          </a:p>
          <a:p>
            <a:pPr lvl="0" algn="ctr" rtl="1"/>
            <a:r>
              <a:rPr lang="ar-SA" sz="4000" dirty="0" err="1">
                <a:solidFill>
                  <a:srgbClr val="DBEFF9">
                    <a:lumMod val="25000"/>
                  </a:srgbClr>
                </a:solidFill>
              </a:rPr>
              <a:t>وبيْساعِدْني</a:t>
            </a:r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 على اكْتِشاف </a:t>
            </a:r>
            <a:r>
              <a:rPr lang="ar-SA" sz="4000" dirty="0" err="1">
                <a:solidFill>
                  <a:srgbClr val="DBEFF9">
                    <a:lumMod val="25000"/>
                  </a:srgbClr>
                </a:solidFill>
              </a:rPr>
              <a:t>عَجِايِبْ</a:t>
            </a:r>
            <a:r>
              <a:rPr lang="ar-SA" sz="4000" dirty="0">
                <a:solidFill>
                  <a:srgbClr val="DBEFF9">
                    <a:lumMod val="25000"/>
                  </a:srgbClr>
                </a:solidFill>
              </a:rPr>
              <a:t>  اللَّه مع البَشَر</a:t>
            </a:r>
            <a:endParaRPr lang="en-US" sz="4000" b="1" dirty="0">
              <a:solidFill>
                <a:srgbClr val="DBEFF9">
                  <a:lumMod val="2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5" y="681252"/>
            <a:ext cx="1554480" cy="1681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786" y="307971"/>
            <a:ext cx="1955860" cy="1787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83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-91439"/>
            <a:ext cx="9117104" cy="6949439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605" y="169605"/>
            <a:ext cx="4794070" cy="1920794"/>
          </a:xfrm>
        </p:spPr>
        <p:txBody>
          <a:bodyPr>
            <a:normAutofit fontScale="90000"/>
          </a:bodyPr>
          <a:lstStyle/>
          <a:p>
            <a:pPr lvl="0" algn="ctr" rtl="1"/>
            <a:r>
              <a:rPr lang="ar-SA" sz="4000" dirty="0" err="1">
                <a:solidFill>
                  <a:srgbClr val="DBEFF9">
                    <a:lumMod val="10000"/>
                  </a:srgbClr>
                </a:solidFill>
              </a:rPr>
              <a:t>وبِيقُولْ</a:t>
            </a:r>
            <a:r>
              <a:rPr lang="ar-SA" sz="4000" dirty="0">
                <a:solidFill>
                  <a:srgbClr val="DBEFF9">
                    <a:lumMod val="10000"/>
                  </a:srgbClr>
                </a:solidFill>
              </a:rPr>
              <a:t> الكْتاب المقدَّسْ :</a:t>
            </a:r>
            <a:br>
              <a:rPr lang="ar-LB" sz="4000" dirty="0">
                <a:solidFill>
                  <a:srgbClr val="DBEFF9">
                    <a:lumMod val="10000"/>
                  </a:srgbClr>
                </a:solidFill>
              </a:rPr>
            </a:br>
            <a:r>
              <a:rPr lang="ar-SA" sz="4000" dirty="0">
                <a:solidFill>
                  <a:srgbClr val="DBEFF9">
                    <a:lumMod val="10000"/>
                  </a:srgbClr>
                </a:solidFill>
              </a:rPr>
              <a:t> </a:t>
            </a:r>
            <a:r>
              <a:rPr lang="ar-SA" b="1" dirty="0">
                <a:solidFill>
                  <a:srgbClr val="DBEFF9">
                    <a:lumMod val="10000"/>
                  </a:srgbClr>
                </a:solidFill>
              </a:rPr>
              <a:t>"خلَقْ اللّه الإِنْسان مِن الأَر</a:t>
            </a:r>
            <a:r>
              <a:rPr lang="ar-LB" b="1" dirty="0">
                <a:solidFill>
                  <a:srgbClr val="DBEFF9">
                    <a:lumMod val="10000"/>
                  </a:srgbClr>
                </a:solidFill>
              </a:rPr>
              <a:t>ض</a:t>
            </a:r>
            <a:r>
              <a:rPr lang="en-US" b="1" dirty="0">
                <a:solidFill>
                  <a:srgbClr val="DBEFF9">
                    <a:lumMod val="10000"/>
                  </a:srgbClr>
                </a:solidFill>
              </a:rPr>
              <a:t> ...</a:t>
            </a:r>
            <a:r>
              <a:rPr lang="ar-LB" b="1" dirty="0">
                <a:solidFill>
                  <a:srgbClr val="DBEFF9">
                    <a:lumMod val="10000"/>
                  </a:srgbClr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55" y="457201"/>
            <a:ext cx="33191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endParaRPr lang="en-US" sz="3600" dirty="0">
              <a:solidFill>
                <a:srgbClr val="DBEFF9">
                  <a:lumMod val="10000"/>
                </a:srgbClr>
              </a:solidFill>
            </a:endParaRPr>
          </a:p>
          <a:p>
            <a:pPr lvl="0" algn="ctr" rtl="1"/>
            <a:r>
              <a:rPr lang="ar-SA" sz="3600" dirty="0">
                <a:solidFill>
                  <a:srgbClr val="DBEFF9">
                    <a:lumMod val="10000"/>
                  </a:srgbClr>
                </a:solidFill>
              </a:rPr>
              <a:t>الرِّجِّالْ وِلْمَرَة إلُنْ </a:t>
            </a:r>
            <a:r>
              <a:rPr lang="ar-SA" sz="3600" dirty="0">
                <a:solidFill>
                  <a:srgbClr val="C00000"/>
                </a:solidFill>
              </a:rPr>
              <a:t>جِسِمْ، </a:t>
            </a:r>
            <a:r>
              <a:rPr lang="ar-SA" sz="3600" dirty="0">
                <a:solidFill>
                  <a:srgbClr val="DBEFF9">
                    <a:lumMod val="10000"/>
                  </a:srgbClr>
                </a:solidFill>
              </a:rPr>
              <a:t>وهَالجِسمْ فينَا نِلِمْسُو، لأنُّو الرِّجِّال وِلْمَرَة من العالَمْ يَللّي فِينَا نْشُوفُو، مِشْ متِلْ المَلايْكِة يَللّي ما فينَا نْشُوفُن</a:t>
            </a:r>
            <a:r>
              <a:rPr lang="en-US" sz="3600" dirty="0">
                <a:solidFill>
                  <a:srgbClr val="DBEFF9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422" y="1957183"/>
            <a:ext cx="4950824" cy="50340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31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244815" y="222069"/>
            <a:ext cx="5109882" cy="3550023"/>
          </a:xfrm>
          <a:prstGeom prst="cloudCallout">
            <a:avLst>
              <a:gd name="adj1" fmla="val -57108"/>
              <a:gd name="adj2" fmla="val 825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وشو بيعمل الإنسان بجسمو؟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0"/>
            <a:ext cx="81468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5005" y="681335"/>
            <a:ext cx="492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600" b="1" dirty="0">
                <a:solidFill>
                  <a:srgbClr val="C00000"/>
                </a:solidFill>
              </a:rPr>
              <a:t>- </a:t>
            </a:r>
            <a:r>
              <a:rPr lang="ar-SA" sz="3600" b="1" dirty="0" err="1">
                <a:solidFill>
                  <a:srgbClr val="C00000"/>
                </a:solidFill>
              </a:rPr>
              <a:t>بإجْرَيه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،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بِيِمْشِي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en-US" sz="3600" b="1" dirty="0">
                <a:solidFill>
                  <a:srgbClr val="C00000"/>
                </a:solidFill>
              </a:rPr>
              <a:t>	- </a:t>
            </a:r>
            <a:r>
              <a:rPr lang="ar-SA" sz="3600" b="1" dirty="0" err="1">
                <a:solidFill>
                  <a:srgbClr val="C00000"/>
                </a:solidFill>
              </a:rPr>
              <a:t>بإيْدَيه</a:t>
            </a:r>
            <a:r>
              <a:rPr lang="ar-SA" sz="3600" b="1" dirty="0">
                <a:solidFill>
                  <a:srgbClr val="C00000"/>
                </a:solidFill>
              </a:rPr>
              <a:t>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بْيِاخُد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وبْيَعْطِي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600" dirty="0">
                <a:solidFill>
                  <a:srgbClr val="C00000"/>
                </a:solidFill>
              </a:rPr>
              <a:t>-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ar-SA" sz="3600" b="1" dirty="0">
                <a:solidFill>
                  <a:srgbClr val="C00000"/>
                </a:solidFill>
              </a:rPr>
              <a:t>بِعِينَيه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بْيِقْشَعْ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41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Pictures\Picture1.jpgeb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163" y="70900"/>
            <a:ext cx="4792517" cy="67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" y="0"/>
            <a:ext cx="81468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1943" y="446203"/>
            <a:ext cx="4924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600" b="1" dirty="0">
                <a:solidFill>
                  <a:srgbClr val="C00000"/>
                </a:solidFill>
              </a:rPr>
              <a:t>- </a:t>
            </a:r>
            <a:r>
              <a:rPr lang="ar-SA" sz="3600" b="1" dirty="0">
                <a:solidFill>
                  <a:srgbClr val="C00000"/>
                </a:solidFill>
              </a:rPr>
              <a:t>بِدِيْنَيه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بْيِسْمَعْ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	- </a:t>
            </a:r>
            <a:r>
              <a:rPr lang="ar-SA" sz="3600" b="1" dirty="0" err="1">
                <a:solidFill>
                  <a:srgbClr val="C00000"/>
                </a:solidFill>
              </a:rPr>
              <a:t>بِمِنْخارُو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بِيْشِم. </a:t>
            </a:r>
            <a:endParaRPr lang="ar-LB" sz="36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وبِكِل </a:t>
            </a:r>
            <a:r>
              <a:rPr lang="ar-SA" sz="3600" b="1" dirty="0" err="1">
                <a:solidFill>
                  <a:srgbClr val="C00000"/>
                </a:solidFill>
              </a:rPr>
              <a:t>حَواسُو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،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بْيُشعُرْ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بالعَالَم </a:t>
            </a:r>
            <a:r>
              <a:rPr lang="ar-SA" sz="3600" dirty="0" err="1">
                <a:solidFill>
                  <a:schemeClr val="tx2">
                    <a:lumMod val="50000"/>
                  </a:schemeClr>
                </a:solidFill>
              </a:rPr>
              <a:t>يَللي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</a:rPr>
              <a:t> حْوَالَيه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8207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2965" y="3450253"/>
            <a:ext cx="6348413" cy="3627664"/>
          </a:xfrm>
        </p:spPr>
      </p:pic>
      <p:sp>
        <p:nvSpPr>
          <p:cNvPr id="7" name="Rectangle 6"/>
          <p:cNvSpPr/>
          <p:nvPr/>
        </p:nvSpPr>
        <p:spPr>
          <a:xfrm>
            <a:off x="0" y="1206885"/>
            <a:ext cx="824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err="1">
                <a:solidFill>
                  <a:schemeClr val="bg2">
                    <a:lumMod val="10000"/>
                  </a:schemeClr>
                </a:solidFill>
              </a:rPr>
              <a:t>عطى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اللّهُ للنَّاس سُلطان 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عَ كِلْ </a:t>
            </a:r>
            <a:r>
              <a:rPr lang="ar-SA" sz="3600" b="1" dirty="0" err="1">
                <a:solidFill>
                  <a:schemeClr val="bg2">
                    <a:lumMod val="10000"/>
                  </a:schemeClr>
                </a:solidFill>
              </a:rPr>
              <a:t>شي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بالأَرض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هيدا بْيِعنِي اِنُّو اللَّه حَطِّ الإنْسان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فَوق كِلْ 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شِي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بِها العَالَمْ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3646" y="4192557"/>
            <a:ext cx="4924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C00000"/>
                </a:solidFill>
              </a:rPr>
              <a:t>الإنْسان أَعْظَمْ مِن الصْخُورْ</a:t>
            </a:r>
            <a:endParaRPr lang="en-US" sz="3600" dirty="0">
              <a:solidFill>
                <a:srgbClr val="C00000"/>
              </a:solidFill>
            </a:endParaRPr>
          </a:p>
          <a:p>
            <a:pPr algn="ctr" rtl="1"/>
            <a:r>
              <a:rPr lang="en-US" sz="3600" dirty="0">
                <a:solidFill>
                  <a:srgbClr val="C00000"/>
                </a:solidFill>
              </a:rPr>
              <a:t>	 </a:t>
            </a:r>
            <a:r>
              <a:rPr lang="ar-SA" sz="3600" dirty="0">
                <a:solidFill>
                  <a:srgbClr val="C00000"/>
                </a:solidFill>
              </a:rPr>
              <a:t>أعْظَمْ مِن الَأشْجَار</a:t>
            </a:r>
            <a:endParaRPr lang="en-US" sz="3600" dirty="0">
              <a:solidFill>
                <a:srgbClr val="C00000"/>
              </a:solidFill>
            </a:endParaRPr>
          </a:p>
          <a:p>
            <a:pPr algn="ctr" rtl="1"/>
            <a:r>
              <a:rPr lang="en-US" sz="3600" dirty="0">
                <a:solidFill>
                  <a:srgbClr val="C00000"/>
                </a:solidFill>
              </a:rPr>
              <a:t>	 </a:t>
            </a:r>
            <a:r>
              <a:rPr lang="ar-SA" sz="3600" dirty="0">
                <a:solidFill>
                  <a:srgbClr val="C00000"/>
                </a:solidFill>
              </a:rPr>
              <a:t>أَعْظَمْ مِن كِل </a:t>
            </a:r>
            <a:r>
              <a:rPr lang="ar-LB" sz="3600" dirty="0">
                <a:solidFill>
                  <a:srgbClr val="C00000"/>
                </a:solidFill>
              </a:rPr>
              <a:t>ا</a:t>
            </a:r>
            <a:r>
              <a:rPr lang="ar-SA" sz="3600" dirty="0">
                <a:solidFill>
                  <a:srgbClr val="C00000"/>
                </a:solidFill>
              </a:rPr>
              <a:t>لْحَيَوانات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1888" y="227953"/>
            <a:ext cx="5500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وبِيقُول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كَمان الكْتَاب المُقدَّس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48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82389" y="293030"/>
            <a:ext cx="6131859" cy="4625788"/>
          </a:xfrm>
          <a:prstGeom prst="cloudCallout">
            <a:avLst>
              <a:gd name="adj1" fmla="val -59005"/>
              <a:gd name="adj2" fmla="val 3366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rgbClr val="C00000"/>
                </a:solidFill>
              </a:rPr>
              <a:t>لَيش الإنْسان هَالقَد مْهمّ وغَالِي بِنَظَر اللَّه؟</a:t>
            </a:r>
            <a:r>
              <a:rPr lang="ar-LB" sz="4000" dirty="0">
                <a:solidFill>
                  <a:srgbClr val="C00000"/>
                </a:solidFill>
              </a:rPr>
              <a:t> </a:t>
            </a:r>
          </a:p>
          <a:p>
            <a:pPr algn="ctr" rtl="1"/>
            <a:r>
              <a:rPr lang="ar-LB" sz="4000" dirty="0">
                <a:solidFill>
                  <a:srgbClr val="002060"/>
                </a:solidFill>
              </a:rPr>
              <a:t>تعوا نسمع الكتاب المقدس شو بيقول؟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59504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28301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938221" y="23480"/>
            <a:ext cx="7543799" cy="203050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rgbClr val="FF0000"/>
                </a:solidFill>
              </a:rPr>
              <a:t>«</a:t>
            </a:r>
            <a:r>
              <a:rPr lang="ar-SA" sz="4000" dirty="0">
                <a:solidFill>
                  <a:srgbClr val="FF0000"/>
                </a:solidFill>
              </a:rPr>
              <a:t>ألبسَ اللّهُ البَشَرَ قُــــــوّةً تُشبهُ قــــوّتَه وصنَعهُم على صُورتِ</a:t>
            </a:r>
            <a:r>
              <a:rPr lang="ar-LB" sz="4000" dirty="0">
                <a:solidFill>
                  <a:srgbClr val="FF0000"/>
                </a:solidFill>
              </a:rPr>
              <a:t>ه»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168" y="1666719"/>
            <a:ext cx="3790532" cy="50540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1541" y="1822618"/>
            <a:ext cx="4671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ف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همْتُوا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هالكَلام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؟ 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حلو كْتير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! </a:t>
            </a:r>
            <a:endParaRPr lang="ar-LB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خَلَقْ اللّه البَشَرْ «عَ 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صورْتُو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» وهَيدَا يِعْنِي إنُّو في شبَه بَينُو وبَينُن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ctr" rtl="1"/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ولمّا تْنَين يكونوا 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بْيشبَهُو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بَعضُنْ مِعْناتا إنّو في 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شِي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مُشْتَرك </a:t>
            </a:r>
            <a:r>
              <a:rPr lang="ar-SA" sz="3600" dirty="0" err="1">
                <a:solidFill>
                  <a:schemeClr val="bg2">
                    <a:lumMod val="10000"/>
                  </a:schemeClr>
                </a:solidFill>
              </a:rPr>
              <a:t>بَيناتُنْ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54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17521" y="287381"/>
            <a:ext cx="5982788" cy="3750577"/>
          </a:xfrm>
          <a:prstGeom prst="cloudCallout">
            <a:avLst>
              <a:gd name="adj1" fmla="val -53467"/>
              <a:gd name="adj2" fmla="val 469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rgbClr val="002060"/>
              </a:solidFill>
            </a:endParaRPr>
          </a:p>
          <a:p>
            <a:pPr algn="ctr"/>
            <a:r>
              <a:rPr lang="ar-SA" sz="5000" b="1" dirty="0" err="1">
                <a:solidFill>
                  <a:srgbClr val="002060"/>
                </a:solidFill>
              </a:rPr>
              <a:t>شُو</a:t>
            </a:r>
            <a:r>
              <a:rPr lang="ar-SA" sz="5000" b="1" dirty="0">
                <a:solidFill>
                  <a:srgbClr val="002060"/>
                </a:solidFill>
              </a:rPr>
              <a:t> في شِي مُشْتَرَكْ بَيْنّا وبَين اللّه ؟</a:t>
            </a:r>
            <a:endParaRPr lang="en-US" sz="5000" b="1" dirty="0">
              <a:solidFill>
                <a:srgbClr val="002060"/>
              </a:solidFill>
            </a:endParaRPr>
          </a:p>
          <a:p>
            <a:pPr algn="ctr"/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8151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429" y="862149"/>
            <a:ext cx="38274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400" dirty="0">
                <a:solidFill>
                  <a:srgbClr val="002060"/>
                </a:solidFill>
              </a:rPr>
              <a:t>ت</a:t>
            </a:r>
            <a:r>
              <a:rPr lang="ar-SA" sz="3400" dirty="0" err="1">
                <a:solidFill>
                  <a:srgbClr val="002060"/>
                </a:solidFill>
              </a:rPr>
              <a:t>عو</a:t>
            </a:r>
            <a:r>
              <a:rPr lang="ar-SA" sz="3400" dirty="0">
                <a:solidFill>
                  <a:srgbClr val="002060"/>
                </a:solidFill>
              </a:rPr>
              <a:t> تَ نطلّعْ بحَالْنا. عِنَّا جَسَد. نِحْنَا مْنِشْبَه اللَّه بِجَسَدْنا ؟ أكيدْ </a:t>
            </a:r>
            <a:r>
              <a:rPr lang="ar-SA" sz="3400" dirty="0" err="1">
                <a:solidFill>
                  <a:srgbClr val="002060"/>
                </a:solidFill>
              </a:rPr>
              <a:t>لأ</a:t>
            </a:r>
            <a:r>
              <a:rPr lang="en-US" sz="3400" dirty="0">
                <a:solidFill>
                  <a:srgbClr val="002060"/>
                </a:solidFill>
              </a:rPr>
              <a:t> !</a:t>
            </a:r>
          </a:p>
          <a:p>
            <a:pPr algn="ctr" rtl="1"/>
            <a:r>
              <a:rPr lang="ar-SA" sz="3400" dirty="0" err="1">
                <a:solidFill>
                  <a:srgbClr val="002060"/>
                </a:solidFill>
              </a:rPr>
              <a:t>لأنّو</a:t>
            </a:r>
            <a:r>
              <a:rPr lang="ar-SA" sz="3400" dirty="0">
                <a:solidFill>
                  <a:srgbClr val="002060"/>
                </a:solidFill>
              </a:rPr>
              <a:t> اللّه ما </a:t>
            </a:r>
            <a:r>
              <a:rPr lang="ar-SA" sz="3400" dirty="0" err="1">
                <a:solidFill>
                  <a:srgbClr val="002060"/>
                </a:solidFill>
              </a:rPr>
              <a:t>عِنْدُو</a:t>
            </a:r>
            <a:r>
              <a:rPr lang="ar-SA" sz="3400" dirty="0">
                <a:solidFill>
                  <a:srgbClr val="002060"/>
                </a:solidFill>
              </a:rPr>
              <a:t> </a:t>
            </a:r>
            <a:r>
              <a:rPr lang="ar-SA" sz="3400" dirty="0" err="1">
                <a:solidFill>
                  <a:srgbClr val="002060"/>
                </a:solidFill>
              </a:rPr>
              <a:t>جَسَد.في</a:t>
            </a:r>
            <a:r>
              <a:rPr lang="ar-SA" sz="3400" dirty="0">
                <a:solidFill>
                  <a:srgbClr val="002060"/>
                </a:solidFill>
              </a:rPr>
              <a:t> عِنّا </a:t>
            </a:r>
            <a:r>
              <a:rPr lang="ar-SA" sz="3400" dirty="0" err="1">
                <a:solidFill>
                  <a:srgbClr val="002060"/>
                </a:solidFill>
              </a:rPr>
              <a:t>شِي</a:t>
            </a:r>
            <a:r>
              <a:rPr lang="ar-SA" sz="3400" dirty="0">
                <a:solidFill>
                  <a:srgbClr val="002060"/>
                </a:solidFill>
              </a:rPr>
              <a:t> ما </a:t>
            </a:r>
            <a:r>
              <a:rPr lang="ar-SA" sz="3400" dirty="0" err="1">
                <a:solidFill>
                  <a:srgbClr val="002060"/>
                </a:solidFill>
              </a:rPr>
              <a:t>مِنْشُوفُو</a:t>
            </a:r>
            <a:r>
              <a:rPr lang="ar-SA" sz="3400" dirty="0">
                <a:solidFill>
                  <a:srgbClr val="002060"/>
                </a:solidFill>
              </a:rPr>
              <a:t> </a:t>
            </a:r>
            <a:r>
              <a:rPr lang="ar-SA" sz="3400" dirty="0" err="1">
                <a:solidFill>
                  <a:srgbClr val="002060"/>
                </a:solidFill>
              </a:rPr>
              <a:t>ومْنِسْتَعمْلُو</a:t>
            </a:r>
            <a:r>
              <a:rPr lang="ar-SA" sz="3400" dirty="0">
                <a:solidFill>
                  <a:srgbClr val="002060"/>
                </a:solidFill>
              </a:rPr>
              <a:t> دايماً</a:t>
            </a:r>
            <a:r>
              <a:rPr lang="en-US" sz="3400" dirty="0">
                <a:solidFill>
                  <a:srgbClr val="002060"/>
                </a:solidFill>
              </a:rPr>
              <a:t>.</a:t>
            </a:r>
            <a:r>
              <a:rPr lang="ar-SA" sz="3400" dirty="0" err="1">
                <a:solidFill>
                  <a:srgbClr val="002060"/>
                </a:solidFill>
              </a:rPr>
              <a:t>شُو</a:t>
            </a:r>
            <a:r>
              <a:rPr lang="ar-SA" sz="3400" dirty="0">
                <a:solidFill>
                  <a:srgbClr val="002060"/>
                </a:solidFill>
              </a:rPr>
              <a:t> هوِّي؟ </a:t>
            </a:r>
            <a:r>
              <a:rPr lang="ar-SA" sz="3600" b="1" dirty="0">
                <a:solidFill>
                  <a:srgbClr val="002060"/>
                </a:solidFill>
              </a:rPr>
              <a:t>هوِّي عَقِلْنا. بِعَقِلْنا </a:t>
            </a:r>
            <a:r>
              <a:rPr lang="ar-SA" sz="3600" b="1" dirty="0" err="1">
                <a:solidFill>
                  <a:srgbClr val="002060"/>
                </a:solidFill>
              </a:rPr>
              <a:t>مِنْفَكِّر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910" y="2453481"/>
            <a:ext cx="5175249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5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570" y="1219308"/>
            <a:ext cx="52490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endParaRPr lang="ar-LB" sz="4000" dirty="0">
              <a:solidFill>
                <a:prstClr val="black"/>
              </a:solidFill>
            </a:endParaRPr>
          </a:p>
          <a:p>
            <a:pPr lvl="0" algn="ctr" rtl="1"/>
            <a:r>
              <a:rPr lang="ar-SA" sz="4400" dirty="0">
                <a:solidFill>
                  <a:srgbClr val="002060"/>
                </a:solidFill>
              </a:rPr>
              <a:t>تَعو تَنْفَكِّر سَوا كَمْ دقيقَة. </a:t>
            </a:r>
            <a:r>
              <a:rPr lang="ar-SA" sz="4400" b="1" dirty="0">
                <a:solidFill>
                  <a:srgbClr val="C00000"/>
                </a:solidFill>
              </a:rPr>
              <a:t>مِنْغَمِّضْ</a:t>
            </a:r>
            <a:r>
              <a:rPr lang="ar-SA" sz="4400" dirty="0">
                <a:solidFill>
                  <a:srgbClr val="C00000"/>
                </a:solidFill>
              </a:rPr>
              <a:t> </a:t>
            </a:r>
            <a:r>
              <a:rPr lang="ar-SA" sz="4400" dirty="0">
                <a:solidFill>
                  <a:srgbClr val="002060"/>
                </a:solidFill>
              </a:rPr>
              <a:t>عينَيْنَا وكِلْ واحَدْ يفَكِّرْ بِحَدَا أو بِشِي</a:t>
            </a:r>
            <a:r>
              <a:rPr lang="en-US" sz="4400" dirty="0">
                <a:solidFill>
                  <a:srgbClr val="002060"/>
                </a:solidFill>
              </a:rPr>
              <a:t>.</a:t>
            </a:r>
            <a:endParaRPr lang="ar-LB" sz="4400" dirty="0">
              <a:solidFill>
                <a:srgbClr val="002060"/>
              </a:solidFill>
            </a:endParaRPr>
          </a:p>
          <a:p>
            <a:pPr lvl="0" algn="ctr" rtl="1"/>
            <a:endParaRPr lang="en-US" sz="4400" dirty="0">
              <a:solidFill>
                <a:srgbClr val="002060"/>
              </a:solidFill>
            </a:endParaRPr>
          </a:p>
          <a:p>
            <a:pPr lvl="0" algn="ctr" rtl="1"/>
            <a:r>
              <a:rPr lang="ar-SA" sz="4400" dirty="0">
                <a:solidFill>
                  <a:srgbClr val="002060"/>
                </a:solidFill>
              </a:rPr>
              <a:t>وبَعْدين رَحْ نِتْشارَكْ شُـو كْتَشَفْنا</a:t>
            </a:r>
            <a:r>
              <a:rPr lang="en-US" sz="4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59162" y="865159"/>
            <a:ext cx="6855867" cy="58017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56263" y="-59400"/>
            <a:ext cx="6131859" cy="6078071"/>
          </a:xfrm>
          <a:prstGeom prst="cloudCallout">
            <a:avLst>
              <a:gd name="adj1" fmla="val -58435"/>
              <a:gd name="adj2" fmla="val 2553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>
                <a:solidFill>
                  <a:schemeClr val="bg2">
                    <a:lumMod val="10000"/>
                  </a:schemeClr>
                </a:solidFill>
              </a:rPr>
              <a:t>فكّرْتُو؟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LB" sz="4800" dirty="0">
                <a:solidFill>
                  <a:schemeClr val="bg2">
                    <a:lumMod val="10000"/>
                  </a:schemeClr>
                </a:solidFill>
              </a:rPr>
              <a:t>يلا</a:t>
            </a:r>
            <a:r>
              <a:rPr lang="ar-SA" sz="4800" dirty="0">
                <a:solidFill>
                  <a:schemeClr val="bg2">
                    <a:lumMod val="10000"/>
                  </a:schemeClr>
                </a:solidFill>
              </a:rPr>
              <a:t> رَحْ بسأَلْكُن 3 أسئلة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pPr algn="ctr" rtl="1"/>
            <a:r>
              <a:rPr lang="ar-SA" sz="4800" dirty="0">
                <a:solidFill>
                  <a:schemeClr val="bg2">
                    <a:lumMod val="10000"/>
                  </a:schemeClr>
                </a:solidFill>
              </a:rPr>
              <a:t>١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ar-SA" sz="4800" b="1" dirty="0">
                <a:solidFill>
                  <a:srgbClr val="C00000"/>
                </a:solidFill>
              </a:rPr>
              <a:t>شِفْتُو عَقِلْكُنْ وهُوِّي عَمْ بيِشْتِغِلْ؟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43647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168357" y="240895"/>
            <a:ext cx="7073153" cy="2017059"/>
          </a:xfrm>
          <a:prstGeom prst="wedgeRoundRectCallout">
            <a:avLst>
              <a:gd name="adj1" fmla="val 35459"/>
              <a:gd name="adj2" fmla="val 125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rgbClr val="002060"/>
              </a:solidFill>
            </a:endParaRPr>
          </a:p>
          <a:p>
            <a:pPr algn="ctr" rtl="1"/>
            <a:r>
              <a:rPr lang="ar-SA" sz="4800" dirty="0">
                <a:solidFill>
                  <a:srgbClr val="002060"/>
                </a:solidFill>
              </a:rPr>
              <a:t>لأ، ما شفْنا شِي، لأنّو العَقل ما مِنْشُوفُو</a:t>
            </a:r>
            <a:r>
              <a:rPr lang="en-US" sz="4800" dirty="0">
                <a:solidFill>
                  <a:srgbClr val="002060"/>
                </a:solidFill>
              </a:rPr>
              <a:t>.</a:t>
            </a:r>
          </a:p>
          <a:p>
            <a:pPr algn="ctr" rtl="1"/>
            <a:r>
              <a:rPr lang="en-US" sz="48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561" y="1743891"/>
            <a:ext cx="5935764" cy="5935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139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986016" y="404949"/>
            <a:ext cx="5544030" cy="3756341"/>
          </a:xfrm>
          <a:prstGeom prst="cloudCallout">
            <a:avLst>
              <a:gd name="adj1" fmla="val -61626"/>
              <a:gd name="adj2" fmla="val 4844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rgbClr val="002060"/>
                </a:solidFill>
              </a:rPr>
              <a:t>سمِعْتُو عَقِلْكُنْ وهوِّي عَم بيِشْتِغِلْ؟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3044951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99087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566" y="1282747"/>
            <a:ext cx="4042768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6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6">
                    <a:lumMod val="50000"/>
                  </a:schemeClr>
                </a:solidFill>
              </a:rPr>
              <a:t>الثّالث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981" y="4990657"/>
            <a:ext cx="5066336" cy="1195318"/>
          </a:xfrm>
        </p:spPr>
        <p:txBody>
          <a:bodyPr>
            <a:noAutofit/>
          </a:bodyPr>
          <a:lstStyle/>
          <a:p>
            <a:pPr rtl="1"/>
            <a:r>
              <a:rPr lang="ar-LB" sz="4000" b="1" dirty="0">
                <a:solidFill>
                  <a:srgbClr val="C00000"/>
                </a:solidFill>
              </a:rPr>
              <a:t>الإنسان صورة الله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52187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035424" y="174812"/>
            <a:ext cx="6911788" cy="2675965"/>
          </a:xfrm>
          <a:prstGeom prst="wedgeRoundRectCallout">
            <a:avLst>
              <a:gd name="adj1" fmla="val 7180"/>
              <a:gd name="adj2" fmla="val 75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400" dirty="0" err="1">
                <a:solidFill>
                  <a:srgbClr val="002060"/>
                </a:solidFill>
              </a:rPr>
              <a:t>لأ</a:t>
            </a:r>
            <a:r>
              <a:rPr lang="ar-SA" sz="5400" dirty="0">
                <a:solidFill>
                  <a:srgbClr val="002060"/>
                </a:solidFill>
              </a:rPr>
              <a:t>، لأنّو العَقِل ما بْيِحْكِي، بيِشْتِغِلْ بصَمت</a:t>
            </a:r>
            <a:r>
              <a:rPr lang="en-US" sz="5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561" y="1743891"/>
            <a:ext cx="5935764" cy="5935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71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95007" y="391886"/>
            <a:ext cx="5917474" cy="3338328"/>
          </a:xfrm>
          <a:prstGeom prst="cloudCallout">
            <a:avLst>
              <a:gd name="adj1" fmla="val -43355"/>
              <a:gd name="adj2" fmla="val 722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rgbClr val="002060"/>
                </a:solidFill>
              </a:rPr>
              <a:t>حَدا مِنْكُنْ عِرِفْ بِشُو فَكَّرْ </a:t>
            </a:r>
            <a:r>
              <a:rPr lang="ar-LB" sz="4800" b="1" dirty="0">
                <a:solidFill>
                  <a:srgbClr val="002060"/>
                </a:solidFill>
              </a:rPr>
              <a:t>غيرو؟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74030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25388" y="309283"/>
            <a:ext cx="7073153" cy="2017059"/>
          </a:xfrm>
          <a:prstGeom prst="wedgeRoundRectCallout">
            <a:avLst>
              <a:gd name="adj1" fmla="val 31950"/>
              <a:gd name="adj2" fmla="val 112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rgbClr val="002060"/>
              </a:solidFill>
            </a:endParaRPr>
          </a:p>
          <a:p>
            <a:pPr algn="ctr" rtl="1"/>
            <a:r>
              <a:rPr lang="ar-SA" sz="4800" dirty="0">
                <a:solidFill>
                  <a:srgbClr val="002060"/>
                </a:solidFill>
              </a:rPr>
              <a:t>لأ، لأنّو العَقل هوِّي لإلْنا وَحِدْنا وبْيِشْتِغِلْ بالسرّ</a:t>
            </a:r>
            <a:r>
              <a:rPr lang="en-US" sz="4800" dirty="0">
                <a:solidFill>
                  <a:srgbClr val="002060"/>
                </a:solidFill>
              </a:rPr>
              <a:t>.</a:t>
            </a:r>
          </a:p>
          <a:p>
            <a:pPr algn="ctr" rtl="1"/>
            <a:r>
              <a:rPr lang="en-US" sz="48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561" y="1743891"/>
            <a:ext cx="5935764" cy="5935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36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0365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551792" y="1135118"/>
            <a:ext cx="71575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2060"/>
                </a:solidFill>
              </a:rPr>
              <a:t>و هَيك العَقل، ما مِنْشُوفُو، صَامِتْ، </a:t>
            </a:r>
            <a:r>
              <a:rPr lang="ar-SA" sz="3600" dirty="0">
                <a:solidFill>
                  <a:srgbClr val="002060"/>
                </a:solidFill>
              </a:rPr>
              <a:t>وشَخْصي (لإلي وَحْدِي) بَس </a:t>
            </a:r>
            <a:r>
              <a:rPr lang="ar-SA" sz="3600" b="1" dirty="0">
                <a:solidFill>
                  <a:srgbClr val="002060"/>
                </a:solidFill>
              </a:rPr>
              <a:t>العَقلْ مَوجُود فِعْلاً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lvl="0" algn="ctr" rtl="1"/>
            <a:r>
              <a:rPr lang="ar-SA" sz="3600" dirty="0">
                <a:solidFill>
                  <a:srgbClr val="002060"/>
                </a:solidFill>
              </a:rPr>
              <a:t>نِحْنَا منِشْبَهْ اللَّه بِعَقِلْنا. اللَّه يَلّلي ما مِنْشوفُو ولا مْنِسْمَعُو ولا مْنِلِمْسو هوِّي الإِله الحَي.ّ</a:t>
            </a:r>
            <a:endParaRPr lang="en-US" sz="3600" dirty="0">
              <a:solidFill>
                <a:srgbClr val="002060"/>
              </a:solidFill>
            </a:endParaRPr>
          </a:p>
          <a:p>
            <a:pPr lvl="0" algn="ctr" rtl="1"/>
            <a:r>
              <a:rPr lang="ar-SA" sz="3600" dirty="0">
                <a:solidFill>
                  <a:srgbClr val="002060"/>
                </a:solidFill>
              </a:rPr>
              <a:t>اللَّه عِمِلْ للإنْسان هدِيِّة عَظيمِة كْتِير، </a:t>
            </a:r>
            <a:r>
              <a:rPr lang="ar-SA" sz="3600" b="1" dirty="0">
                <a:solidFill>
                  <a:srgbClr val="002060"/>
                </a:solidFill>
              </a:rPr>
              <a:t>خَلَقُو على صُورتُو ولَبَّسُو قوتو، قُوِّة رُوحُو</a:t>
            </a:r>
            <a:r>
              <a:rPr lang="en-US" sz="3600" b="1" dirty="0">
                <a:solidFill>
                  <a:prstClr val="white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74" y="838180"/>
            <a:ext cx="4761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3600" dirty="0">
                <a:solidFill>
                  <a:srgbClr val="002060"/>
                </a:solidFill>
              </a:rPr>
              <a:t>وصَارْ فينَا نِفْهَم أَكْتَر الكْتاب المُقَدَّسْ لمّا بِيقُول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  <a:r>
              <a:rPr lang="ar-SA" sz="3600" b="1" dirty="0">
                <a:solidFill>
                  <a:srgbClr val="002060"/>
                </a:solidFill>
              </a:rPr>
              <a:t>عَطَى اللّهُ للنَّاس سُلطان عَ كِلْ شي بالأَرض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ar-LB" sz="3600" b="1" dirty="0">
              <a:solidFill>
                <a:srgbClr val="002060"/>
              </a:solidFill>
            </a:endParaRPr>
          </a:p>
          <a:p>
            <a:pPr lvl="0" algn="ctr" rtl="1"/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31" y="396474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21164" y="3860800"/>
            <a:ext cx="7103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600" dirty="0" err="1">
                <a:solidFill>
                  <a:srgbClr val="002060"/>
                </a:solidFill>
              </a:rPr>
              <a:t>لأنّو</a:t>
            </a:r>
            <a:r>
              <a:rPr lang="ar-SA" sz="3600" dirty="0">
                <a:solidFill>
                  <a:srgbClr val="002060"/>
                </a:solidFill>
              </a:rPr>
              <a:t> اللَّه حَطّ  بِالإنْسان عَقِلْ، الرّجّال ولْمَرَة </a:t>
            </a:r>
            <a:r>
              <a:rPr lang="ar-SA" sz="3600" dirty="0" err="1">
                <a:solidFill>
                  <a:srgbClr val="002060"/>
                </a:solidFill>
              </a:rPr>
              <a:t>بْيِقْدَرُو</a:t>
            </a:r>
            <a:r>
              <a:rPr lang="ar-SA" sz="3600" dirty="0">
                <a:solidFill>
                  <a:srgbClr val="002060"/>
                </a:solidFill>
              </a:rPr>
              <a:t> </a:t>
            </a:r>
            <a:r>
              <a:rPr lang="ar-SA" sz="3600" dirty="0" err="1">
                <a:solidFill>
                  <a:srgbClr val="002060"/>
                </a:solidFill>
              </a:rPr>
              <a:t>يَعِرْفُو</a:t>
            </a:r>
            <a:r>
              <a:rPr lang="ar-SA" sz="3600" dirty="0">
                <a:solidFill>
                  <a:srgbClr val="002060"/>
                </a:solidFill>
              </a:rPr>
              <a:t> كِلّ الخَليقَة. واللَّه خَلّاهِنْ مَسْؤولِين عَنَّا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lvl="0" algn="ctr" rtl="1"/>
            <a:r>
              <a:rPr lang="ar-SA" sz="3600" dirty="0">
                <a:solidFill>
                  <a:srgbClr val="002060"/>
                </a:solidFill>
              </a:rPr>
              <a:t>وبْفَضِلْ عَقْلُنْ قِادْرِين إنُّو </a:t>
            </a:r>
            <a:r>
              <a:rPr lang="ar-SA" sz="3600" dirty="0" err="1">
                <a:solidFill>
                  <a:srgbClr val="002060"/>
                </a:solidFill>
              </a:rPr>
              <a:t>يِعْتِنُو</a:t>
            </a:r>
            <a:r>
              <a:rPr lang="ar-SA" sz="3600" dirty="0">
                <a:solidFill>
                  <a:srgbClr val="002060"/>
                </a:solidFill>
              </a:rPr>
              <a:t> فِيا ويْخَلُّوَا تْصِيرْ أحْلَى كَمان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098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2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5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6" y="214453"/>
            <a:ext cx="88447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4400" dirty="0">
                <a:solidFill>
                  <a:srgbClr val="002060"/>
                </a:solidFill>
              </a:rPr>
              <a:t>قَدَّيش اللَّه عِنْدُو ثِقَة بالاِنْسان، بالرّجّال وِلْمَرَة</a:t>
            </a:r>
            <a:r>
              <a:rPr lang="en-US" sz="4400" dirty="0">
                <a:solidFill>
                  <a:srgbClr val="002060"/>
                </a:solidFill>
              </a:rPr>
              <a:t>!</a:t>
            </a:r>
            <a:r>
              <a:rPr lang="ar-SA" sz="4400" dirty="0">
                <a:solidFill>
                  <a:srgbClr val="002060"/>
                </a:solidFill>
              </a:rPr>
              <a:t>ن</a:t>
            </a:r>
            <a:r>
              <a:rPr lang="ar-LB" sz="4400" dirty="0">
                <a:solidFill>
                  <a:srgbClr val="002060"/>
                </a:solidFill>
              </a:rPr>
              <a:t>ت</a:t>
            </a:r>
            <a:r>
              <a:rPr lang="ar-SA" sz="4400" dirty="0">
                <a:solidFill>
                  <a:srgbClr val="002060"/>
                </a:solidFill>
              </a:rPr>
              <a:t>َ</a:t>
            </a:r>
            <a:r>
              <a:rPr lang="ar-SA" sz="4400" dirty="0" err="1">
                <a:solidFill>
                  <a:srgbClr val="002060"/>
                </a:solidFill>
              </a:rPr>
              <a:t>يناتُنْ</a:t>
            </a:r>
            <a:r>
              <a:rPr lang="ar-SA" sz="4400" dirty="0">
                <a:solidFill>
                  <a:srgbClr val="002060"/>
                </a:solidFill>
              </a:rPr>
              <a:t> مَسؤولِين عَن الخَلِيقَة</a:t>
            </a:r>
            <a:r>
              <a:rPr lang="ar-LB" sz="4400" dirty="0">
                <a:solidFill>
                  <a:srgbClr val="002060"/>
                </a:solidFill>
              </a:rPr>
              <a:t>...</a:t>
            </a:r>
          </a:p>
          <a:p>
            <a:pPr lvl="0" algn="ctr" rtl="1"/>
            <a:endParaRPr lang="ar-LB" sz="4400" dirty="0">
              <a:solidFill>
                <a:srgbClr val="002060"/>
              </a:solidFill>
            </a:endParaRPr>
          </a:p>
          <a:p>
            <a:pPr lvl="0" algn="ctr" rtl="1"/>
            <a:endParaRPr lang="en-US" sz="4400" dirty="0">
              <a:solidFill>
                <a:srgbClr val="002060"/>
              </a:solidFill>
            </a:endParaRPr>
          </a:p>
          <a:p>
            <a:pPr lvl="0" algn="ctr" rtl="1"/>
            <a:endParaRPr lang="ar-LB" sz="4400" dirty="0">
              <a:solidFill>
                <a:srgbClr val="002060"/>
              </a:solidFill>
            </a:endParaRPr>
          </a:p>
          <a:p>
            <a:pPr lvl="0" algn="ctr" rtl="1"/>
            <a:endParaRPr lang="ar-LB" sz="4400" dirty="0">
              <a:solidFill>
                <a:srgbClr val="002060"/>
              </a:solidFill>
            </a:endParaRPr>
          </a:p>
          <a:p>
            <a:pPr lvl="0" algn="ctr" rtl="1"/>
            <a:endParaRPr lang="ar-LB" sz="4400" dirty="0">
              <a:solidFill>
                <a:srgbClr val="002060"/>
              </a:solidFill>
            </a:endParaRPr>
          </a:p>
          <a:p>
            <a:pPr lvl="0" algn="ctr" rtl="1"/>
            <a:endParaRPr lang="ar-LB" sz="4400" dirty="0">
              <a:solidFill>
                <a:srgbClr val="002060"/>
              </a:solidFill>
            </a:endParaRPr>
          </a:p>
          <a:p>
            <a:pPr lvl="0" algn="ctr" rtl="1"/>
            <a:r>
              <a:rPr lang="ar-LB" sz="4400" dirty="0">
                <a:solidFill>
                  <a:srgbClr val="002060"/>
                </a:solidFill>
              </a:rPr>
              <a:t>فكروا</a:t>
            </a:r>
            <a:r>
              <a:rPr lang="ar-SA" sz="4400" dirty="0">
                <a:solidFill>
                  <a:srgbClr val="002060"/>
                </a:solidFill>
              </a:rPr>
              <a:t> شُو فِيهُن يَعِمْلُو </a:t>
            </a:r>
            <a:r>
              <a:rPr lang="ar-LB" sz="4400" dirty="0">
                <a:solidFill>
                  <a:srgbClr val="002060"/>
                </a:solidFill>
              </a:rPr>
              <a:t>إشيا حلوة </a:t>
            </a:r>
            <a:r>
              <a:rPr lang="ar-SA" sz="4400" dirty="0">
                <a:solidFill>
                  <a:srgbClr val="002060"/>
                </a:solidFill>
              </a:rPr>
              <a:t>فيا</a:t>
            </a:r>
            <a:r>
              <a:rPr lang="en-US" sz="4400" dirty="0">
                <a:solidFill>
                  <a:prstClr val="white"/>
                </a:solidFill>
              </a:rPr>
              <a:t>...</a:t>
            </a:r>
            <a:endParaRPr lang="en-US" sz="4400" dirty="0">
              <a:solidFill>
                <a:srgbClr val="17406D">
                  <a:lumMod val="75000"/>
                </a:srgb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858" y="1816495"/>
            <a:ext cx="4799259" cy="298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032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dirty="0">
                <a:solidFill>
                  <a:srgbClr val="002060"/>
                </a:solidFill>
              </a:rPr>
              <a:t>لازِمْ نَعرِفْ كَمان أمر </a:t>
            </a:r>
            <a:endParaRPr lang="ar-LB" sz="4000" dirty="0">
              <a:solidFill>
                <a:srgbClr val="002060"/>
              </a:solidFill>
            </a:endParaRPr>
          </a:p>
          <a:p>
            <a:pPr algn="r" rtl="1"/>
            <a:r>
              <a:rPr lang="ar-SA" sz="4000" dirty="0">
                <a:solidFill>
                  <a:srgbClr val="002060"/>
                </a:solidFill>
              </a:rPr>
              <a:t>مهمّ كتير. بالعَقْل يلّي</a:t>
            </a:r>
            <a:endParaRPr lang="ar-LB" sz="4000" dirty="0">
              <a:solidFill>
                <a:srgbClr val="002060"/>
              </a:solidFill>
            </a:endParaRPr>
          </a:p>
          <a:p>
            <a:pPr algn="ctr" rtl="1"/>
            <a:r>
              <a:rPr lang="ar-SA" sz="4000" dirty="0">
                <a:solidFill>
                  <a:srgbClr val="002060"/>
                </a:solidFill>
              </a:rPr>
              <a:t> عطاه ياه اللّه وبِفَضلو، الإنسان بيِتْوَجَّه لَعِند خالْقو ل حتّى يِشِكْرُو، ويقَدِّمْلو  كِلْ شي  </a:t>
            </a:r>
            <a:r>
              <a:rPr lang="ar-SA" sz="4000" dirty="0" err="1">
                <a:solidFill>
                  <a:srgbClr val="002060"/>
                </a:solidFill>
              </a:rPr>
              <a:t>بيَعملو</a:t>
            </a:r>
            <a:r>
              <a:rPr lang="ar-SA" sz="4000" dirty="0">
                <a:solidFill>
                  <a:srgbClr val="002060"/>
                </a:solidFill>
              </a:rPr>
              <a:t>  </a:t>
            </a:r>
            <a:endParaRPr lang="ar-LB" sz="4000" dirty="0">
              <a:solidFill>
                <a:srgbClr val="002060"/>
              </a:solidFill>
            </a:endParaRPr>
          </a:p>
          <a:p>
            <a:pPr algn="ctr" rtl="1"/>
            <a:r>
              <a:rPr lang="ar-SA" sz="4000" dirty="0">
                <a:solidFill>
                  <a:srgbClr val="002060"/>
                </a:solidFill>
              </a:rPr>
              <a:t>من </a:t>
            </a:r>
            <a:r>
              <a:rPr lang="ar-SA" sz="4000" dirty="0" err="1">
                <a:solidFill>
                  <a:srgbClr val="002060"/>
                </a:solidFill>
              </a:rPr>
              <a:t>إشيا</a:t>
            </a:r>
            <a:r>
              <a:rPr lang="ar-SA" sz="4000" dirty="0">
                <a:solidFill>
                  <a:srgbClr val="002060"/>
                </a:solidFill>
              </a:rPr>
              <a:t> حلوة وكْبِيرِة. </a:t>
            </a:r>
            <a:endParaRPr lang="ar-LB" sz="4000" dirty="0">
              <a:solidFill>
                <a:srgbClr val="002060"/>
              </a:solidFill>
            </a:endParaRPr>
          </a:p>
          <a:p>
            <a:pPr algn="ctr" rtl="1"/>
            <a:r>
              <a:rPr lang="ar-LB" sz="4000" b="1" dirty="0">
                <a:solidFill>
                  <a:srgbClr val="002060"/>
                </a:solidFill>
              </a:rPr>
              <a:t>و</a:t>
            </a:r>
            <a:r>
              <a:rPr lang="ar-SA" sz="4000" b="1" dirty="0">
                <a:solidFill>
                  <a:srgbClr val="002060"/>
                </a:solidFill>
              </a:rPr>
              <a:t>حدوُ الإنسان في</a:t>
            </a:r>
            <a:r>
              <a:rPr lang="ar-LB" sz="4000" b="1" dirty="0">
                <a:solidFill>
                  <a:srgbClr val="002060"/>
                </a:solidFill>
              </a:rPr>
              <a:t>ه</a:t>
            </a:r>
            <a:r>
              <a:rPr lang="ar-SA" sz="4000" b="1" dirty="0">
                <a:solidFill>
                  <a:srgbClr val="002060"/>
                </a:solidFill>
              </a:rPr>
              <a:t> يَعمِل هالشّي</a:t>
            </a:r>
            <a:r>
              <a:rPr lang="ar-SA" sz="4000" dirty="0">
                <a:solidFill>
                  <a:srgbClr val="002060"/>
                </a:solidFill>
              </a:rPr>
              <a:t>، بِعَكس النَّبات والحَيَوانات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337"/>
            <a:ext cx="3467464" cy="2600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6806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794" y="2881163"/>
            <a:ext cx="3976837" cy="3976837"/>
          </a:xfrm>
        </p:spPr>
      </p:pic>
      <p:sp>
        <p:nvSpPr>
          <p:cNvPr id="5" name="Cloud Callout 4"/>
          <p:cNvSpPr/>
          <p:nvPr/>
        </p:nvSpPr>
        <p:spPr>
          <a:xfrm>
            <a:off x="1436914" y="-37089"/>
            <a:ext cx="7707086" cy="4395357"/>
          </a:xfrm>
          <a:prstGeom prst="cloudCallout">
            <a:avLst>
              <a:gd name="adj1" fmla="val -42358"/>
              <a:gd name="adj2" fmla="val 57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400" dirty="0">
              <a:solidFill>
                <a:srgbClr val="002060"/>
              </a:solidFill>
            </a:endParaRPr>
          </a:p>
          <a:p>
            <a:pPr algn="ctr" rtl="1"/>
            <a:r>
              <a:rPr lang="ar-SA" sz="3400" dirty="0">
                <a:solidFill>
                  <a:srgbClr val="002060"/>
                </a:solidFill>
              </a:rPr>
              <a:t>تعوا تَ نقَدِّمْ فَرَحْنا لَ اللّه، </a:t>
            </a:r>
            <a:r>
              <a:rPr lang="ar-SA" sz="3400" dirty="0" err="1">
                <a:solidFill>
                  <a:srgbClr val="002060"/>
                </a:solidFill>
              </a:rPr>
              <a:t>ونشْكُرو</a:t>
            </a:r>
            <a:r>
              <a:rPr lang="ar-SA" sz="3400" dirty="0">
                <a:solidFill>
                  <a:srgbClr val="002060"/>
                </a:solidFill>
              </a:rPr>
              <a:t> </a:t>
            </a:r>
            <a:r>
              <a:rPr lang="ar-SA" sz="3400" dirty="0" err="1">
                <a:solidFill>
                  <a:srgbClr val="002060"/>
                </a:solidFill>
              </a:rPr>
              <a:t>لأنَّو</a:t>
            </a:r>
            <a:r>
              <a:rPr lang="ar-SA" sz="3400" dirty="0">
                <a:solidFill>
                  <a:srgbClr val="002060"/>
                </a:solidFill>
              </a:rPr>
              <a:t> خَلَقْنا عَ </a:t>
            </a:r>
            <a:r>
              <a:rPr lang="ar-SA" sz="3400" dirty="0" err="1">
                <a:solidFill>
                  <a:srgbClr val="002060"/>
                </a:solidFill>
              </a:rPr>
              <a:t>صُورْتُو</a:t>
            </a:r>
            <a:r>
              <a:rPr lang="ar-SA" sz="3400" dirty="0">
                <a:solidFill>
                  <a:srgbClr val="002060"/>
                </a:solidFill>
              </a:rPr>
              <a:t>، كِبار ب </a:t>
            </a:r>
            <a:r>
              <a:rPr lang="ar-SA" sz="3400" dirty="0" err="1">
                <a:solidFill>
                  <a:srgbClr val="002060"/>
                </a:solidFill>
              </a:rPr>
              <a:t>نَظَرو</a:t>
            </a:r>
            <a:r>
              <a:rPr lang="ar-SA" sz="3400" dirty="0">
                <a:solidFill>
                  <a:srgbClr val="002060"/>
                </a:solidFill>
              </a:rPr>
              <a:t> وأغْلَى مِن كِلِّ العَصافير. </a:t>
            </a:r>
            <a:endParaRPr lang="ar-LB" sz="3400" dirty="0">
              <a:solidFill>
                <a:srgbClr val="002060"/>
              </a:solidFill>
            </a:endParaRPr>
          </a:p>
          <a:p>
            <a:pPr algn="ctr" rtl="1"/>
            <a:r>
              <a:rPr lang="ar-SA" sz="3400" dirty="0">
                <a:solidFill>
                  <a:srgbClr val="002060"/>
                </a:solidFill>
              </a:rPr>
              <a:t>وتعوا </a:t>
            </a:r>
            <a:r>
              <a:rPr lang="ar-SA" sz="3400" dirty="0" err="1">
                <a:solidFill>
                  <a:srgbClr val="002060"/>
                </a:solidFill>
              </a:rPr>
              <a:t>تَنِشْكُرو</a:t>
            </a:r>
            <a:r>
              <a:rPr lang="ar-SA" sz="3400" dirty="0">
                <a:solidFill>
                  <a:srgbClr val="002060"/>
                </a:solidFill>
              </a:rPr>
              <a:t> كمان، </a:t>
            </a:r>
            <a:r>
              <a:rPr lang="ar-SA" sz="3400" dirty="0" err="1">
                <a:solidFill>
                  <a:srgbClr val="002060"/>
                </a:solidFill>
              </a:rPr>
              <a:t>لأنَّو</a:t>
            </a:r>
            <a:r>
              <a:rPr lang="ar-SA" sz="3400" dirty="0">
                <a:solidFill>
                  <a:srgbClr val="002060"/>
                </a:solidFill>
              </a:rPr>
              <a:t> عَطانا كِلْ </a:t>
            </a:r>
            <a:r>
              <a:rPr lang="ar-SA" sz="3400" dirty="0" err="1">
                <a:solidFill>
                  <a:srgbClr val="002060"/>
                </a:solidFill>
              </a:rPr>
              <a:t>شي</a:t>
            </a:r>
            <a:r>
              <a:rPr lang="ar-SA" sz="3400" dirty="0">
                <a:solidFill>
                  <a:srgbClr val="002060"/>
                </a:solidFill>
              </a:rPr>
              <a:t> مَجّانًا وبِمَحَبِّة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91155" y="4041802"/>
            <a:ext cx="3822732" cy="281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216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794" y="2881163"/>
            <a:ext cx="3976837" cy="3976837"/>
          </a:xfrm>
        </p:spPr>
      </p:pic>
      <p:sp>
        <p:nvSpPr>
          <p:cNvPr id="5" name="Cloud Callout 4"/>
          <p:cNvSpPr/>
          <p:nvPr/>
        </p:nvSpPr>
        <p:spPr>
          <a:xfrm>
            <a:off x="1436914" y="-37089"/>
            <a:ext cx="7707086" cy="4395357"/>
          </a:xfrm>
          <a:prstGeom prst="cloudCallout">
            <a:avLst>
              <a:gd name="adj1" fmla="val -42358"/>
              <a:gd name="adj2" fmla="val 57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400" dirty="0">
              <a:solidFill>
                <a:srgbClr val="002060"/>
              </a:solidFill>
            </a:endParaRPr>
          </a:p>
          <a:p>
            <a:pPr algn="ctr" rtl="1"/>
            <a:endParaRPr lang="ar-LB" sz="3600" dirty="0">
              <a:solidFill>
                <a:srgbClr val="002060"/>
              </a:solidFill>
            </a:endParaRPr>
          </a:p>
          <a:p>
            <a:pPr algn="ctr" rtl="1"/>
            <a:r>
              <a:rPr lang="ar-SA" sz="3600" dirty="0">
                <a:solidFill>
                  <a:srgbClr val="002060"/>
                </a:solidFill>
              </a:rPr>
              <a:t>تعوا </a:t>
            </a:r>
            <a:r>
              <a:rPr lang="ar-SA" sz="3600" dirty="0" err="1">
                <a:solidFill>
                  <a:srgbClr val="002060"/>
                </a:solidFill>
              </a:rPr>
              <a:t>تَنْفَتِّشْ</a:t>
            </a:r>
            <a:r>
              <a:rPr lang="ar-SA" sz="3600" dirty="0">
                <a:solidFill>
                  <a:srgbClr val="002060"/>
                </a:solidFill>
              </a:rPr>
              <a:t> بِعَقْلْنا عن عَمَل حلُو </a:t>
            </a:r>
            <a:r>
              <a:rPr lang="ar-SA" sz="3600" dirty="0" err="1">
                <a:solidFill>
                  <a:srgbClr val="002060"/>
                </a:solidFill>
              </a:rPr>
              <a:t>نَعِمْلو</a:t>
            </a:r>
            <a:r>
              <a:rPr lang="ar-SA" sz="3600" dirty="0">
                <a:solidFill>
                  <a:srgbClr val="002060"/>
                </a:solidFill>
              </a:rPr>
              <a:t>  هَيدا الأُسْبوع، حتّى نكَفّيَ عَمَلَ اللّه. تعوا تَ نقِلُّوا بصَمت قلوبنا، </a:t>
            </a:r>
            <a:r>
              <a:rPr lang="en-US" sz="3600" dirty="0">
                <a:solidFill>
                  <a:srgbClr val="002060"/>
                </a:solidFill>
              </a:rPr>
              <a:t>	</a:t>
            </a:r>
          </a:p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شُكرًا يا اللَّه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 rtl="1"/>
            <a:endParaRPr lang="ar-LB" sz="3600" dirty="0">
              <a:solidFill>
                <a:srgbClr val="002060"/>
              </a:solidFill>
            </a:endParaRPr>
          </a:p>
          <a:p>
            <a:pPr algn="ctr" rtl="1"/>
            <a:endParaRPr lang="ar-LB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91155" y="4041802"/>
            <a:ext cx="3822732" cy="281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905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400032" y="269709"/>
            <a:ext cx="6911788" cy="2675965"/>
          </a:xfrm>
          <a:prstGeom prst="wedgeRoundRectCallout">
            <a:avLst>
              <a:gd name="adj1" fmla="val 4740"/>
              <a:gd name="adj2" fmla="val 86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6000" b="1" dirty="0">
                <a:solidFill>
                  <a:srgbClr val="002060"/>
                </a:solidFill>
              </a:rPr>
              <a:t>شكراً يا الله</a:t>
            </a:r>
            <a:r>
              <a:rPr lang="en-US" sz="6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2953" y="1645702"/>
            <a:ext cx="7367035" cy="5212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13"/>
            <a:ext cx="9144000" cy="68387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12405" y="274320"/>
            <a:ext cx="4771260" cy="4437529"/>
          </a:xfrm>
          <a:prstGeom prst="cloudCallout">
            <a:avLst>
              <a:gd name="adj1" fmla="val -63804"/>
              <a:gd name="adj2" fmla="val 36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accent6">
                    <a:lumMod val="50000"/>
                  </a:schemeClr>
                </a:solidFill>
              </a:rPr>
              <a:t>من بعد ما سمعنا المحادثة،  رح إسألكن كم سؤال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7257" y="470646"/>
            <a:ext cx="4771260" cy="4437529"/>
          </a:xfrm>
          <a:prstGeom prst="cloudCallout">
            <a:avLst>
              <a:gd name="adj1" fmla="val 88718"/>
              <a:gd name="adj2" fmla="val 3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rgbClr val="002060"/>
                </a:solidFill>
              </a:rPr>
              <a:t>شو في </a:t>
            </a:r>
            <a:r>
              <a:rPr lang="ar-SA" sz="5000" b="1" dirty="0">
                <a:solidFill>
                  <a:srgbClr val="002060"/>
                </a:solidFill>
              </a:rPr>
              <a:t>الإنسان </a:t>
            </a:r>
            <a:r>
              <a:rPr lang="ar-LB" sz="5000" b="1" dirty="0">
                <a:solidFill>
                  <a:srgbClr val="002060"/>
                </a:solidFill>
              </a:rPr>
              <a:t>يعمل ب</a:t>
            </a:r>
            <a:r>
              <a:rPr lang="ar-SA" sz="5000" b="1" dirty="0">
                <a:solidFill>
                  <a:srgbClr val="002060"/>
                </a:solidFill>
              </a:rPr>
              <a:t>جسد</a:t>
            </a:r>
            <a:r>
              <a:rPr lang="ar-LB" sz="5000" b="1" dirty="0">
                <a:solidFill>
                  <a:srgbClr val="002060"/>
                </a:solidFill>
              </a:rPr>
              <a:t>و</a:t>
            </a:r>
            <a:r>
              <a:rPr lang="ar-SA" sz="5000" b="1" dirty="0">
                <a:solidFill>
                  <a:srgbClr val="002060"/>
                </a:solidFill>
              </a:rPr>
              <a:t>؟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8825" y="2968993"/>
            <a:ext cx="3587059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7360" y="274321"/>
            <a:ext cx="8117797" cy="2677886"/>
          </a:xfrm>
          <a:prstGeom prst="wedgeRoundRectCallout">
            <a:avLst>
              <a:gd name="adj1" fmla="val 2090"/>
              <a:gd name="adj2" fmla="val 5641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rgbClr val="002060"/>
              </a:solidFill>
            </a:endParaRPr>
          </a:p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ب</a:t>
            </a:r>
            <a:r>
              <a:rPr lang="ar-LB" sz="3600" b="1" dirty="0">
                <a:solidFill>
                  <a:srgbClr val="002060"/>
                </a:solidFill>
              </a:rPr>
              <a:t>إجريه</a:t>
            </a:r>
            <a:r>
              <a:rPr lang="ar-SA" sz="3600" b="1" dirty="0">
                <a:solidFill>
                  <a:srgbClr val="002060"/>
                </a:solidFill>
              </a:rPr>
              <a:t>: </a:t>
            </a:r>
            <a:r>
              <a:rPr lang="ar-SA" sz="3600" b="1" dirty="0">
                <a:solidFill>
                  <a:srgbClr val="C00000"/>
                </a:solidFill>
              </a:rPr>
              <a:t>يتنقّل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ب</a:t>
            </a:r>
            <a:r>
              <a:rPr lang="ar-LB" sz="3600" b="1" dirty="0">
                <a:solidFill>
                  <a:srgbClr val="002060"/>
                </a:solidFill>
              </a:rPr>
              <a:t>إي</a:t>
            </a:r>
            <a:r>
              <a:rPr lang="ar-SA" sz="3600" b="1" dirty="0">
                <a:solidFill>
                  <a:srgbClr val="002060"/>
                </a:solidFill>
              </a:rPr>
              <a:t>دَيْه: </a:t>
            </a:r>
            <a:r>
              <a:rPr lang="ar-SA" sz="3600" b="1" dirty="0">
                <a:solidFill>
                  <a:srgbClr val="C00000"/>
                </a:solidFill>
              </a:rPr>
              <a:t>يعطي ويأخذ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بعينيْه و</a:t>
            </a:r>
            <a:r>
              <a:rPr lang="ar-LB" sz="3600" b="1" dirty="0">
                <a:solidFill>
                  <a:srgbClr val="002060"/>
                </a:solidFill>
              </a:rPr>
              <a:t>دينيه</a:t>
            </a:r>
            <a:r>
              <a:rPr lang="ar-SA" sz="3600" b="1" dirty="0">
                <a:solidFill>
                  <a:srgbClr val="002060"/>
                </a:solidFill>
              </a:rPr>
              <a:t> وأنف</a:t>
            </a:r>
            <a:r>
              <a:rPr lang="ar-LB" sz="3600" b="1" dirty="0">
                <a:solidFill>
                  <a:srgbClr val="002060"/>
                </a:solidFill>
              </a:rPr>
              <a:t>و</a:t>
            </a:r>
            <a:r>
              <a:rPr lang="ar-SA" sz="3600" b="1" dirty="0">
                <a:solidFill>
                  <a:srgbClr val="002060"/>
                </a:solidFill>
              </a:rPr>
              <a:t> و</a:t>
            </a:r>
            <a:r>
              <a:rPr lang="ar-LB" sz="3600" b="1" dirty="0">
                <a:solidFill>
                  <a:srgbClr val="002060"/>
                </a:solidFill>
              </a:rPr>
              <a:t>كل</a:t>
            </a:r>
            <a:r>
              <a:rPr lang="ar-SA" sz="3600" b="1" dirty="0">
                <a:solidFill>
                  <a:srgbClr val="002060"/>
                </a:solidFill>
              </a:rPr>
              <a:t> حواسّه</a:t>
            </a:r>
            <a:r>
              <a:rPr lang="en-US" sz="3600" b="1" dirty="0">
                <a:solidFill>
                  <a:srgbClr val="002060"/>
                </a:solidFill>
              </a:rPr>
              <a:t>: </a:t>
            </a:r>
          </a:p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ينظر ويسمع ويشعر بالعالم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 rtl="1"/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66" y="2847704"/>
            <a:ext cx="6592786" cy="4351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349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60659" y="0"/>
            <a:ext cx="4604518" cy="4057938"/>
          </a:xfrm>
          <a:prstGeom prst="cloudCallout">
            <a:avLst>
              <a:gd name="adj1" fmla="val -78585"/>
              <a:gd name="adj2" fmla="val 52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rgbClr val="002060"/>
                </a:solidFill>
              </a:rPr>
              <a:t>لِ</a:t>
            </a:r>
            <a:r>
              <a:rPr lang="ar-LB" sz="4800" b="1" dirty="0">
                <a:solidFill>
                  <a:srgbClr val="002060"/>
                </a:solidFill>
              </a:rPr>
              <a:t>يش</a:t>
            </a:r>
            <a:r>
              <a:rPr lang="ar-SA" sz="4800" b="1" dirty="0">
                <a:solidFill>
                  <a:srgbClr val="002060"/>
                </a:solidFill>
              </a:rPr>
              <a:t>َ الإنسان كبير و</a:t>
            </a:r>
            <a:r>
              <a:rPr lang="ar-LB" sz="4800" b="1" dirty="0">
                <a:solidFill>
                  <a:srgbClr val="002060"/>
                </a:solidFill>
              </a:rPr>
              <a:t>مهم هالقد؟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75211" y="343092"/>
            <a:ext cx="7611035" cy="2138083"/>
          </a:xfrm>
          <a:prstGeom prst="wedgeRoundRectCallout">
            <a:avLst>
              <a:gd name="adj1" fmla="val 5164"/>
              <a:gd name="adj2" fmla="val 806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rgbClr val="002060"/>
              </a:solidFill>
            </a:endParaRPr>
          </a:p>
          <a:p>
            <a:pPr algn="ctr" rtl="1"/>
            <a:r>
              <a:rPr lang="ar-LB" sz="4800" b="1" dirty="0">
                <a:solidFill>
                  <a:srgbClr val="C00000"/>
                </a:solidFill>
              </a:rPr>
              <a:t>ل</a:t>
            </a:r>
            <a:r>
              <a:rPr lang="ar-SA" sz="4800" b="1" dirty="0">
                <a:solidFill>
                  <a:srgbClr val="C00000"/>
                </a:solidFill>
              </a:rPr>
              <a:t>أنّ</a:t>
            </a:r>
            <a:r>
              <a:rPr lang="ar-LB" sz="4800" b="1" dirty="0">
                <a:solidFill>
                  <a:srgbClr val="C00000"/>
                </a:solidFill>
              </a:rPr>
              <a:t>و</a:t>
            </a:r>
            <a:r>
              <a:rPr lang="ar-SA" sz="4800" b="1" dirty="0">
                <a:solidFill>
                  <a:srgbClr val="C00000"/>
                </a:solidFill>
              </a:rPr>
              <a:t> اللَّه خلق</a:t>
            </a:r>
            <a:r>
              <a:rPr lang="ar-LB" sz="4800" b="1" dirty="0">
                <a:solidFill>
                  <a:srgbClr val="C00000"/>
                </a:solidFill>
              </a:rPr>
              <a:t>و</a:t>
            </a:r>
            <a:r>
              <a:rPr lang="ar-SA" sz="4800" b="1" dirty="0">
                <a:solidFill>
                  <a:srgbClr val="C00000"/>
                </a:solidFill>
              </a:rPr>
              <a:t> على </a:t>
            </a:r>
            <a:endParaRPr lang="ar-LB" sz="4800" b="1" dirty="0">
              <a:solidFill>
                <a:srgbClr val="C00000"/>
              </a:solidFill>
            </a:endParaRPr>
          </a:p>
          <a:p>
            <a:pPr algn="ctr" rtl="1"/>
            <a:r>
              <a:rPr lang="ar-SA" sz="4800" b="1" dirty="0">
                <a:solidFill>
                  <a:srgbClr val="C00000"/>
                </a:solidFill>
              </a:rPr>
              <a:t>صورت</a:t>
            </a:r>
            <a:r>
              <a:rPr lang="ar-LB" sz="4800" b="1" dirty="0">
                <a:solidFill>
                  <a:srgbClr val="C00000"/>
                </a:solidFill>
              </a:rPr>
              <a:t>و</a:t>
            </a:r>
            <a:r>
              <a:rPr lang="ar-SA" sz="4800" b="1" dirty="0">
                <a:solidFill>
                  <a:srgbClr val="C00000"/>
                </a:solidFill>
              </a:rPr>
              <a:t> ومثال</a:t>
            </a:r>
            <a:r>
              <a:rPr lang="ar-LB" sz="4800" b="1" dirty="0">
                <a:solidFill>
                  <a:srgbClr val="C00000"/>
                </a:solidFill>
              </a:rPr>
              <a:t>و</a:t>
            </a:r>
            <a:endParaRPr lang="en-US" sz="4800" b="1" dirty="0">
              <a:solidFill>
                <a:srgbClr val="C00000"/>
              </a:solidFill>
            </a:endParaRPr>
          </a:p>
          <a:p>
            <a:pPr algn="ctr" rtl="1"/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66" y="3004460"/>
            <a:ext cx="6592786" cy="4351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456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75444" y="499998"/>
            <a:ext cx="4841094" cy="4959275"/>
          </a:xfrm>
          <a:prstGeom prst="cloudCallout">
            <a:avLst>
              <a:gd name="adj1" fmla="val -76861"/>
              <a:gd name="adj2" fmla="val 27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rgbClr val="002060"/>
                </a:solidFill>
              </a:rPr>
              <a:t>الله </a:t>
            </a:r>
            <a:r>
              <a:rPr lang="ar-LB" sz="5000" b="1" dirty="0" err="1">
                <a:solidFill>
                  <a:srgbClr val="002060"/>
                </a:solidFill>
              </a:rPr>
              <a:t>إلو</a:t>
            </a:r>
            <a:r>
              <a:rPr lang="ar-LB" sz="5000" b="1" dirty="0">
                <a:solidFill>
                  <a:srgbClr val="002060"/>
                </a:solidFill>
              </a:rPr>
              <a:t> جَسَد </a:t>
            </a:r>
            <a:r>
              <a:rPr lang="ar-LB" sz="5000" b="1" dirty="0" err="1">
                <a:solidFill>
                  <a:srgbClr val="002060"/>
                </a:solidFill>
              </a:rPr>
              <a:t>شِي</a:t>
            </a:r>
            <a:r>
              <a:rPr lang="ar-LB" sz="5000" b="1" dirty="0">
                <a:solidFill>
                  <a:srgbClr val="002060"/>
                </a:solidFill>
              </a:rPr>
              <a:t>؟ كِيف </a:t>
            </a:r>
            <a:r>
              <a:rPr lang="ar-LB" sz="5000" b="1" dirty="0" err="1">
                <a:solidFill>
                  <a:srgbClr val="002060"/>
                </a:solidFill>
              </a:rPr>
              <a:t>منشبَهُو</a:t>
            </a:r>
            <a:r>
              <a:rPr lang="ar-LB" sz="5000" b="1" dirty="0">
                <a:solidFill>
                  <a:srgbClr val="002060"/>
                </a:solidFill>
              </a:rPr>
              <a:t>؟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0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63069" y="444137"/>
            <a:ext cx="8153914" cy="2164593"/>
          </a:xfrm>
          <a:prstGeom prst="wedgeRoundRectCallout">
            <a:avLst>
              <a:gd name="adj1" fmla="val 4283"/>
              <a:gd name="adj2" fmla="val 7142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rgbClr val="002060"/>
              </a:solidFill>
            </a:endParaRPr>
          </a:p>
          <a:p>
            <a:pPr algn="ctr" rtl="1"/>
            <a:r>
              <a:rPr lang="ar-SA" sz="4800" b="1" dirty="0">
                <a:solidFill>
                  <a:srgbClr val="C00000"/>
                </a:solidFill>
              </a:rPr>
              <a:t>اللَّه </a:t>
            </a:r>
            <a:r>
              <a:rPr lang="ar-LB" sz="4800" b="1" dirty="0">
                <a:solidFill>
                  <a:srgbClr val="C00000"/>
                </a:solidFill>
              </a:rPr>
              <a:t>ما </a:t>
            </a:r>
            <a:r>
              <a:rPr lang="ar-LB" sz="4800" b="1" dirty="0" err="1">
                <a:solidFill>
                  <a:srgbClr val="C00000"/>
                </a:solidFill>
              </a:rPr>
              <a:t>إلو</a:t>
            </a:r>
            <a:r>
              <a:rPr lang="ar-LB" sz="4800" b="1" dirty="0">
                <a:solidFill>
                  <a:srgbClr val="C00000"/>
                </a:solidFill>
              </a:rPr>
              <a:t> جَسَد ... </a:t>
            </a:r>
          </a:p>
          <a:p>
            <a:pPr algn="ctr" rtl="1"/>
            <a:r>
              <a:rPr lang="ar-LB" sz="4800" b="1" dirty="0">
                <a:solidFill>
                  <a:srgbClr val="C00000"/>
                </a:solidFill>
              </a:rPr>
              <a:t>نِحنَا </a:t>
            </a:r>
            <a:r>
              <a:rPr lang="ar-LB" sz="4800" b="1" dirty="0" err="1">
                <a:solidFill>
                  <a:srgbClr val="C00000"/>
                </a:solidFill>
              </a:rPr>
              <a:t>منشْبَهُو</a:t>
            </a:r>
            <a:r>
              <a:rPr lang="ar-LB" sz="4800" b="1" dirty="0">
                <a:solidFill>
                  <a:srgbClr val="C00000"/>
                </a:solidFill>
              </a:rPr>
              <a:t> بِالعَقل وبِالحُبّ</a:t>
            </a:r>
            <a:endParaRPr lang="en-US" sz="4800" b="1" dirty="0">
              <a:solidFill>
                <a:srgbClr val="C00000"/>
              </a:solidFill>
            </a:endParaRPr>
          </a:p>
          <a:p>
            <a:pPr algn="ctr" rtl="1"/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66" y="2821579"/>
            <a:ext cx="6592786" cy="4351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218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07961" y="0"/>
            <a:ext cx="4800461" cy="4720303"/>
          </a:xfrm>
          <a:prstGeom prst="cloudCallout">
            <a:avLst>
              <a:gd name="adj1" fmla="val -79872"/>
              <a:gd name="adj2" fmla="val 3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rgbClr val="002060"/>
                </a:solidFill>
              </a:rPr>
              <a:t>شو هيّي مسؤوليّة الإنسان تجاه الخلق؟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1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56110" y="314278"/>
            <a:ext cx="7342092" cy="1855694"/>
          </a:xfrm>
          <a:prstGeom prst="wedgeRoundRectCallout">
            <a:avLst>
              <a:gd name="adj1" fmla="val 4940"/>
              <a:gd name="adj2" fmla="val 9878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rgbClr val="C00000"/>
                </a:solidFill>
              </a:rPr>
              <a:t>إنّو يجَملو و يِعتِني فيه</a:t>
            </a:r>
            <a:endParaRPr lang="en-US" sz="4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63" y="2886891"/>
            <a:ext cx="6592786" cy="4351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155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09405" y="248462"/>
            <a:ext cx="5434149" cy="4670356"/>
          </a:xfrm>
          <a:prstGeom prst="cloudCallout">
            <a:avLst>
              <a:gd name="adj1" fmla="val -68713"/>
              <a:gd name="adj2" fmla="val 31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2"/>
                </a:solidFill>
              </a:rPr>
              <a:t>وهلّق بَدّي </a:t>
            </a:r>
            <a:r>
              <a:rPr lang="ar-LB" sz="4000" b="1" dirty="0" err="1">
                <a:solidFill>
                  <a:schemeClr val="tx2"/>
                </a:solidFill>
              </a:rPr>
              <a:t>ياكِن</a:t>
            </a:r>
            <a:r>
              <a:rPr lang="ar-LB" sz="4000" b="1" dirty="0">
                <a:solidFill>
                  <a:schemeClr val="tx2"/>
                </a:solidFill>
              </a:rPr>
              <a:t> تقُولوا </a:t>
            </a:r>
            <a:r>
              <a:rPr lang="ar-LB" sz="4000" b="1" dirty="0" err="1">
                <a:solidFill>
                  <a:schemeClr val="tx2"/>
                </a:solidFill>
              </a:rPr>
              <a:t>هالجِمَل</a:t>
            </a:r>
            <a:r>
              <a:rPr lang="ar-LB" sz="4000" b="1" dirty="0">
                <a:solidFill>
                  <a:schemeClr val="tx2"/>
                </a:solidFill>
              </a:rPr>
              <a:t> ورايِي لَ حَتّى تِنحَفَر بقلوبْكُن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2979636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19343" cy="702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253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41" y="274320"/>
            <a:ext cx="7032536" cy="68505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71937" y="378823"/>
            <a:ext cx="5793239" cy="4744508"/>
          </a:xfrm>
          <a:prstGeom prst="cloudCallout">
            <a:avLst>
              <a:gd name="adj1" fmla="val -66809"/>
              <a:gd name="adj2" fmla="val 39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chemeClr val="tx2"/>
                </a:solidFill>
              </a:rPr>
              <a:t>وهلّق جربوا يا شاطرين عملوا هالنشاطات</a:t>
            </a:r>
            <a:endParaRPr lang="en-US" sz="5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09" y="3031888"/>
            <a:ext cx="3558324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" y="324263"/>
            <a:ext cx="8364584" cy="634074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743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9555"/>
            <a:ext cx="9274629" cy="705168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186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9555"/>
            <a:ext cx="9274629" cy="7051684"/>
          </a:xfrm>
        </p:spPr>
      </p:pic>
      <p:cxnSp>
        <p:nvCxnSpPr>
          <p:cNvPr id="6" name="Straight Connector 5"/>
          <p:cNvCxnSpPr/>
          <p:nvPr/>
        </p:nvCxnSpPr>
        <p:spPr>
          <a:xfrm>
            <a:off x="4637313" y="3174274"/>
            <a:ext cx="1998618" cy="6008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67497" y="3218435"/>
            <a:ext cx="2168435" cy="5567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64230" y="3884533"/>
            <a:ext cx="2171702" cy="66609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88330" y="3993900"/>
            <a:ext cx="2168435" cy="5567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20839" y="4593664"/>
            <a:ext cx="2235928" cy="60969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52404" y="4646626"/>
            <a:ext cx="2168435" cy="5567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75112" y="5348082"/>
            <a:ext cx="2168435" cy="5567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3338" y="5329724"/>
            <a:ext cx="2168435" cy="55673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29547" y="3928270"/>
            <a:ext cx="2227218" cy="62236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0839" y="4604900"/>
            <a:ext cx="2235926" cy="6401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64230" y="3928270"/>
            <a:ext cx="2235926" cy="6401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00006" y="3915311"/>
            <a:ext cx="2171702" cy="66609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3621" y="4616136"/>
            <a:ext cx="2235926" cy="6401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21773" y="5306356"/>
            <a:ext cx="2235926" cy="6401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186" y="5356251"/>
            <a:ext cx="2235926" cy="6401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65265" y="1896333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الله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80015" y="1843373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خلقني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2718" y="1832996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على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942845" y="1823473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صورته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-347934" y="1833890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ومثاله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184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866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830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8667" cy="6858000"/>
          </a:xfrm>
        </p:spPr>
      </p:pic>
      <p:cxnSp>
        <p:nvCxnSpPr>
          <p:cNvPr id="5" name="Straight Connector 4"/>
          <p:cNvCxnSpPr/>
          <p:nvPr/>
        </p:nvCxnSpPr>
        <p:spPr>
          <a:xfrm flipH="1">
            <a:off x="1345474" y="2416629"/>
            <a:ext cx="4127863" cy="342246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789612" y="2808514"/>
            <a:ext cx="3745338" cy="5225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79333" y="2808514"/>
            <a:ext cx="855618" cy="14107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879669" y="5097418"/>
            <a:ext cx="1750422" cy="6654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135086" y="3874226"/>
            <a:ext cx="2295363" cy="21085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0618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518"/>
            <a:ext cx="9221430" cy="69565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1953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5015129" cy="3998497"/>
          </a:xfrm>
          <a:prstGeom prst="cloudCallout">
            <a:avLst>
              <a:gd name="adj1" fmla="val -71139"/>
              <a:gd name="adj2" fmla="val 47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1"/>
                </a:solidFill>
              </a:rPr>
              <a:t>ومنخت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م ل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قا</a:t>
            </a:r>
            <a:r>
              <a:rPr lang="ar-LB" sz="4000" b="1" dirty="0">
                <a:solidFill>
                  <a:schemeClr val="bg1"/>
                </a:solidFill>
              </a:rPr>
              <a:t>ءْ</a:t>
            </a:r>
            <a:r>
              <a:rPr lang="ar-AE" sz="4000" b="1" dirty="0">
                <a:solidFill>
                  <a:schemeClr val="bg1"/>
                </a:solidFill>
              </a:rPr>
              <a:t>نا الي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وم ب</a:t>
            </a:r>
            <a:r>
              <a:rPr lang="ar-LB" sz="4000" b="1" dirty="0">
                <a:solidFill>
                  <a:schemeClr val="bg1"/>
                </a:solidFill>
              </a:rPr>
              <a:t>ِهال</a:t>
            </a:r>
            <a:r>
              <a:rPr lang="ar-AE" sz="4000" b="1" dirty="0">
                <a:solidFill>
                  <a:schemeClr val="bg1"/>
                </a:solidFill>
              </a:rPr>
              <a:t>ص</a:t>
            </a:r>
            <a:r>
              <a:rPr lang="ar-LB" sz="4000" b="1" dirty="0">
                <a:solidFill>
                  <a:schemeClr val="bg1"/>
                </a:solidFill>
              </a:rPr>
              <a:t>ّ</a:t>
            </a:r>
            <a:r>
              <a:rPr lang="ar-AE" sz="4000" b="1" dirty="0">
                <a:solidFill>
                  <a:schemeClr val="bg1"/>
                </a:solidFill>
              </a:rPr>
              <a:t>لاة</a:t>
            </a:r>
            <a:r>
              <a:rPr lang="ar-LB" sz="4000" b="1" dirty="0">
                <a:solidFill>
                  <a:schemeClr val="bg1"/>
                </a:solidFill>
              </a:rPr>
              <a:t> وبهالتّرنيمة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596" y="2978332"/>
            <a:ext cx="3786925" cy="3786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4" y="365760"/>
            <a:ext cx="8564645" cy="6318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7199" y="0"/>
            <a:ext cx="5311589" cy="5163671"/>
          </a:xfrm>
          <a:prstGeom prst="cloudCallout">
            <a:avLst>
              <a:gd name="adj1" fmla="val 79797"/>
              <a:gd name="adj2" fmla="val 19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سلام المسيح أصدقائي...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اليَوم رَح منشوف كيف الإنسان هوّي صورة عن الله! رَكْزوا مْنِيح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وسْمَعوا بِهُدوء...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2884" y="3031887"/>
            <a:ext cx="3534807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243" y="341736"/>
            <a:ext cx="5617069" cy="66408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19" y="148686"/>
            <a:ext cx="2582354" cy="25823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72513" y="0"/>
            <a:ext cx="5681522" cy="2218765"/>
          </a:xfrm>
          <a:prstGeom prst="cloudCallout">
            <a:avLst>
              <a:gd name="adj1" fmla="val -71418"/>
              <a:gd name="adj2" fmla="val -5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/>
                </a:solidFill>
              </a:rPr>
              <a:t>شُو رَح نعمِل اليوم؟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2528560"/>
            <a:ext cx="7025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rgbClr val="C00000"/>
                </a:solidFill>
              </a:rPr>
              <a:t>نشرَحْ </a:t>
            </a:r>
            <a:r>
              <a:rPr lang="ar-LB" sz="3600" dirty="0"/>
              <a:t>قِدّام بَعضْنا إنّو الله عَطَانا  جَسَدْ ورُوح و عَقل تَ نَعرِف العالَم </a:t>
            </a:r>
          </a:p>
          <a:p>
            <a:pPr algn="r" rtl="1"/>
            <a:r>
              <a:rPr lang="ar-LB" sz="3600" dirty="0"/>
              <a:t>    </a:t>
            </a:r>
            <a:r>
              <a:rPr lang="ar-LB" sz="3600" dirty="0" err="1"/>
              <a:t>ونْجَمْلو</a:t>
            </a:r>
            <a:r>
              <a:rPr lang="ar-LB" sz="3600" dirty="0"/>
              <a:t> ونعْتِنِي فِيه.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9090" y="4617339"/>
            <a:ext cx="7038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Tx/>
              <a:buChar char="-"/>
            </a:pPr>
            <a:r>
              <a:rPr lang="ar-LB" sz="3600" b="1" dirty="0">
                <a:solidFill>
                  <a:srgbClr val="C00000"/>
                </a:solidFill>
              </a:rPr>
              <a:t>نِتْنَبَّه </a:t>
            </a:r>
            <a:r>
              <a:rPr lang="ar-LB" sz="3600" dirty="0"/>
              <a:t>إنّو الله مَيَّزْنا عَنْ كلّ المخلوقَات، بِكِلْ </a:t>
            </a:r>
            <a:r>
              <a:rPr lang="ar-LB" sz="3600" dirty="0" err="1"/>
              <a:t>شِي</a:t>
            </a:r>
            <a:r>
              <a:rPr lang="ar-LB" sz="3600" dirty="0"/>
              <a:t> عَطانَا </a:t>
            </a:r>
            <a:r>
              <a:rPr lang="ar-LB" sz="3600" dirty="0" err="1"/>
              <a:t>يِاه</a:t>
            </a:r>
            <a:r>
              <a:rPr lang="ar-LB" sz="3600" dirty="0"/>
              <a:t> </a:t>
            </a:r>
            <a:r>
              <a:rPr lang="ar-LB" sz="3600" dirty="0" err="1"/>
              <a:t>ونشْكرُو</a:t>
            </a:r>
            <a:r>
              <a:rPr lang="ar-LB" sz="3600" dirty="0"/>
              <a:t> من قِلبْنا!</a:t>
            </a:r>
            <a:endParaRPr lang="en-US" sz="3600" dirty="0"/>
          </a:p>
          <a:p>
            <a:pPr algn="r" rtl="1"/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68941" y="121024"/>
            <a:ext cx="5022615" cy="5217459"/>
          </a:xfrm>
          <a:prstGeom prst="cloudCallout">
            <a:avLst>
              <a:gd name="adj1" fmla="val 76712"/>
              <a:gd name="adj2" fmla="val 12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خلّونا هلّق نحِطْ حالْنا بِحُضُور الله و نِسْتَدعِي الرّوح القُدُس!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2884" y="3031887"/>
            <a:ext cx="3534807" cy="387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07" y="3656194"/>
            <a:ext cx="6162074" cy="3081037"/>
          </a:xfrm>
        </p:spPr>
      </p:pic>
      <p:sp>
        <p:nvSpPr>
          <p:cNvPr id="7" name="Rounded Rectangular Callout 6"/>
          <p:cNvSpPr/>
          <p:nvPr/>
        </p:nvSpPr>
        <p:spPr>
          <a:xfrm>
            <a:off x="2168591" y="305477"/>
            <a:ext cx="4087906" cy="2958353"/>
          </a:xfrm>
          <a:prstGeom prst="wedgeRoundRectCallout">
            <a:avLst>
              <a:gd name="adj1" fmla="val -438"/>
              <a:gd name="adj2" fmla="val 629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يا رب أمنَحْنا نِعمِة حضورَك بيننا وساعِدنا حتّى نعيش كأبناء النور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B76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771</TotalTime>
  <Words>889</Words>
  <Application>Microsoft Office PowerPoint</Application>
  <PresentationFormat>On-screen Show (4:3)</PresentationFormat>
  <Paragraphs>184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الثّالث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وبِيقُولْ الكْتاب المقدَّسْ :  "خلَقْ اللّه الإِنْسان مِن الأَرض ...»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79</cp:revision>
  <dcterms:created xsi:type="dcterms:W3CDTF">2020-08-25T06:38:39Z</dcterms:created>
  <dcterms:modified xsi:type="dcterms:W3CDTF">2021-12-03T19:41:44Z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0F108D58-DA36-4A20-B49C-5A60DBCB567D</vt:lpwstr>
  </property>
  <property fmtid="{D5CDD505-2E9C-101B-9397-08002B2CF9AE}" pid="3" name="ArticulatePath">
    <vt:lpwstr>eb2-renc-03</vt:lpwstr>
  </property>
</Properties>
</file>