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64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29" r:id="rId10"/>
    <p:sldId id="389" r:id="rId11"/>
    <p:sldId id="369" r:id="rId12"/>
    <p:sldId id="317" r:id="rId13"/>
    <p:sldId id="430" r:id="rId14"/>
    <p:sldId id="291" r:id="rId15"/>
    <p:sldId id="339" r:id="rId16"/>
    <p:sldId id="431" r:id="rId17"/>
    <p:sldId id="429" r:id="rId18"/>
    <p:sldId id="432" r:id="rId19"/>
    <p:sldId id="410" r:id="rId20"/>
    <p:sldId id="373" r:id="rId21"/>
    <p:sldId id="412" r:id="rId22"/>
    <p:sldId id="413" r:id="rId23"/>
    <p:sldId id="411" r:id="rId24"/>
    <p:sldId id="414" r:id="rId25"/>
    <p:sldId id="415" r:id="rId26"/>
    <p:sldId id="416" r:id="rId27"/>
    <p:sldId id="417" r:id="rId28"/>
    <p:sldId id="341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374" r:id="rId37"/>
    <p:sldId id="433" r:id="rId38"/>
    <p:sldId id="434" r:id="rId39"/>
    <p:sldId id="375" r:id="rId40"/>
    <p:sldId id="392" r:id="rId41"/>
    <p:sldId id="356" r:id="rId42"/>
    <p:sldId id="315" r:id="rId43"/>
    <p:sldId id="435" r:id="rId44"/>
    <p:sldId id="357" r:id="rId45"/>
    <p:sldId id="436" r:id="rId46"/>
    <p:sldId id="359" r:id="rId47"/>
    <p:sldId id="437" r:id="rId48"/>
    <p:sldId id="363" r:id="rId49"/>
    <p:sldId id="385" r:id="rId50"/>
    <p:sldId id="425" r:id="rId51"/>
    <p:sldId id="404" r:id="rId52"/>
    <p:sldId id="426" r:id="rId53"/>
    <p:sldId id="427" r:id="rId54"/>
    <p:sldId id="428" r:id="rId55"/>
    <p:sldId id="302" r:id="rId56"/>
    <p:sldId id="303" r:id="rId57"/>
    <p:sldId id="408" r:id="rId58"/>
    <p:sldId id="409" r:id="rId59"/>
    <p:sldId id="287" r:id="rId60"/>
    <p:sldId id="326" r:id="rId61"/>
    <p:sldId id="285" r:id="rId62"/>
    <p:sldId id="283" r:id="rId63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99"/>
    <a:srgbClr val="FF6699"/>
    <a:srgbClr val="FF7C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974" autoAdjust="0"/>
  </p:normalViewPr>
  <p:slideViewPr>
    <p:cSldViewPr snapToGrid="0">
      <p:cViewPr varScale="1">
        <p:scale>
          <a:sx n="104" d="100"/>
          <a:sy n="104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0A36D-1A62-4A2A-83F6-F15D3EDB459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D24A-79AA-4DEB-95FE-CE5AC2E3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0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D24A-79AA-4DEB-95FE-CE5AC2E32A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رُهبانِيَّةُ القَلبَين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534003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88" r="-3380"/>
          <a:stretch/>
        </p:blipFill>
        <p:spPr>
          <a:xfrm>
            <a:off x="0" y="-188259"/>
            <a:ext cx="9480176" cy="704625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221509" y="2832846"/>
            <a:ext cx="2922491" cy="1860178"/>
          </a:xfrm>
          <a:prstGeom prst="wedgeEllipseCallout">
            <a:avLst>
              <a:gd name="adj1" fmla="val -2179"/>
              <a:gd name="adj2" fmla="val -5922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accent3">
                    <a:lumMod val="75000"/>
                  </a:schemeClr>
                </a:solidFill>
              </a:rPr>
              <a:t>إنّو الشّيطان أغوَى الإنسان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514167" y="3312458"/>
            <a:ext cx="2756645" cy="1492625"/>
          </a:xfrm>
          <a:prstGeom prst="wedgeEllipseCallout">
            <a:avLst>
              <a:gd name="adj1" fmla="val -6116"/>
              <a:gd name="adj2" fmla="val -689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فانقَطع عَن حُبّ الله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78224" y="3052480"/>
            <a:ext cx="2501152" cy="1559861"/>
          </a:xfrm>
          <a:prstGeom prst="wedgeEllipseCallout">
            <a:avLst>
              <a:gd name="adj1" fmla="val 17568"/>
              <a:gd name="adj2" fmla="val -6543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وحَس حالو ضايِع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394152"/>
      </p:ext>
    </p:extLst>
  </p:cSld>
  <p:clrMapOvr>
    <a:masterClrMapping/>
  </p:clrMapOvr>
  <p:transition spd="slow" advTm="5693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93376" y="215153"/>
            <a:ext cx="4706471" cy="4235825"/>
          </a:xfrm>
          <a:prstGeom prst="cloudCallout">
            <a:avLst>
              <a:gd name="adj1" fmla="val 83978"/>
              <a:gd name="adj2" fmla="val 39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إِنتو بِتقولو إِنّو رَح يضلّ هيك؟ ورَح يختِفي نور الله مِن قَلبو تَمامًا؟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863" y="2821460"/>
            <a:ext cx="3683924" cy="4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900954" y="295835"/>
            <a:ext cx="4773705" cy="3496235"/>
          </a:xfrm>
          <a:prstGeom prst="cloudCallout">
            <a:avLst>
              <a:gd name="adj1" fmla="val 75213"/>
              <a:gd name="adj2" fmla="val 451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ت</a:t>
            </a:r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َ</a:t>
            </a: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عوا تَ </a:t>
            </a:r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نْحَضّر قلوبْنا تَ</a:t>
            </a: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ن</a:t>
            </a:r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ِ</a:t>
            </a: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سمَع كِلْمِة اللَّه</a:t>
            </a:r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 ونِكتِشِف الجَواب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294132"/>
            <a:ext cx="4165187" cy="4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867" y="946150"/>
            <a:ext cx="5267108" cy="5793819"/>
          </a:xfrm>
        </p:spPr>
      </p:pic>
      <p:sp>
        <p:nvSpPr>
          <p:cNvPr id="8" name="Vertical Scroll 7"/>
          <p:cNvSpPr/>
          <p:nvPr/>
        </p:nvSpPr>
        <p:spPr>
          <a:xfrm>
            <a:off x="642936" y="1143000"/>
            <a:ext cx="2914651" cy="51863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bg1"/>
                </a:solidFill>
              </a:rPr>
              <a:t>و</a:t>
            </a:r>
            <a:r>
              <a:rPr lang="ar-SA" sz="4000" dirty="0">
                <a:solidFill>
                  <a:schemeClr val="bg1"/>
                </a:solidFill>
              </a:rPr>
              <a:t>ج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ع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ل الله عيونو عَ ق</a:t>
            </a:r>
            <a:r>
              <a:rPr lang="ar-LB" sz="4000" dirty="0">
                <a:solidFill>
                  <a:schemeClr val="bg1"/>
                </a:solidFill>
              </a:rPr>
              <a:t>ْ</a:t>
            </a:r>
            <a:r>
              <a:rPr lang="ar-SA" sz="4000" dirty="0">
                <a:solidFill>
                  <a:schemeClr val="bg1"/>
                </a:solidFill>
              </a:rPr>
              <a:t>لوب</a:t>
            </a:r>
            <a:r>
              <a:rPr lang="ar-LB" sz="4000" dirty="0">
                <a:solidFill>
                  <a:schemeClr val="bg1"/>
                </a:solidFill>
              </a:rPr>
              <a:t>ُ</a:t>
            </a:r>
            <a:r>
              <a:rPr lang="ar-SA" sz="4000" dirty="0">
                <a:solidFill>
                  <a:schemeClr val="bg1"/>
                </a:solidFill>
              </a:rPr>
              <a:t>ن تَ يب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ي</a:t>
            </a:r>
            <a:r>
              <a:rPr lang="ar-LB" sz="4000" dirty="0">
                <a:solidFill>
                  <a:schemeClr val="bg1"/>
                </a:solidFill>
              </a:rPr>
              <a:t>ِّ</a:t>
            </a:r>
            <a:r>
              <a:rPr lang="ar-SA" sz="4000" dirty="0">
                <a:solidFill>
                  <a:schemeClr val="bg1"/>
                </a:solidFill>
              </a:rPr>
              <a:t>نل</a:t>
            </a:r>
            <a:r>
              <a:rPr lang="ar-LB" sz="4000" dirty="0">
                <a:solidFill>
                  <a:schemeClr val="bg1"/>
                </a:solidFill>
              </a:rPr>
              <a:t>ُ</a:t>
            </a:r>
            <a:r>
              <a:rPr lang="ar-SA" sz="4000" dirty="0">
                <a:solidFill>
                  <a:schemeClr val="bg1"/>
                </a:solidFill>
              </a:rPr>
              <a:t>ن ع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ظمِة أ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عمالو» </a:t>
            </a:r>
            <a:r>
              <a:rPr lang="ar-SA" sz="4000" dirty="0">
                <a:solidFill>
                  <a:srgbClr val="FFC000"/>
                </a:solidFill>
              </a:rPr>
              <a:t>(سي 17/8)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20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720" y="2202822"/>
            <a:ext cx="4348306" cy="43265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8687" y="1414464"/>
            <a:ext cx="37719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500" dirty="0"/>
              <a:t>وبَعْدُو نُور اللَّه عَمْ بيْضَوِّي عَ قْلُوب النِّاس بَسْ الانْسِان ما بِيْشُوف هَالنُّور إلاّ بِصُعُوبِة</a:t>
            </a:r>
            <a:r>
              <a:rPr lang="en-US" sz="3500" dirty="0"/>
              <a:t>.</a:t>
            </a:r>
          </a:p>
          <a:p>
            <a:pPr algn="ctr" rtl="1"/>
            <a:r>
              <a:rPr lang="en-US" sz="3500" dirty="0"/>
              <a:t> </a:t>
            </a:r>
            <a:r>
              <a:rPr lang="ar-SA" sz="3500" dirty="0"/>
              <a:t>بِسَبَب الخَطِيِّة دَخَلِت العَتْمِة بالانْسِان وما عاد النُّور يْضَوِّي مِتل قَبِل</a:t>
            </a:r>
            <a:endParaRPr lang="en-US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96" y="1779098"/>
            <a:ext cx="6933654" cy="50789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2962" y="276910"/>
            <a:ext cx="64865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500" b="1" dirty="0"/>
              <a:t>بَس النُّور بَعْدُو عَمْ بِيْشِعْ جُوِّات قَلب الانْسِان، هَيْدَا يَلْلِي نِحْنَا بِنْسمِّيه الضَّمِير</a:t>
            </a:r>
            <a:r>
              <a:rPr lang="en-US" sz="3500" b="1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674" y="0"/>
            <a:ext cx="2409825" cy="1895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48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940" y="1943100"/>
            <a:ext cx="4743448" cy="4643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1" y="124122"/>
            <a:ext cx="62722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500" dirty="0"/>
              <a:t>بِلْتِقِي بِاللَّه بِضَمِيرِي، </a:t>
            </a:r>
            <a:endParaRPr lang="ar-LB" sz="3500" dirty="0"/>
          </a:p>
          <a:p>
            <a:pPr algn="ctr" rtl="1"/>
            <a:r>
              <a:rPr lang="ar-SA" sz="3500" dirty="0"/>
              <a:t>وبِالصَّمت بِسْمَعْ شو بِيْقِلْلِي</a:t>
            </a:r>
            <a:r>
              <a:rPr lang="en-US" sz="3500" dirty="0"/>
              <a:t>.</a:t>
            </a:r>
          </a:p>
          <a:p>
            <a:pPr algn="ctr" rtl="1"/>
            <a:r>
              <a:rPr lang="ar-SA" sz="3500" dirty="0"/>
              <a:t>بيقلْلِي: </a:t>
            </a:r>
            <a:endParaRPr lang="en-US" sz="3500" dirty="0"/>
          </a:p>
        </p:txBody>
      </p:sp>
      <p:sp>
        <p:nvSpPr>
          <p:cNvPr id="9" name="Oval Callout 8"/>
          <p:cNvSpPr/>
          <p:nvPr/>
        </p:nvSpPr>
        <p:spPr>
          <a:xfrm>
            <a:off x="242887" y="2357438"/>
            <a:ext cx="3714749" cy="2943225"/>
          </a:xfrm>
          <a:prstGeom prst="wedgeEllipseCallout">
            <a:avLst>
              <a:gd name="adj1" fmla="val 86278"/>
              <a:gd name="adj2" fmla="val -457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>
                <a:solidFill>
                  <a:schemeClr val="bg1"/>
                </a:solidFill>
              </a:rPr>
              <a:t>حِبّ مِتِلْ ما أنا بْحِبّ، </a:t>
            </a:r>
            <a:endParaRPr lang="ar-LB" sz="3000" b="1" dirty="0">
              <a:solidFill>
                <a:schemeClr val="bg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bg1"/>
                </a:solidFill>
              </a:rPr>
              <a:t>عْمُول الخَير مِشْ الشّرْ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43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150" y="4724697"/>
            <a:ext cx="62436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dirty="0"/>
              <a:t>ك</a:t>
            </a:r>
            <a:r>
              <a:rPr lang="ar-SA" sz="3500" dirty="0"/>
              <a:t>لّ واحَدْ بيِقْدِرْ يلاقِيْ </a:t>
            </a:r>
            <a:endParaRPr lang="ar-LB" sz="3500" dirty="0"/>
          </a:p>
          <a:p>
            <a:pPr algn="ctr" rtl="1"/>
            <a:r>
              <a:rPr lang="ar-SA" sz="3500" dirty="0"/>
              <a:t>نُور اللَّه بِ ضَمِيرُو وبْيَعْرِفْ إذا عِمِلْ مْنِيح أو لأ، </a:t>
            </a:r>
            <a:r>
              <a:rPr lang="ar-LB" sz="3500" dirty="0"/>
              <a:t> </a:t>
            </a:r>
            <a:r>
              <a:rPr lang="ar-SA" sz="3500" dirty="0"/>
              <a:t>إذا عِمِلْ خَير أو شَرّ</a:t>
            </a:r>
            <a:r>
              <a:rPr lang="en-US" sz="35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6" y="357188"/>
            <a:ext cx="6535442" cy="4129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3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686" y="1203326"/>
            <a:ext cx="5477127" cy="4525962"/>
          </a:xfrm>
        </p:spPr>
      </p:pic>
      <p:sp>
        <p:nvSpPr>
          <p:cNvPr id="3" name="Rectangle 2"/>
          <p:cNvSpPr/>
          <p:nvPr/>
        </p:nvSpPr>
        <p:spPr>
          <a:xfrm>
            <a:off x="500062" y="1298168"/>
            <a:ext cx="325755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500" dirty="0"/>
              <a:t>بس الأمر مِشْ سَهِل</a:t>
            </a:r>
            <a:endParaRPr lang="ar-LB" sz="3500" dirty="0"/>
          </a:p>
          <a:p>
            <a:pPr algn="ctr" rtl="1"/>
            <a:r>
              <a:rPr lang="ar-SA" sz="3500" dirty="0"/>
              <a:t> إنّو نَعْرِفْ شو المْنِيح </a:t>
            </a:r>
            <a:endParaRPr lang="ar-LB" sz="3500" dirty="0"/>
          </a:p>
          <a:p>
            <a:pPr algn="ctr" rtl="1"/>
            <a:r>
              <a:rPr lang="ar-SA" sz="3500" dirty="0"/>
              <a:t>وشُو يَلْلِي مِشْ مْنِيح.</a:t>
            </a:r>
            <a:endParaRPr lang="ar-LB" sz="3500" dirty="0"/>
          </a:p>
          <a:p>
            <a:pPr algn="ctr" rtl="1"/>
            <a:r>
              <a:rPr lang="ar-SA" sz="3500" dirty="0"/>
              <a:t> اذا اخْتَرْنَا مِتل ما اللَّه بيْرِيدْ </a:t>
            </a:r>
            <a:endParaRPr lang="ar-LB" sz="3500" dirty="0"/>
          </a:p>
          <a:p>
            <a:pPr algn="ctr" rtl="1"/>
            <a:r>
              <a:rPr lang="ar-SA" sz="3500" dirty="0"/>
              <a:t>انُّو نِخْتَار أم لا</a:t>
            </a:r>
            <a:r>
              <a:rPr lang="en-US" sz="35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43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14655" y="-1"/>
            <a:ext cx="6333563" cy="5029199"/>
          </a:xfrm>
          <a:prstGeom prst="cloudCallout">
            <a:avLst>
              <a:gd name="adj1" fmla="val 62587"/>
              <a:gd name="adj2" fmla="val 248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وهَلَّق رَح خَبِّركُن قِصَص زْغِيْرِة وإسأَلكُن سُؤال بَعد كِلّ قِصّة... فَكروا فيه منيح وعْرَفوا اختاروا!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863" y="2821460"/>
            <a:ext cx="3683924" cy="4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94431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8149" y="108492"/>
            <a:ext cx="4687701" cy="6641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237" y="658906"/>
            <a:ext cx="40430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000" b="1" dirty="0"/>
              <a:t>قالِتْلِي </a:t>
            </a:r>
            <a:r>
              <a:rPr lang="ar-LB" sz="5000" b="1" dirty="0"/>
              <a:t>الماما</a:t>
            </a:r>
            <a:endParaRPr lang="en-US" sz="5000" b="1" dirty="0"/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134471" y="1627096"/>
            <a:ext cx="5082987" cy="3603811"/>
          </a:xfrm>
          <a:prstGeom prst="flowChartMagnetic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خ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د</a:t>
            </a:r>
            <a:r>
              <a:rPr lang="ar-LB" sz="4000" dirty="0">
                <a:solidFill>
                  <a:schemeClr val="tx1"/>
                </a:solidFill>
              </a:rPr>
              <a:t>ي</a:t>
            </a:r>
            <a:r>
              <a:rPr lang="ar-SA" sz="4000" dirty="0">
                <a:solidFill>
                  <a:schemeClr val="tx1"/>
                </a:solidFill>
              </a:rPr>
              <a:t> ه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السَلِّة الفْواكِه لَ سِت</a:t>
            </a:r>
            <a:r>
              <a:rPr lang="ar-LB" sz="4000" dirty="0">
                <a:solidFill>
                  <a:schemeClr val="tx1"/>
                </a:solidFill>
              </a:rPr>
              <a:t>ِّ</a:t>
            </a:r>
            <a:r>
              <a:rPr lang="ar-SA" sz="4000" dirty="0">
                <a:solidFill>
                  <a:schemeClr val="tx1"/>
                </a:solidFill>
              </a:rPr>
              <a:t>ك، لأنّا مَرِيضَة بالفَرْشِة. </a:t>
            </a:r>
            <a:r>
              <a:rPr lang="ar-LB" sz="4000" dirty="0">
                <a:solidFill>
                  <a:schemeClr val="tx1"/>
                </a:solidFill>
              </a:rPr>
              <a:t>و</a:t>
            </a:r>
            <a:r>
              <a:rPr lang="ar-SA" sz="4000" dirty="0">
                <a:solidFill>
                  <a:schemeClr val="tx1"/>
                </a:solidFill>
              </a:rPr>
              <a:t>فِيك</a:t>
            </a:r>
            <a:r>
              <a:rPr lang="ar-LB" sz="4000" dirty="0">
                <a:solidFill>
                  <a:schemeClr val="tx1"/>
                </a:solidFill>
              </a:rPr>
              <a:t>ي</a:t>
            </a:r>
            <a:r>
              <a:rPr lang="ar-SA" sz="4000" dirty="0">
                <a:solidFill>
                  <a:schemeClr val="tx1"/>
                </a:solidFill>
              </a:rPr>
              <a:t> تِاخدْ</a:t>
            </a:r>
            <a:r>
              <a:rPr lang="ar-LB" sz="4000" dirty="0">
                <a:solidFill>
                  <a:schemeClr val="tx1"/>
                </a:solidFill>
              </a:rPr>
              <a:t>ي</a:t>
            </a:r>
            <a:r>
              <a:rPr lang="ar-SA" sz="4000" dirty="0">
                <a:solidFill>
                  <a:schemeClr val="tx1"/>
                </a:solidFill>
              </a:rPr>
              <a:t> وِحْدِه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4975412" y="470647"/>
            <a:ext cx="1398494" cy="143883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1</a:t>
            </a:r>
            <a:endParaRPr lang="en-US" sz="5000" dirty="0"/>
          </a:p>
        </p:txBody>
      </p:sp>
      <p:pic>
        <p:nvPicPr>
          <p:cNvPr id="14338" name="Picture 2" descr="\\Dataserver\cer\All\Micha\New photoshop rima\untitled folder\Picture3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889" y="152567"/>
            <a:ext cx="3632732" cy="65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34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1364" y="228601"/>
            <a:ext cx="5271248" cy="5109882"/>
          </a:xfrm>
          <a:prstGeom prst="cloudCallout">
            <a:avLst>
              <a:gd name="adj1" fmla="val 68901"/>
              <a:gd name="adj2" fmla="val -1069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800" dirty="0"/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وبالسَّلِّة في تِفِّاح بِيْشَهِّي و</a:t>
            </a:r>
            <a:r>
              <a:rPr lang="ar-LB" sz="3800" dirty="0">
                <a:solidFill>
                  <a:schemeClr val="tx1"/>
                </a:solidFill>
              </a:rPr>
              <a:t>ليمون</a:t>
            </a:r>
            <a:r>
              <a:rPr lang="ar-SA" sz="3800" dirty="0">
                <a:solidFill>
                  <a:schemeClr val="tx1"/>
                </a:solidFill>
              </a:rPr>
              <a:t> رِيحْتُو طَيْبِة</a:t>
            </a:r>
            <a:endParaRPr lang="ar-LB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b="1" dirty="0">
                <a:solidFill>
                  <a:schemeClr val="tx1"/>
                </a:solidFill>
              </a:rPr>
              <a:t>شو بَعْمِلْ؟ بِاخُدْ تِفّاحَه أ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SA" sz="3800" b="1" dirty="0">
                <a:solidFill>
                  <a:schemeClr val="tx1"/>
                </a:solidFill>
              </a:rPr>
              <a:t>و</a:t>
            </a:r>
            <a:r>
              <a:rPr lang="ar-LB" sz="3800" b="1" dirty="0">
                <a:solidFill>
                  <a:schemeClr val="tx1"/>
                </a:solidFill>
              </a:rPr>
              <a:t> لَيمونة</a:t>
            </a:r>
            <a:r>
              <a:rPr lang="ar-SA" sz="3800" b="1" dirty="0">
                <a:solidFill>
                  <a:schemeClr val="tx1"/>
                </a:solidFill>
              </a:rPr>
              <a:t>؟</a:t>
            </a:r>
            <a:endParaRPr lang="en-US" sz="3800" b="1" dirty="0">
              <a:solidFill>
                <a:schemeClr val="tx1"/>
              </a:solidFill>
            </a:endParaRPr>
          </a:p>
          <a:p>
            <a:pPr algn="ctr" rtl="1"/>
            <a:endParaRPr lang="en-US" sz="3800" dirty="0"/>
          </a:p>
        </p:txBody>
      </p:sp>
      <p:pic>
        <p:nvPicPr>
          <p:cNvPr id="13314" name="Picture 2" descr="\\Dataserver\cer\All\Micha\New photoshop rima\untitled folder\Picture3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828" y="228601"/>
            <a:ext cx="3603551" cy="65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669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57202" y="685800"/>
            <a:ext cx="4733363" cy="3523128"/>
          </a:xfrm>
          <a:prstGeom prst="cloudCallout">
            <a:avLst>
              <a:gd name="adj1" fmla="val 87110"/>
              <a:gd name="adj2" fmla="val 347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مناخُذ فَترَة صَمت تَ نفَكِّر بِهَالسُّؤال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306071"/>
            <a:ext cx="4154290" cy="45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708845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89611" y="134471"/>
            <a:ext cx="1398494" cy="14388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tx1"/>
                </a:solidFill>
              </a:rPr>
              <a:t>2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1411942"/>
            <a:ext cx="5069542" cy="5069540"/>
          </a:xfrm>
          <a:prstGeom prst="cloudCallout">
            <a:avLst>
              <a:gd name="adj1" fmla="val 72449"/>
              <a:gd name="adj2" fmla="val -2923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r>
              <a:rPr lang="ar-SA" sz="3200" dirty="0"/>
              <a:t>هِدْيُونِي</a:t>
            </a:r>
            <a:r>
              <a:rPr lang="en-US" sz="3200" dirty="0"/>
              <a:t> DVD </a:t>
            </a:r>
            <a:r>
              <a:rPr lang="ar-SA" sz="3200" dirty="0"/>
              <a:t>لَرسُوم مُتَحرِّكِه بْحِبَّا كْتِير، شْوَيْ نَادِتْنِي إمّي وقَالِتْ: أنا مَشْغُولِه كْتِيْر ساعِدْنِي وحِطّ المِايْدِه.</a:t>
            </a:r>
            <a:endParaRPr lang="ar-LB" sz="3200" dirty="0"/>
          </a:p>
          <a:p>
            <a:pPr algn="ctr" rtl="1"/>
            <a:r>
              <a:rPr lang="ar-SA" sz="3200" dirty="0"/>
              <a:t> </a:t>
            </a:r>
            <a:r>
              <a:rPr lang="ar-SA" sz="3200" b="1" dirty="0"/>
              <a:t>شُو بَعْمِلْ؟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8907" y="282388"/>
            <a:ext cx="413125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5000" b="1" dirty="0"/>
              <a:t>عَ عيد ميلادي</a:t>
            </a:r>
            <a:endParaRPr lang="en-US" sz="5000" b="1" dirty="0"/>
          </a:p>
        </p:txBody>
      </p:sp>
      <p:pic>
        <p:nvPicPr>
          <p:cNvPr id="12290" name="Picture 2" descr="\\Dataserver\cer\All\Micha\New photoshop rima\untitled folder\Picture4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271" y="547468"/>
            <a:ext cx="4031729" cy="63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71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57202" y="685800"/>
            <a:ext cx="4733363" cy="3523128"/>
          </a:xfrm>
          <a:prstGeom prst="cloudCallout">
            <a:avLst>
              <a:gd name="adj1" fmla="val 87696"/>
              <a:gd name="adj2" fmla="val 341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مناخُد فَترة صَمت تَ نفَكِّر بِهَالسُّؤال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306071"/>
            <a:ext cx="4154290" cy="45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542501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437529" y="174813"/>
            <a:ext cx="1398494" cy="14388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tx1"/>
                </a:solidFill>
              </a:rPr>
              <a:t>3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1277470"/>
            <a:ext cx="4477871" cy="5069540"/>
          </a:xfrm>
          <a:prstGeom prst="cloudCallout">
            <a:avLst>
              <a:gd name="adj1" fmla="val 72449"/>
              <a:gd name="adj2" fmla="val -2923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r>
              <a:rPr lang="ar-SA" sz="3200" dirty="0"/>
              <a:t>رفيقِي عِنْدُو مِحِّايِه حِلْوِه، يا رَيْت عِنْدِي مِتْلا</a:t>
            </a:r>
            <a:r>
              <a:rPr lang="en-US" sz="3200" dirty="0"/>
              <a:t>!</a:t>
            </a:r>
          </a:p>
          <a:p>
            <a:pPr algn="ctr" rtl="1"/>
            <a:r>
              <a:rPr lang="ar-SA" sz="3200" dirty="0"/>
              <a:t>تَرَكَا عَ الطَّاوْلِه، فِيّي آخِدَا وما حَدَا رَحْ بِيْشُوفْنِي. </a:t>
            </a:r>
            <a:endParaRPr lang="ar-LB" sz="3200" dirty="0"/>
          </a:p>
          <a:p>
            <a:pPr algn="ctr" rtl="1"/>
            <a:r>
              <a:rPr lang="ar-SA" sz="3200" b="1" dirty="0"/>
              <a:t>شُو بَعْمِلْ؟</a:t>
            </a:r>
            <a:endParaRPr lang="en-US" sz="3200" b="1" dirty="0"/>
          </a:p>
          <a:p>
            <a:pPr algn="ctr" rtl="1"/>
            <a:r>
              <a:rPr lang="en-US" sz="3200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3989" y="349623"/>
            <a:ext cx="23439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5000" b="1" dirty="0"/>
              <a:t>المحّاية</a:t>
            </a:r>
            <a:endParaRPr lang="en-US" sz="5000" b="1" dirty="0"/>
          </a:p>
        </p:txBody>
      </p:sp>
      <p:pic>
        <p:nvPicPr>
          <p:cNvPr id="11266" name="Picture 2" descr="\\Dataserver\cer\All\Micha\New photoshop rima\untitled folder\Picture5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600659"/>
            <a:ext cx="5357750" cy="62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062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57202" y="685800"/>
            <a:ext cx="4733363" cy="3523128"/>
          </a:xfrm>
          <a:prstGeom prst="cloudCallout">
            <a:avLst>
              <a:gd name="adj1" fmla="val 85159"/>
              <a:gd name="adj2" fmla="val 349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مناخُد فَترة صَمت تَ نفَكِّر بِهَالسُّؤال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306071"/>
            <a:ext cx="4154290" cy="45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78594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02814" y="247710"/>
            <a:ext cx="5597986" cy="3523128"/>
          </a:xfrm>
          <a:prstGeom prst="cloudCallout">
            <a:avLst>
              <a:gd name="adj1" fmla="val 52962"/>
              <a:gd name="adj2" fmla="val 506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بَ</a:t>
            </a:r>
            <a:r>
              <a:rPr lang="ar-SA" sz="4000" b="1" dirty="0">
                <a:solidFill>
                  <a:schemeClr val="tx1"/>
                </a:solidFill>
              </a:rPr>
              <a:t>عد مَا سْمِعْنَا هَلْ القِصَص التلاتِه، شُو عْمِلْنا؟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306071"/>
            <a:ext cx="4154290" cy="45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921724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195" y="-328613"/>
            <a:ext cx="4327355" cy="718661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057400" y="171450"/>
            <a:ext cx="3857625" cy="1643063"/>
          </a:xfrm>
          <a:prstGeom prst="wedgeEllipseCallout">
            <a:avLst>
              <a:gd name="adj1" fmla="val 9908"/>
              <a:gd name="adj2" fmla="val 84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bg1"/>
                </a:solidFill>
              </a:rPr>
              <a:t>بِصَمت فَكَّرْنَا بِعَقِلْنا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002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51" y="514350"/>
            <a:ext cx="7376527" cy="6343650"/>
          </a:xfrm>
        </p:spPr>
      </p:pic>
      <p:sp>
        <p:nvSpPr>
          <p:cNvPr id="6" name="Rectangle 5"/>
          <p:cNvSpPr/>
          <p:nvPr/>
        </p:nvSpPr>
        <p:spPr>
          <a:xfrm>
            <a:off x="1843087" y="196721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3500" dirty="0"/>
              <a:t>شِفْنَا شُو المْنِيح كْتِير، والمْنِيحْ ويَلْلِي مِشْ منِيحْ ويَلْلِي مِتِلْ بَعْضُو</a:t>
            </a:r>
            <a:r>
              <a:rPr lang="en-US" sz="3500" dirty="0"/>
              <a:t> </a:t>
            </a:r>
          </a:p>
          <a:p>
            <a:pPr algn="ctr" rtl="1"/>
            <a:r>
              <a:rPr lang="ar-SA" sz="3500" dirty="0"/>
              <a:t>لا مْنِيحْ ولا مِشْ مْنِيحْ</a:t>
            </a:r>
            <a:endParaRPr lang="en-US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00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676" y="693907"/>
            <a:ext cx="5436387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1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1">
                    <a:lumMod val="75000"/>
                  </a:schemeClr>
                </a:solidFill>
              </a:rPr>
              <a:t>السّادِس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948" y="3383066"/>
            <a:ext cx="5575810" cy="178319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4500" b="1" dirty="0">
                <a:solidFill>
                  <a:schemeClr val="accent3">
                    <a:lumMod val="75000"/>
                  </a:schemeClr>
                </a:solidFill>
              </a:rPr>
              <a:t>الضَّمير: إِختِيارُ الخَير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37" y="282598"/>
            <a:ext cx="7072313" cy="6575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2539" y="1658421"/>
            <a:ext cx="48445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400" dirty="0"/>
              <a:t>اخْتَرْنا شُو لازِمْ نَعْمِلْ</a:t>
            </a:r>
            <a:endParaRPr lang="ar-LB" sz="4400" dirty="0"/>
          </a:p>
          <a:p>
            <a:pPr algn="ctr" rtl="1"/>
            <a:r>
              <a:rPr lang="en-US" sz="4400" dirty="0"/>
              <a:t> </a:t>
            </a:r>
            <a:r>
              <a:rPr lang="ar-SA" sz="4400" dirty="0"/>
              <a:t>وعْمِلْنَا يَلْلِي اخْتَرْنِاه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989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78225" y="295836"/>
            <a:ext cx="4733363" cy="3523128"/>
          </a:xfrm>
          <a:prstGeom prst="cloudCallout">
            <a:avLst>
              <a:gd name="adj1" fmla="val 76183"/>
              <a:gd name="adj2" fmla="val 41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كِلّ وَاحَدْ اخْتَارْ حَسَبْ ضَمِيرُو. وهَلَّقْ فِيكُنْ تقُولُولِي شُو اخْتَرْتُو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25" y="2543175"/>
            <a:ext cx="467816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01540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693022" y="430306"/>
            <a:ext cx="3805517" cy="3186953"/>
          </a:xfrm>
          <a:prstGeom prst="wedgeEllipseCallout">
            <a:avLst>
              <a:gd name="adj1" fmla="val -86557"/>
              <a:gd name="adj2" fmla="val 3169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تِفّاحه</a:t>
            </a:r>
            <a:r>
              <a:rPr lang="ar-LB" sz="4000" dirty="0">
                <a:solidFill>
                  <a:schemeClr val="tx1"/>
                </a:solidFill>
              </a:rPr>
              <a:t> أَو ليمونة</a:t>
            </a:r>
            <a:r>
              <a:rPr lang="ar-SA" sz="4000" dirty="0">
                <a:solidFill>
                  <a:schemeClr val="tx1"/>
                </a:solidFill>
              </a:rPr>
              <a:t>؟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ما بْتِفْرُق</a:t>
            </a:r>
            <a:r>
              <a:rPr lang="ar-LB" sz="4000" dirty="0">
                <a:solidFill>
                  <a:schemeClr val="tx1"/>
                </a:solidFill>
              </a:rPr>
              <a:t>!</a:t>
            </a:r>
            <a:endParaRPr lang="en-US" dirty="0"/>
          </a:p>
        </p:txBody>
      </p:sp>
      <p:pic>
        <p:nvPicPr>
          <p:cNvPr id="7170" name="Picture 2" descr="\\Dataserver\cer\All\Micha\New photoshop rima\untitled folder\Picture8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2" y="430306"/>
            <a:ext cx="3891118" cy="64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893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4957764" y="371475"/>
            <a:ext cx="4011422" cy="6200777"/>
          </a:xfrm>
          <a:prstGeom prst="wedgeEllipseCallout">
            <a:avLst>
              <a:gd name="adj1" fmla="val -102458"/>
              <a:gd name="adj2" fmla="val -16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بِبْقَى اتْفَرَّجْ عَ الفيلم؟ أنَا مَبْسُوطْ بَسْ إمّي بْتِزْعَلْ. بَسْ لَوْ سِاعَدِتْ إمّي، أنا بِفْرَحْ لأنّي فَرَّحْتَا وكِبرْ فيِّي الحُبّ لَغَيري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\\Dataserver\cer\All\Micha\New photoshop rima\untitled folder\Picture9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52" y="417094"/>
            <a:ext cx="3656398" cy="598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262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603812" y="309282"/>
            <a:ext cx="5177118" cy="5553635"/>
          </a:xfrm>
          <a:prstGeom prst="wedgeEllipseCallout">
            <a:avLst>
              <a:gd name="adj1" fmla="val -69719"/>
              <a:gd name="adj2" fmla="val 10078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اذا اخَدِتْ مِحِّايِة رفِيقِي، يِمْكِنْ إنْبِسِطْ لأنّو صارِتْ لَ إلي، بَسْ مِشْ رَحْ بْكُونْ مِرْتِاحْ، لأنّو يَلْلِي عْمِلْتُو مِشْ مْنِيحْ لأنّو أخَذِتْ شِي مِشْ إلي </a:t>
            </a:r>
          </a:p>
        </p:txBody>
      </p:sp>
      <p:pic>
        <p:nvPicPr>
          <p:cNvPr id="5122" name="Picture 2" descr="\\Dataserver\cer\All\Micha\New photoshop rima\untitled folder\Picture10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25" y="1514475"/>
            <a:ext cx="3468687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344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969279" y="542925"/>
            <a:ext cx="6024283" cy="5084671"/>
          </a:xfrm>
          <a:prstGeom prst="wedgeEllipseCallout">
            <a:avLst>
              <a:gd name="adj1" fmla="val -58290"/>
              <a:gd name="adj2" fmla="val 29691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وأنا بِالحَقِيقَة مِشْ مَبْسُوطْ. رفِيقِي رَحْ بيفَتِّشْ عَ مِحِّايْتُو وجَوّ الصَّفّ رَحْ بْيِتْغَيَّر.ْ بَسْ إذا ما أخَدْتّا، رَحْ بِكْبَر بالحُبّ ورَحْ بْكُونْ مَبْسُوطْ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\\Dataserver\cer\All\Micha\New photoshop rima\untitled folder\Picture10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6926"/>
            <a:ext cx="3422531" cy="49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016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1"/>
            <a:ext cx="9144000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/>
          </a:p>
          <a:p>
            <a:pPr algn="ctr" rtl="1"/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6012" y="17056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4000" dirty="0"/>
              <a:t> كِلّ خَيَارْ مِخْتِلِفْ عن التِّانِي</a:t>
            </a:r>
            <a:r>
              <a:rPr lang="en-US" sz="4000" dirty="0"/>
              <a:t>.</a:t>
            </a:r>
          </a:p>
          <a:p>
            <a:pPr algn="ctr" rtl="1"/>
            <a:r>
              <a:rPr lang="ar-SA" sz="4000" dirty="0"/>
              <a:t>في خَيارَاتْ بِتْفَرِّحْنِي وخَيَارَات مَا بِتْفَرِّحْنِي</a:t>
            </a:r>
            <a:r>
              <a:rPr lang="en-US" sz="4000" dirty="0"/>
              <a:t>.</a:t>
            </a:r>
            <a:endParaRPr lang="ar-LB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5" y="585787"/>
            <a:ext cx="9117715" cy="62722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6966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Internal Storage 4"/>
          <p:cNvSpPr/>
          <p:nvPr/>
        </p:nvSpPr>
        <p:spPr>
          <a:xfrm flipH="1">
            <a:off x="-1" y="1"/>
            <a:ext cx="9251577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171" y="1128713"/>
            <a:ext cx="5862558" cy="5613399"/>
          </a:xfrm>
        </p:spPr>
      </p:pic>
      <p:sp>
        <p:nvSpPr>
          <p:cNvPr id="6" name="Cloud Callout 5"/>
          <p:cNvSpPr/>
          <p:nvPr/>
        </p:nvSpPr>
        <p:spPr>
          <a:xfrm>
            <a:off x="300038" y="385763"/>
            <a:ext cx="5400675" cy="4243387"/>
          </a:xfrm>
          <a:prstGeom prst="cloudCallout">
            <a:avLst>
              <a:gd name="adj1" fmla="val 29336"/>
              <a:gd name="adj2" fmla="val 59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500" b="1" dirty="0">
                <a:solidFill>
                  <a:schemeClr val="bg1"/>
                </a:solidFill>
              </a:rPr>
              <a:t>كيف ب</a:t>
            </a:r>
            <a:r>
              <a:rPr lang="ar-LB" sz="3500" b="1" dirty="0">
                <a:solidFill>
                  <a:schemeClr val="bg1"/>
                </a:solidFill>
              </a:rPr>
              <a:t>َ</a:t>
            </a:r>
            <a:r>
              <a:rPr lang="ar-SA" sz="3500" b="1" dirty="0">
                <a:solidFill>
                  <a:schemeClr val="bg1"/>
                </a:solidFill>
              </a:rPr>
              <a:t>د</a:t>
            </a:r>
            <a:r>
              <a:rPr lang="ar-LB" sz="3500" b="1" dirty="0">
                <a:solidFill>
                  <a:schemeClr val="bg1"/>
                </a:solidFill>
              </a:rPr>
              <a:t>ّ</a:t>
            </a:r>
            <a:r>
              <a:rPr lang="ar-SA" sz="3500" b="1" dirty="0">
                <a:solidFill>
                  <a:schemeClr val="bg1"/>
                </a:solidFill>
              </a:rPr>
              <a:t>ي اختار دايمًا ي</a:t>
            </a:r>
            <a:r>
              <a:rPr lang="ar-LB" sz="3500" b="1" dirty="0">
                <a:solidFill>
                  <a:schemeClr val="bg1"/>
                </a:solidFill>
              </a:rPr>
              <a:t>َ</a:t>
            </a:r>
            <a:r>
              <a:rPr lang="ar-SA" sz="3500" b="1" dirty="0">
                <a:solidFill>
                  <a:schemeClr val="bg1"/>
                </a:solidFill>
              </a:rPr>
              <a:t>لّلي بيف</a:t>
            </a:r>
            <a:r>
              <a:rPr lang="ar-LB" sz="3500" b="1" dirty="0">
                <a:solidFill>
                  <a:schemeClr val="bg1"/>
                </a:solidFill>
              </a:rPr>
              <a:t>َ</a:t>
            </a:r>
            <a:r>
              <a:rPr lang="ar-SA" sz="3500" b="1" dirty="0">
                <a:solidFill>
                  <a:schemeClr val="bg1"/>
                </a:solidFill>
              </a:rPr>
              <a:t>رّ</a:t>
            </a:r>
            <a:r>
              <a:rPr lang="ar-LB" sz="3500" b="1" dirty="0">
                <a:solidFill>
                  <a:schemeClr val="bg1"/>
                </a:solidFill>
              </a:rPr>
              <a:t>ِ</a:t>
            </a:r>
            <a:r>
              <a:rPr lang="ar-SA" sz="3500" b="1" dirty="0">
                <a:solidFill>
                  <a:schemeClr val="bg1"/>
                </a:solidFill>
              </a:rPr>
              <a:t>حني؟</a:t>
            </a:r>
            <a:r>
              <a:rPr lang="ar-SA" sz="3500" dirty="0">
                <a:solidFill>
                  <a:schemeClr val="bg1"/>
                </a:solidFill>
              </a:rPr>
              <a:t> </a:t>
            </a:r>
            <a:endParaRPr lang="ar-LB" sz="3500" dirty="0">
              <a:solidFill>
                <a:schemeClr val="bg1"/>
              </a:solidFill>
            </a:endParaRPr>
          </a:p>
          <a:p>
            <a:pPr algn="ctr" rtl="1"/>
            <a:r>
              <a:rPr lang="ar-SA" sz="3500" b="1" dirty="0">
                <a:solidFill>
                  <a:schemeClr val="bg1"/>
                </a:solidFill>
              </a:rPr>
              <a:t>من مين باخد الن</a:t>
            </a:r>
            <a:r>
              <a:rPr lang="ar-LB" sz="3500" b="1" dirty="0">
                <a:solidFill>
                  <a:schemeClr val="bg1"/>
                </a:solidFill>
              </a:rPr>
              <a:t>َّ</a:t>
            </a:r>
            <a:r>
              <a:rPr lang="ar-SA" sz="3500" b="1" dirty="0">
                <a:solidFill>
                  <a:schemeClr val="bg1"/>
                </a:solidFill>
              </a:rPr>
              <a:t>صيح</a:t>
            </a:r>
            <a:r>
              <a:rPr lang="ar-LB" sz="3500" b="1" dirty="0">
                <a:solidFill>
                  <a:schemeClr val="bg1"/>
                </a:solidFill>
              </a:rPr>
              <a:t>َ</a:t>
            </a:r>
            <a:r>
              <a:rPr lang="ar-SA" sz="3500" b="1" dirty="0">
                <a:solidFill>
                  <a:schemeClr val="bg1"/>
                </a:solidFill>
              </a:rPr>
              <a:t>ة تَ ما إ</a:t>
            </a:r>
            <a:r>
              <a:rPr lang="ar-LB" sz="3500" b="1" dirty="0">
                <a:solidFill>
                  <a:schemeClr val="bg1"/>
                </a:solidFill>
              </a:rPr>
              <a:t>ِ</a:t>
            </a:r>
            <a:r>
              <a:rPr lang="ar-SA" sz="3500" b="1" dirty="0">
                <a:solidFill>
                  <a:schemeClr val="bg1"/>
                </a:solidFill>
              </a:rPr>
              <a:t>غل</a:t>
            </a:r>
            <a:r>
              <a:rPr lang="ar-LB" sz="3500" b="1" dirty="0">
                <a:solidFill>
                  <a:schemeClr val="bg1"/>
                </a:solidFill>
              </a:rPr>
              <a:t>َ</a:t>
            </a:r>
            <a:r>
              <a:rPr lang="ar-SA" sz="3500" b="1" dirty="0">
                <a:solidFill>
                  <a:schemeClr val="bg1"/>
                </a:solidFill>
              </a:rPr>
              <a:t>ط؟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494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1"/>
            <a:ext cx="9251577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09935"/>
            <a:ext cx="71866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500" dirty="0"/>
              <a:t>ت َكُون دِايمًا مَبْسُوطْ وفِرْحَان أَهَمّ شِي إنّي أُطْلُبْ المُساعَدِه من اللَّه،</a:t>
            </a:r>
            <a:endParaRPr lang="en-US" sz="3500" dirty="0"/>
          </a:p>
          <a:p>
            <a:pPr algn="ctr" rtl="1"/>
            <a:r>
              <a:rPr lang="ar-SA" sz="3500" dirty="0"/>
              <a:t> تَ يْضَوِّيْ بِ نُورُو عَ عَقْلِي وقَلْبِي</a:t>
            </a:r>
            <a:endParaRPr lang="en-US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14" b="17321"/>
          <a:stretch/>
        </p:blipFill>
        <p:spPr>
          <a:xfrm>
            <a:off x="590550" y="2209799"/>
            <a:ext cx="6384372" cy="4405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038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7" y="0"/>
            <a:ext cx="9251577" cy="6858000"/>
          </a:xfrm>
          <a:prstGeom prst="flowChartInternalStorag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838" y="246792"/>
            <a:ext cx="4603847" cy="7238272"/>
          </a:xfrm>
        </p:spPr>
      </p:pic>
      <p:sp>
        <p:nvSpPr>
          <p:cNvPr id="6" name="Rectangle 5"/>
          <p:cNvSpPr/>
          <p:nvPr/>
        </p:nvSpPr>
        <p:spPr>
          <a:xfrm>
            <a:off x="657225" y="1228637"/>
            <a:ext cx="337185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500" dirty="0"/>
              <a:t>هَيك بِخْتَارْ الشِّي المْنِيحْ، بِخْتَارْ الحَيِاة وِلْحَقّ. </a:t>
            </a:r>
            <a:endParaRPr lang="en-US" sz="3500" dirty="0"/>
          </a:p>
          <a:p>
            <a:pPr algn="ctr" rtl="1"/>
            <a:r>
              <a:rPr lang="ar-SA" sz="3500" dirty="0"/>
              <a:t>وهَيْدَا هُوِّي َسبَب الفَرَح</a:t>
            </a:r>
            <a:r>
              <a:rPr lang="en-US" sz="3500" dirty="0"/>
              <a:t>.</a:t>
            </a:r>
          </a:p>
          <a:p>
            <a:pPr algn="ctr" rtl="1"/>
            <a:r>
              <a:rPr lang="ar-SA" sz="3500" dirty="0"/>
              <a:t>قَّديش مْنِفْرَحْ لمّا اللَّه بْيِسْكُنْ فينا </a:t>
            </a:r>
            <a:endParaRPr lang="en-US" sz="3500" dirty="0"/>
          </a:p>
          <a:p>
            <a:pPr algn="ctr" rtl="1"/>
            <a:r>
              <a:rPr lang="ar-SA" sz="3500" dirty="0"/>
              <a:t>ولمّا بِيْضَوِّيْ نُورُو عَ ضَمِيرْنَا</a:t>
            </a:r>
            <a:endParaRPr lang="en-US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28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790" y="47998"/>
            <a:ext cx="5008420" cy="676200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452437"/>
            <a:ext cx="6819901" cy="1320800"/>
          </a:xfrm>
        </p:spPr>
        <p:txBody>
          <a:bodyPr/>
          <a:lstStyle/>
          <a:p>
            <a:pPr algn="ctr" rt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42924" y="3400424"/>
            <a:ext cx="5514976" cy="26003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/>
              <a:t>«لِيُضئ نورُك في أعماقِ ضميري</a:t>
            </a:r>
            <a:r>
              <a:rPr lang="en-US" sz="4400" b="1" dirty="0"/>
              <a:t>!»</a:t>
            </a:r>
          </a:p>
        </p:txBody>
      </p:sp>
      <p:pic>
        <p:nvPicPr>
          <p:cNvPr id="5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306071"/>
            <a:ext cx="4154290" cy="45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28587" y="400050"/>
            <a:ext cx="6129338" cy="2671764"/>
          </a:xfrm>
          <a:prstGeom prst="cloudCallout">
            <a:avLst>
              <a:gd name="adj1" fmla="val 64041"/>
              <a:gd name="adj2" fmla="val 564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وهَلّق خَلّينا كِلْنا سَوا نقِلّو لَلرّبّ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7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0"/>
            <a:ext cx="4771260" cy="4437529"/>
          </a:xfrm>
          <a:prstGeom prst="cloudCallout">
            <a:avLst>
              <a:gd name="adj1" fmla="val 83855"/>
              <a:gd name="adj2" fmla="val 2332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مِن بَعد ما سمِعنا المُحادثة،  رَح إِسألكُن كم سُؤال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306071"/>
            <a:ext cx="4154290" cy="45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7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63872" y="0"/>
            <a:ext cx="5008265" cy="6072188"/>
          </a:xfrm>
          <a:prstGeom prst="cloudCallout">
            <a:avLst>
              <a:gd name="adj1" fmla="val 73242"/>
              <a:gd name="adj2" fmla="val 11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dirty="0"/>
              <a:t>شو م</a:t>
            </a:r>
            <a:r>
              <a:rPr lang="ar-SA" sz="5400" dirty="0"/>
              <a:t>ن</a:t>
            </a:r>
            <a:r>
              <a:rPr lang="ar-LB" sz="5400" dirty="0"/>
              <a:t>ْ</a:t>
            </a:r>
            <a:r>
              <a:rPr lang="ar-SA" sz="5400" dirty="0"/>
              <a:t>س</a:t>
            </a:r>
            <a:r>
              <a:rPr lang="ar-LB" sz="5400" dirty="0"/>
              <a:t>َ</a:t>
            </a:r>
            <a:r>
              <a:rPr lang="ar-SA" sz="5400" dirty="0"/>
              <a:t>مّي نور اللّه </a:t>
            </a:r>
            <a:r>
              <a:rPr lang="ar-LB" sz="5400" dirty="0"/>
              <a:t>المَوجود بِ</a:t>
            </a:r>
            <a:r>
              <a:rPr lang="ar-SA" sz="5400" dirty="0"/>
              <a:t>ق</a:t>
            </a:r>
            <a:r>
              <a:rPr lang="ar-LB" sz="5400" dirty="0"/>
              <a:t>َ</a:t>
            </a:r>
            <a:r>
              <a:rPr lang="ar-SA" sz="5400" dirty="0"/>
              <a:t>لب الإ</a:t>
            </a:r>
            <a:r>
              <a:rPr lang="ar-LB" sz="5400" dirty="0"/>
              <a:t>ِ</a:t>
            </a:r>
            <a:r>
              <a:rPr lang="ar-SA" sz="5400" dirty="0"/>
              <a:t>نسان؟</a:t>
            </a:r>
            <a:endParaRPr lang="en-US" sz="5400" dirty="0"/>
          </a:p>
        </p:txBody>
      </p:sp>
      <p:pic>
        <p:nvPicPr>
          <p:cNvPr id="6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306071"/>
            <a:ext cx="4154290" cy="45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51" y="514350"/>
            <a:ext cx="7376527" cy="6343650"/>
          </a:xfrm>
        </p:spPr>
      </p:pic>
      <p:sp>
        <p:nvSpPr>
          <p:cNvPr id="6" name="Rectangle 5"/>
          <p:cNvSpPr/>
          <p:nvPr/>
        </p:nvSpPr>
        <p:spPr>
          <a:xfrm>
            <a:off x="1971674" y="246727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9600" b="1" dirty="0"/>
              <a:t>الضَّمير</a:t>
            </a:r>
            <a:endParaRPr lang="en-US" sz="9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339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4869" y="242887"/>
            <a:ext cx="4771260" cy="3576919"/>
          </a:xfrm>
          <a:prstGeom prst="cloudCallout">
            <a:avLst>
              <a:gd name="adj1" fmla="val 70609"/>
              <a:gd name="adj2" fmla="val 36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ب</a:t>
            </a:r>
            <a:r>
              <a:rPr lang="ar-SA" sz="4000" dirty="0"/>
              <a:t>يو</a:t>
            </a:r>
            <a:r>
              <a:rPr lang="ar-LB" sz="4000" dirty="0"/>
              <a:t>َ</a:t>
            </a:r>
            <a:r>
              <a:rPr lang="ar-SA" sz="4000" dirty="0"/>
              <a:t>شو</a:t>
            </a:r>
            <a:r>
              <a:rPr lang="ar-LB" sz="4000" dirty="0"/>
              <a:t>ِ</a:t>
            </a:r>
            <a:r>
              <a:rPr lang="ar-SA" sz="4000" dirty="0"/>
              <a:t>ش</a:t>
            </a:r>
            <a:r>
              <a:rPr lang="ar-LB" sz="4000" dirty="0"/>
              <a:t>ْني</a:t>
            </a:r>
            <a:r>
              <a:rPr lang="ar-SA" sz="4000" dirty="0"/>
              <a:t> الضّمير في الصّمت؟</a:t>
            </a:r>
            <a:endParaRPr lang="en-US" sz="4000" dirty="0"/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094" y="2095139"/>
            <a:ext cx="4346796" cy="47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5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51" y="514350"/>
            <a:ext cx="7376527" cy="6343650"/>
          </a:xfrm>
        </p:spPr>
      </p:pic>
      <p:sp>
        <p:nvSpPr>
          <p:cNvPr id="6" name="Rectangle 5"/>
          <p:cNvSpPr/>
          <p:nvPr/>
        </p:nvSpPr>
        <p:spPr>
          <a:xfrm>
            <a:off x="985837" y="1824335"/>
            <a:ext cx="62007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5000" b="1" dirty="0"/>
              <a:t>ح</a:t>
            </a:r>
            <a:r>
              <a:rPr lang="ar-SA" sz="5000" b="1" dirty="0"/>
              <a:t>بْ، </a:t>
            </a:r>
            <a:endParaRPr lang="ar-LB" sz="5000" b="1" dirty="0"/>
          </a:p>
          <a:p>
            <a:pPr algn="ctr" rtl="1"/>
            <a:r>
              <a:rPr lang="ar-SA" sz="5000" b="1" dirty="0"/>
              <a:t>و</a:t>
            </a:r>
            <a:r>
              <a:rPr lang="ar-LB" sz="5000" b="1" dirty="0"/>
              <a:t>عْمول</a:t>
            </a:r>
            <a:r>
              <a:rPr lang="ar-SA" sz="5000" b="1" dirty="0"/>
              <a:t> الخ</a:t>
            </a:r>
            <a:r>
              <a:rPr lang="ar-LB" sz="5000" b="1" dirty="0"/>
              <a:t>َ</a:t>
            </a:r>
            <a:r>
              <a:rPr lang="ar-SA" sz="5000" b="1" dirty="0"/>
              <a:t>ير</a:t>
            </a:r>
            <a:r>
              <a:rPr lang="ar-LB" sz="5000" b="1" dirty="0"/>
              <a:t>ِ </a:t>
            </a:r>
          </a:p>
          <a:p>
            <a:pPr algn="ctr" rtl="1"/>
            <a:r>
              <a:rPr lang="ar-LB" sz="5000" b="1" dirty="0"/>
              <a:t>مش الشر</a:t>
            </a:r>
            <a:endParaRPr lang="en-US" sz="9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108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6892" y="415178"/>
            <a:ext cx="4988095" cy="3402106"/>
          </a:xfrm>
          <a:prstGeom prst="cloudCallout">
            <a:avLst>
              <a:gd name="adj1" fmla="val 70609"/>
              <a:gd name="adj2" fmla="val 36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ب</a:t>
            </a:r>
            <a:r>
              <a:rPr lang="ar-LB" sz="3600" dirty="0"/>
              <a:t>شُو</a:t>
            </a:r>
            <a:r>
              <a:rPr lang="ar-SA" sz="3600" dirty="0"/>
              <a:t> </a:t>
            </a:r>
            <a:r>
              <a:rPr lang="ar-LB" sz="3600" dirty="0"/>
              <a:t>لازم إ</a:t>
            </a:r>
            <a:r>
              <a:rPr lang="ar-SA" sz="3600" dirty="0"/>
              <a:t>ست</a:t>
            </a:r>
            <a:r>
              <a:rPr lang="ar-LB" sz="3600" dirty="0"/>
              <a:t>َ</a:t>
            </a:r>
            <a:r>
              <a:rPr lang="ar-SA" sz="3600" dirty="0"/>
              <a:t>ع</a:t>
            </a:r>
            <a:r>
              <a:rPr lang="ar-LB" sz="3600" dirty="0"/>
              <a:t>ِ</a:t>
            </a:r>
            <a:r>
              <a:rPr lang="ar-SA" sz="3600" dirty="0"/>
              <a:t>ين </a:t>
            </a:r>
            <a:r>
              <a:rPr lang="ar-LB" sz="3600" dirty="0"/>
              <a:t>حتّى </a:t>
            </a:r>
            <a:r>
              <a:rPr lang="ar-SA" sz="3600" dirty="0"/>
              <a:t>كون س</a:t>
            </a:r>
            <a:r>
              <a:rPr lang="ar-LB" sz="3600" dirty="0"/>
              <a:t>َ</a:t>
            </a:r>
            <a:r>
              <a:rPr lang="ar-SA" sz="3600" dirty="0"/>
              <a:t>ع</a:t>
            </a:r>
            <a:r>
              <a:rPr lang="ar-LB" sz="3600" dirty="0"/>
              <a:t>ِ</a:t>
            </a:r>
            <a:r>
              <a:rPr lang="ar-SA" sz="3600" dirty="0"/>
              <a:t>يد </a:t>
            </a:r>
            <a:r>
              <a:rPr lang="ar-LB" sz="3600" dirty="0"/>
              <a:t>وفرَّح يلّي حواليِّي؟</a:t>
            </a:r>
            <a:r>
              <a:rPr lang="ar-SA" sz="3600" dirty="0"/>
              <a:t> </a:t>
            </a:r>
            <a:endParaRPr lang="en-US" sz="3600" dirty="0"/>
          </a:p>
        </p:txBody>
      </p:sp>
      <p:pic>
        <p:nvPicPr>
          <p:cNvPr id="6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094" y="2095139"/>
            <a:ext cx="4346796" cy="47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0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13" y="514350"/>
            <a:ext cx="7376527" cy="6343650"/>
          </a:xfrm>
        </p:spPr>
      </p:pic>
      <p:sp>
        <p:nvSpPr>
          <p:cNvPr id="6" name="Rectangle 5"/>
          <p:cNvSpPr/>
          <p:nvPr/>
        </p:nvSpPr>
        <p:spPr>
          <a:xfrm>
            <a:off x="1028699" y="2210098"/>
            <a:ext cx="6200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5400" b="1" dirty="0"/>
              <a:t>بِنور الله يَعني بِضَميري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166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1330" y="295836"/>
            <a:ext cx="5699110" cy="3146611"/>
          </a:xfrm>
          <a:prstGeom prst="cloudCallout">
            <a:avLst>
              <a:gd name="adj1" fmla="val 61879"/>
              <a:gd name="adj2" fmla="val 55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وهَلَّق جَرْبوا يا شاطرين عمِلوا هَالنَّشاطات!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094" y="2095139"/>
            <a:ext cx="4346796" cy="47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588"/>
            <a:ext cx="9229725" cy="69865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6516" y="-94130"/>
            <a:ext cx="5674660" cy="6029709"/>
          </a:xfrm>
          <a:prstGeom prst="cloudCallout">
            <a:avLst>
              <a:gd name="adj1" fmla="val 70413"/>
              <a:gd name="adj2" fmla="val 251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اليَوم رَح نِحكي عَن نور الله المَوجود بِكِلّ واحَد فينا ويَلي إسمو الضَّمير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رَكْزوا مْنِيح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وسْمَعوني بِهُدوء...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98" y="3214688"/>
            <a:ext cx="3721768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7911" cy="6858000"/>
          </a:xfrm>
        </p:spPr>
      </p:pic>
      <p:sp>
        <p:nvSpPr>
          <p:cNvPr id="3" name="Rectangle 2"/>
          <p:cNvSpPr/>
          <p:nvPr/>
        </p:nvSpPr>
        <p:spPr>
          <a:xfrm>
            <a:off x="5443536" y="1714501"/>
            <a:ext cx="1228725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/>
              <a:t>الإنسان</a:t>
            </a:r>
            <a:endParaRPr lang="en-US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4981574" y="2981326"/>
            <a:ext cx="1228725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/>
              <a:t>الخَطيئَة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2390774" y="3019425"/>
            <a:ext cx="1228725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/>
              <a:t>النّور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4243387" y="4271963"/>
            <a:ext cx="1228725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/>
              <a:t>الضّمير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5453062" y="5667376"/>
            <a:ext cx="1228725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/>
              <a:t>التّمييز</a:t>
            </a:r>
            <a:endParaRPr lang="en-US" sz="2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317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4000" b="1" dirty="0"/>
              <a:t>أَقرأُ </a:t>
            </a:r>
            <a:r>
              <a:rPr lang="ar-LB" sz="4000" b="1" dirty="0">
                <a:solidFill>
                  <a:schemeClr val="tx1"/>
                </a:solidFill>
              </a:rPr>
              <a:t>الكَلِمات في السّلايد القادِم.</a:t>
            </a:r>
            <a:br>
              <a:rPr lang="ar-LB" sz="4000" b="1" dirty="0">
                <a:solidFill>
                  <a:schemeClr val="tx1"/>
                </a:solidFill>
              </a:rPr>
            </a:br>
            <a:r>
              <a:rPr lang="ar-LB" sz="4000" b="1" dirty="0">
                <a:solidFill>
                  <a:schemeClr val="tx1"/>
                </a:solidFill>
              </a:rPr>
              <a:t>ثُمّ:</a:t>
            </a:r>
            <a:br>
              <a:rPr lang="ar-LB" b="1" dirty="0">
                <a:solidFill>
                  <a:schemeClr val="tx1"/>
                </a:solidFill>
              </a:rPr>
            </a:br>
            <a:br>
              <a:rPr lang="ar-LB" dirty="0">
                <a:solidFill>
                  <a:schemeClr val="tx1"/>
                </a:solidFill>
              </a:rPr>
            </a:br>
            <a:r>
              <a:rPr lang="ar-LB" sz="4000" dirty="0"/>
              <a:t>-  </a:t>
            </a:r>
            <a:r>
              <a:rPr lang="ar-LB" sz="4000" b="1" dirty="0"/>
              <a:t>أَرسُمُ</a:t>
            </a:r>
            <a:r>
              <a:rPr lang="ar-LB" sz="4000" dirty="0"/>
              <a:t> </a:t>
            </a:r>
            <a:r>
              <a:rPr lang="ar-LB" sz="4000" dirty="0">
                <a:solidFill>
                  <a:schemeClr val="tx1"/>
                </a:solidFill>
              </a:rPr>
              <a:t>عَلى وَرَقَةٍ عَمودَين.</a:t>
            </a:r>
            <a:br>
              <a:rPr lang="ar-LB" sz="4000" dirty="0">
                <a:solidFill>
                  <a:schemeClr val="tx1"/>
                </a:solidFill>
              </a:rPr>
            </a:br>
            <a:r>
              <a:rPr lang="ar-LB" sz="4000" dirty="0"/>
              <a:t>- </a:t>
            </a:r>
            <a:r>
              <a:rPr lang="ar-LB" sz="4000" b="1" dirty="0"/>
              <a:t> أَكتُبُ </a:t>
            </a:r>
            <a:r>
              <a:rPr lang="ar-LB" sz="4000" dirty="0">
                <a:solidFill>
                  <a:schemeClr val="tx1"/>
                </a:solidFill>
              </a:rPr>
              <a:t>في الأوّلِ بِاللّونِ </a:t>
            </a:r>
            <a:r>
              <a:rPr lang="ar-LB" sz="4000" dirty="0">
                <a:solidFill>
                  <a:srgbClr val="FFFF00"/>
                </a:solidFill>
              </a:rPr>
              <a:t>الأصفَرِ</a:t>
            </a:r>
            <a:r>
              <a:rPr lang="ar-LB" sz="4000" dirty="0">
                <a:solidFill>
                  <a:schemeClr val="tx1"/>
                </a:solidFill>
              </a:rPr>
              <a:t> الكَلِمات الّتي تُعَبّرُ عَن إِصغائي إلى ضَميري والّتي تُفَرِّحُني وَتُفَرّحُ غَيري</a:t>
            </a:r>
            <a:br>
              <a:rPr lang="ar-LB" sz="4000" dirty="0">
                <a:solidFill>
                  <a:schemeClr val="tx1"/>
                </a:solidFill>
              </a:rPr>
            </a:br>
            <a:r>
              <a:rPr lang="ar-LB" sz="4000" dirty="0"/>
              <a:t> - </a:t>
            </a:r>
            <a:r>
              <a:rPr lang="ar-LB" sz="4000" b="1" dirty="0"/>
              <a:t>وَأكتُبُ </a:t>
            </a:r>
            <a:r>
              <a:rPr lang="ar-LB" sz="4000" dirty="0">
                <a:solidFill>
                  <a:schemeClr val="tx1"/>
                </a:solidFill>
              </a:rPr>
              <a:t>في الثاني بِاللّونِ </a:t>
            </a:r>
            <a:r>
              <a:rPr lang="ar-LB" sz="4000" dirty="0">
                <a:solidFill>
                  <a:srgbClr val="FF0000"/>
                </a:solidFill>
              </a:rPr>
              <a:t>الأَحمرِ </a:t>
            </a:r>
            <a:r>
              <a:rPr lang="ar-LB" sz="4000" dirty="0">
                <a:solidFill>
                  <a:schemeClr val="tx1"/>
                </a:solidFill>
              </a:rPr>
              <a:t>الكَلمات الّتي تُطفىء نورَ الله فيّ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079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"/>
            <a:ext cx="9144001" cy="68580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58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1866"/>
              </p:ext>
            </p:extLst>
          </p:nvPr>
        </p:nvGraphicFramePr>
        <p:xfrm>
          <a:off x="909638" y="1"/>
          <a:ext cx="6748462" cy="7539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1388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3000" dirty="0"/>
                        <a:t>الكَلِماتُ الّتي تُطفئُ</a:t>
                      </a:r>
                      <a:r>
                        <a:rPr lang="ar-LB" sz="3000" baseline="0" dirty="0"/>
                        <a:t> نورَ الله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B" sz="3000" dirty="0"/>
                        <a:t>الكَلِمات المُعَبّرة عن الضَّمير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46">
                <a:tc>
                  <a:txBody>
                    <a:bodyPr/>
                    <a:lstStyle/>
                    <a:p>
                      <a:pPr algn="r" rtl="1"/>
                      <a:r>
                        <a:rPr lang="ar-LB" sz="3000" baseline="0" dirty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ar-LB" sz="3000" dirty="0">
                          <a:solidFill>
                            <a:srgbClr val="C00000"/>
                          </a:solidFill>
                        </a:rPr>
                        <a:t>كراهيّة        غَضَب</a:t>
                      </a:r>
                      <a:endParaRPr lang="en-US" sz="3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فَرح         مُساعدة</a:t>
                      </a:r>
                      <a:endParaRPr lang="en-US" sz="3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46"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C00000"/>
                          </a:solidFill>
                        </a:rPr>
                        <a:t>  حِقد         إنتقام</a:t>
                      </a:r>
                      <a:endParaRPr lang="en-US" sz="3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تَعاون         زِيارَة</a:t>
                      </a:r>
                      <a:endParaRPr lang="en-US" sz="3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46"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C00000"/>
                          </a:solidFill>
                        </a:rPr>
                        <a:t> غيرَة          قَتل</a:t>
                      </a:r>
                      <a:endParaRPr lang="en-US" sz="3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مُسامَحَة    إِصغاء</a:t>
                      </a:r>
                      <a:endParaRPr lang="en-US" sz="3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46"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C00000"/>
                          </a:solidFill>
                        </a:rPr>
                        <a:t> تكسير</a:t>
                      </a:r>
                      <a:r>
                        <a:rPr lang="ar-LB" sz="3000" baseline="0" dirty="0">
                          <a:solidFill>
                            <a:srgbClr val="C00000"/>
                          </a:solidFill>
                        </a:rPr>
                        <a:t>       صُراخ</a:t>
                      </a:r>
                      <a:endParaRPr lang="en-US" sz="3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تَضحيّة</a:t>
                      </a:r>
                      <a:r>
                        <a:rPr lang="ar-LB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</a:t>
                      </a:r>
                      <a:r>
                        <a:rPr lang="ar-LB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صَلاة</a:t>
                      </a:r>
                      <a:endParaRPr lang="en-US" sz="3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646"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C00000"/>
                          </a:solidFill>
                        </a:rPr>
                        <a:t>نَميمَة      سَرِقَة</a:t>
                      </a:r>
                      <a:endParaRPr lang="en-US" sz="3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إحترام</a:t>
                      </a:r>
                      <a:r>
                        <a:rPr lang="ar-LB" sz="30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حبّ       </a:t>
                      </a:r>
                      <a:endParaRPr lang="en-US" sz="3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646"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C00000"/>
                          </a:solidFill>
                        </a:rPr>
                        <a:t>         عُنف</a:t>
                      </a:r>
                      <a:endParaRPr lang="en-US" sz="3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3000" b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سَلام       إِهتِمام</a:t>
                      </a:r>
                      <a:endParaRPr lang="en-US" sz="30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إيمان</a:t>
                      </a:r>
                      <a:endParaRPr lang="en-US" sz="3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2473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376568" cy="64008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856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35287" y="491170"/>
            <a:ext cx="4007223" cy="4450977"/>
          </a:xfrm>
          <a:prstGeom prst="cloudCallout">
            <a:avLst>
              <a:gd name="adj1" fmla="val 73114"/>
              <a:gd name="adj2" fmla="val 17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2"/>
                </a:solidFill>
              </a:rPr>
              <a:t>وهَلَّق بَدّي ياكُن تقولوا هَالجُمَل وَرايي لَ حتّى تِنحِفِر بِقْلوبكُن</a:t>
            </a:r>
            <a:endParaRPr lang="en-US" sz="3600" b="1" dirty="0">
              <a:solidFill>
                <a:schemeClr val="bg2"/>
              </a:solidFill>
            </a:endParaRPr>
          </a:p>
        </p:txBody>
      </p:sp>
      <p:pic>
        <p:nvPicPr>
          <p:cNvPr id="6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204" y="2095139"/>
            <a:ext cx="4346796" cy="47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308449"/>
            <a:ext cx="5786438" cy="642096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42112" y="649455"/>
            <a:ext cx="6696634" cy="2819401"/>
          </a:xfrm>
          <a:prstGeom prst="cloudCallout">
            <a:avLst>
              <a:gd name="adj1" fmla="val 56447"/>
              <a:gd name="adj2" fmla="val 53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وهَالأُسبوع، رَح إِطلُب مِنكُن تَعملو هالقَصد وتِقروا مع أَهلكُن </a:t>
            </a:r>
          </a:p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كِلمِة الله</a:t>
            </a:r>
            <a:endParaRPr lang="en-US" sz="3200" b="1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87" y="4042251"/>
            <a:ext cx="9144000" cy="2815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2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7" y="1428749"/>
            <a:ext cx="8712421" cy="42576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522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96107" y="228600"/>
            <a:ext cx="4208306" cy="3595085"/>
          </a:xfrm>
          <a:prstGeom prst="cloudCallout">
            <a:avLst>
              <a:gd name="adj1" fmla="val -75046"/>
              <a:gd name="adj2" fmla="val 38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chemeClr val="bg2"/>
                </a:solidFill>
              </a:rPr>
              <a:t>ومن</a:t>
            </a:r>
            <a:r>
              <a:rPr lang="ar-LB" sz="3600" b="1" dirty="0">
                <a:solidFill>
                  <a:schemeClr val="bg2"/>
                </a:solidFill>
              </a:rPr>
              <a:t>ِ</a:t>
            </a:r>
            <a:r>
              <a:rPr lang="ar-AE" sz="3600" b="1" dirty="0">
                <a:solidFill>
                  <a:schemeClr val="bg2"/>
                </a:solidFill>
              </a:rPr>
              <a:t>خت</a:t>
            </a:r>
            <a:r>
              <a:rPr lang="ar-LB" sz="3600" b="1" dirty="0">
                <a:solidFill>
                  <a:schemeClr val="bg2"/>
                </a:solidFill>
              </a:rPr>
              <a:t>ُ</a:t>
            </a:r>
            <a:r>
              <a:rPr lang="ar-AE" sz="3600" b="1" dirty="0">
                <a:solidFill>
                  <a:schemeClr val="bg2"/>
                </a:solidFill>
              </a:rPr>
              <a:t>م ل</a:t>
            </a:r>
            <a:r>
              <a:rPr lang="ar-LB" sz="3600" b="1" dirty="0">
                <a:solidFill>
                  <a:schemeClr val="bg2"/>
                </a:solidFill>
              </a:rPr>
              <a:t>ِ</a:t>
            </a:r>
            <a:r>
              <a:rPr lang="ar-AE" sz="3600" b="1" dirty="0">
                <a:solidFill>
                  <a:schemeClr val="bg2"/>
                </a:solidFill>
              </a:rPr>
              <a:t>قا</a:t>
            </a:r>
            <a:r>
              <a:rPr lang="ar-LB" sz="3600" b="1" dirty="0">
                <a:solidFill>
                  <a:schemeClr val="bg2"/>
                </a:solidFill>
              </a:rPr>
              <a:t>ءْ</a:t>
            </a:r>
            <a:r>
              <a:rPr lang="ar-AE" sz="3600" b="1" dirty="0">
                <a:solidFill>
                  <a:schemeClr val="bg2"/>
                </a:solidFill>
              </a:rPr>
              <a:t>نا الي</a:t>
            </a:r>
            <a:r>
              <a:rPr lang="ar-LB" sz="3600" b="1" dirty="0">
                <a:solidFill>
                  <a:schemeClr val="bg2"/>
                </a:solidFill>
              </a:rPr>
              <a:t>َ</a:t>
            </a:r>
            <a:r>
              <a:rPr lang="ar-AE" sz="3600" b="1" dirty="0">
                <a:solidFill>
                  <a:schemeClr val="bg2"/>
                </a:solidFill>
              </a:rPr>
              <a:t>وم ب</a:t>
            </a:r>
            <a:r>
              <a:rPr lang="ar-LB" sz="3600" b="1" dirty="0">
                <a:solidFill>
                  <a:schemeClr val="bg2"/>
                </a:solidFill>
              </a:rPr>
              <a:t>ِهال</a:t>
            </a:r>
            <a:r>
              <a:rPr lang="ar-AE" sz="3600" b="1" dirty="0">
                <a:solidFill>
                  <a:schemeClr val="bg2"/>
                </a:solidFill>
              </a:rPr>
              <a:t>ص</a:t>
            </a:r>
            <a:r>
              <a:rPr lang="ar-LB" sz="3600" b="1" dirty="0">
                <a:solidFill>
                  <a:schemeClr val="bg2"/>
                </a:solidFill>
              </a:rPr>
              <a:t>َّ</a:t>
            </a:r>
            <a:r>
              <a:rPr lang="ar-AE" sz="3600" b="1" dirty="0">
                <a:solidFill>
                  <a:schemeClr val="bg2"/>
                </a:solidFill>
              </a:rPr>
              <a:t>لاة</a:t>
            </a:r>
            <a:r>
              <a:rPr lang="ar-LB" sz="3600" b="1" dirty="0">
                <a:solidFill>
                  <a:schemeClr val="bg2"/>
                </a:solidFill>
              </a:rPr>
              <a:t> وبهالتَّرنيمِة</a:t>
            </a:r>
          </a:p>
        </p:txBody>
      </p:sp>
      <p:pic>
        <p:nvPicPr>
          <p:cNvPr id="6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4373" y="2379210"/>
            <a:ext cx="3884702" cy="44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21322" y="458040"/>
            <a:ext cx="4820910" cy="2003613"/>
          </a:xfrm>
          <a:prstGeom prst="cloudCallout">
            <a:avLst>
              <a:gd name="adj1" fmla="val -65515"/>
              <a:gd name="adj2" fmla="val -5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شُو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0013" y="3275713"/>
            <a:ext cx="7853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ar-LB" sz="4000" b="1" dirty="0">
                <a:solidFill>
                  <a:srgbClr val="C00000"/>
                </a:solidFill>
              </a:rPr>
              <a:t> </a:t>
            </a:r>
            <a:r>
              <a:rPr lang="ar-LB" sz="3400" b="1" dirty="0">
                <a:solidFill>
                  <a:schemeClr val="accent2">
                    <a:lumMod val="75000"/>
                  </a:schemeClr>
                </a:solidFill>
              </a:rPr>
              <a:t>نِشرَح</a:t>
            </a:r>
            <a:r>
              <a:rPr lang="ar-LB" sz="3400" b="1" dirty="0">
                <a:solidFill>
                  <a:srgbClr val="C00000"/>
                </a:solidFill>
              </a:rPr>
              <a:t> </a:t>
            </a:r>
            <a:r>
              <a:rPr lang="ar-SA" sz="3600" dirty="0"/>
              <a:t>كيف </a:t>
            </a:r>
            <a:r>
              <a:rPr lang="ar-LB" sz="3600" dirty="0"/>
              <a:t>بي</a:t>
            </a:r>
            <a:r>
              <a:rPr lang="ar-SA" sz="3600" dirty="0"/>
              <a:t>ساع</a:t>
            </a:r>
            <a:r>
              <a:rPr lang="ar-LB" sz="3600" dirty="0"/>
              <a:t>ِ</a:t>
            </a:r>
            <a:r>
              <a:rPr lang="ar-SA" sz="3600" dirty="0"/>
              <a:t>د</a:t>
            </a:r>
            <a:r>
              <a:rPr lang="ar-LB" sz="3600" dirty="0"/>
              <a:t>ْنا</a:t>
            </a:r>
            <a:r>
              <a:rPr lang="ar-SA" sz="3600" dirty="0"/>
              <a:t> ض</a:t>
            </a:r>
            <a:r>
              <a:rPr lang="ar-LB" sz="3600" dirty="0"/>
              <a:t>َ</a:t>
            </a:r>
            <a:r>
              <a:rPr lang="ar-SA" sz="3600" dirty="0"/>
              <a:t>مير</a:t>
            </a:r>
            <a:r>
              <a:rPr lang="ar-LB" sz="3600" dirty="0"/>
              <a:t>نا</a:t>
            </a:r>
            <a:r>
              <a:rPr lang="ar-SA" sz="3600" dirty="0"/>
              <a:t> </a:t>
            </a:r>
            <a:r>
              <a:rPr lang="ar-LB" sz="3600" dirty="0"/>
              <a:t>تَ نِ</a:t>
            </a:r>
            <a:r>
              <a:rPr lang="ar-SA" sz="3600" dirty="0"/>
              <a:t>سم</a:t>
            </a:r>
            <a:r>
              <a:rPr lang="ar-LB" sz="3600" dirty="0"/>
              <a:t>َ</a:t>
            </a:r>
            <a:r>
              <a:rPr lang="ar-SA" sz="3600" dirty="0"/>
              <a:t>ع اللَّه </a:t>
            </a:r>
            <a:r>
              <a:rPr lang="ar-LB" sz="3600" dirty="0"/>
              <a:t>ونِحكي مَعو</a:t>
            </a:r>
            <a:r>
              <a:rPr lang="ar-SA" sz="3600" dirty="0"/>
              <a:t> و</a:t>
            </a:r>
            <a:r>
              <a:rPr lang="ar-LB" sz="3600" dirty="0"/>
              <a:t>نِ</a:t>
            </a:r>
            <a:r>
              <a:rPr lang="ar-SA" sz="3600" dirty="0"/>
              <a:t>ختار الخ</a:t>
            </a:r>
            <a:r>
              <a:rPr lang="ar-LB" sz="3600" dirty="0"/>
              <a:t>َ</a:t>
            </a:r>
            <a:r>
              <a:rPr lang="ar-SA" sz="3600" dirty="0"/>
              <a:t>ير و</a:t>
            </a:r>
            <a:r>
              <a:rPr lang="ar-LB" sz="3600" dirty="0"/>
              <a:t>نِ</a:t>
            </a:r>
            <a:r>
              <a:rPr lang="ar-SA" sz="3600" dirty="0"/>
              <a:t>ت</a:t>
            </a:r>
            <a:r>
              <a:rPr lang="ar-LB" sz="3600" dirty="0"/>
              <a:t>ْ</a:t>
            </a:r>
            <a:r>
              <a:rPr lang="ar-SA" sz="3600" dirty="0"/>
              <a:t>ج</a:t>
            </a:r>
            <a:r>
              <a:rPr lang="ar-LB" sz="3600" dirty="0"/>
              <a:t>َ</a:t>
            </a:r>
            <a:r>
              <a:rPr lang="ar-SA" sz="3600" dirty="0"/>
              <a:t>نّب الش</a:t>
            </a:r>
            <a:r>
              <a:rPr lang="ar-LB" sz="3600" dirty="0"/>
              <a:t>ّ</a:t>
            </a:r>
            <a:r>
              <a:rPr lang="ar-SA" sz="3600" dirty="0"/>
              <a:t>رَّ</a:t>
            </a:r>
            <a:r>
              <a:rPr lang="en-US" sz="3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70660" y="5393906"/>
            <a:ext cx="8095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4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ar-LB" sz="3400" b="1" dirty="0">
                <a:solidFill>
                  <a:srgbClr val="C00000"/>
                </a:solidFill>
              </a:rPr>
              <a:t> </a:t>
            </a:r>
            <a:r>
              <a:rPr lang="ar-LB" sz="3400" b="1" dirty="0">
                <a:solidFill>
                  <a:schemeClr val="accent2">
                    <a:lumMod val="75000"/>
                  </a:schemeClr>
                </a:solidFill>
              </a:rPr>
              <a:t>نِتنَبَّه</a:t>
            </a:r>
            <a:r>
              <a:rPr lang="ar-LB" sz="3400" b="1" dirty="0">
                <a:solidFill>
                  <a:srgbClr val="C00000"/>
                </a:solidFill>
              </a:rPr>
              <a:t> </a:t>
            </a:r>
            <a:r>
              <a:rPr lang="ar-LB" sz="3600" dirty="0"/>
              <a:t>إِنّو لَمّا نطيع </a:t>
            </a:r>
            <a:r>
              <a:rPr lang="ar-SA" sz="3600" dirty="0"/>
              <a:t>ض</a:t>
            </a:r>
            <a:r>
              <a:rPr lang="ar-LB" sz="3600" dirty="0"/>
              <a:t>َ</a:t>
            </a:r>
            <a:r>
              <a:rPr lang="ar-SA" sz="3600" dirty="0"/>
              <a:t>مير</a:t>
            </a:r>
            <a:r>
              <a:rPr lang="ar-LB" sz="3600" dirty="0"/>
              <a:t>ْنا</a:t>
            </a:r>
            <a:r>
              <a:rPr lang="ar-SA" sz="3600" dirty="0"/>
              <a:t> </a:t>
            </a:r>
            <a:r>
              <a:rPr lang="ar-LB" sz="3600" dirty="0"/>
              <a:t>منِفرَح كتير ومِنفَرّح يلّي حْوالَينا.</a:t>
            </a:r>
            <a:endParaRPr lang="en-US" sz="3600" dirty="0"/>
          </a:p>
        </p:txBody>
      </p:sp>
      <p:pic>
        <p:nvPicPr>
          <p:cNvPr id="15362" name="Picture 2" descr="\\Dataserver\cer\All\Micha\New photoshop rima\untitled folder\Picture2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4422" y="-170611"/>
            <a:ext cx="3656762" cy="36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344" y="1000125"/>
            <a:ext cx="8606832" cy="50149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" y="0"/>
            <a:ext cx="640025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33290" y="405063"/>
            <a:ext cx="4552747" cy="3771763"/>
          </a:xfrm>
          <a:prstGeom prst="cloudCallout">
            <a:avLst>
              <a:gd name="adj1" fmla="val -90467"/>
              <a:gd name="adj2" fmla="val 27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2"/>
                </a:solidFill>
              </a:rPr>
              <a:t>باي باي، منلتِقي بِالأُسبوع القادِم</a:t>
            </a:r>
            <a:endParaRPr lang="ar-LB" sz="4125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0083" y="2207760"/>
            <a:ext cx="4027577" cy="4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4776" y="174812"/>
            <a:ext cx="4424083" cy="3657601"/>
          </a:xfrm>
          <a:prstGeom prst="cloudCallout">
            <a:avLst>
              <a:gd name="adj1" fmla="val 73976"/>
              <a:gd name="adj2" fmla="val 287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هلّق نحِط نَفسنا بِحضور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ونِستَدعي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389" y="2206243"/>
            <a:ext cx="4245398" cy="46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10988" y="282389"/>
            <a:ext cx="4114801" cy="2958353"/>
          </a:xfrm>
          <a:prstGeom prst="wedgeRoundRectCallout">
            <a:avLst>
              <a:gd name="adj1" fmla="val 56098"/>
              <a:gd name="adj2" fmla="val 72955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إمنَحْنا نِعمَةَ حُضوركَ بَينَنا وَساعِدنا حتّى نَعيشَ كَأبناءِ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192" y="2150036"/>
            <a:ext cx="3773020" cy="4640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968188" y="121024"/>
            <a:ext cx="4935071" cy="4410636"/>
          </a:xfrm>
          <a:prstGeom prst="cloudCallout">
            <a:avLst>
              <a:gd name="adj1" fmla="val 68960"/>
              <a:gd name="adj2" fmla="val 231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يَلّا يا زغار،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جَربوا تذكّروا..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عن شو حكينا بِالمَرّة الماضيّة؟</a:t>
            </a: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Micha\New photoshop rima\untitled folder\Picture1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863" y="2821460"/>
            <a:ext cx="3683924" cy="4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70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1559</TotalTime>
  <Words>917</Words>
  <Application>Microsoft Office PowerPoint</Application>
  <PresentationFormat>On-screen Show (4:3)</PresentationFormat>
  <Paragraphs>123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رُهبانِيَّةُ القَلبَين الأقدَسَين </vt:lpstr>
      <vt:lpstr>PowerPoint Presentation</vt:lpstr>
      <vt:lpstr>اللِّقاءُ السّادِس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أَقرأُ الكَلِمات في السّلايد القادِم. ثُمّ:  -  أَرسُمُ عَلى وَرَقَةٍ عَمودَين. -  أَكتُبُ في الأوّلِ بِاللّونِ الأصفَرِ الكَلِمات الّتي تُعَبّرُ عَن إِصغائي إلى ضَميري والّتي تُفَرِّحُني وَتُفَرّحُ غَيري  - وَأكتُبُ في الثاني بِاللّونِ الأَحمرِ الكَلمات الّتي تُطفىء نورَ الله فيّ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السادس الاساسي الثاني</dc:title>
  <dc:creator>Michel Haddad</dc:creator>
  <cp:lastModifiedBy>Michel Haddad (Prof)</cp:lastModifiedBy>
  <cp:revision>119</cp:revision>
  <dcterms:created xsi:type="dcterms:W3CDTF">2020-08-25T06:38:39Z</dcterms:created>
  <dcterms:modified xsi:type="dcterms:W3CDTF">2021-12-29T21:41:14Z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73BE4844-4176-4537-8988-7398E1F12ECA</vt:lpwstr>
  </property>
  <property fmtid="{D5CDD505-2E9C-101B-9397-08002B2CF9AE}" pid="3" name="ArticulatePath">
    <vt:lpwstr>اللقاء السادس الاساسي الثانيchr</vt:lpwstr>
  </property>
</Properties>
</file>