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441" r:id="rId10"/>
    <p:sldId id="458" r:id="rId11"/>
    <p:sldId id="459" r:id="rId12"/>
    <p:sldId id="460" r:id="rId13"/>
    <p:sldId id="424" r:id="rId14"/>
    <p:sldId id="391" r:id="rId15"/>
    <p:sldId id="442" r:id="rId16"/>
    <p:sldId id="443" r:id="rId17"/>
    <p:sldId id="461" r:id="rId18"/>
    <p:sldId id="462" r:id="rId19"/>
    <p:sldId id="463" r:id="rId20"/>
    <p:sldId id="464" r:id="rId21"/>
    <p:sldId id="444" r:id="rId22"/>
    <p:sldId id="446" r:id="rId23"/>
    <p:sldId id="465" r:id="rId24"/>
    <p:sldId id="445" r:id="rId25"/>
    <p:sldId id="466" r:id="rId26"/>
    <p:sldId id="447" r:id="rId27"/>
    <p:sldId id="425" r:id="rId28"/>
    <p:sldId id="467" r:id="rId29"/>
    <p:sldId id="468" r:id="rId30"/>
    <p:sldId id="427" r:id="rId31"/>
    <p:sldId id="450" r:id="rId32"/>
    <p:sldId id="469" r:id="rId33"/>
    <p:sldId id="438" r:id="rId34"/>
    <p:sldId id="340" r:id="rId35"/>
    <p:sldId id="439" r:id="rId36"/>
    <p:sldId id="451" r:id="rId37"/>
    <p:sldId id="452" r:id="rId38"/>
    <p:sldId id="453" r:id="rId39"/>
    <p:sldId id="454" r:id="rId40"/>
    <p:sldId id="455" r:id="rId41"/>
    <p:sldId id="363" r:id="rId42"/>
    <p:sldId id="385" r:id="rId43"/>
    <p:sldId id="456" r:id="rId44"/>
    <p:sldId id="421" r:id="rId45"/>
    <p:sldId id="457" r:id="rId46"/>
    <p:sldId id="302" r:id="rId47"/>
    <p:sldId id="303" r:id="rId48"/>
    <p:sldId id="408" r:id="rId49"/>
    <p:sldId id="287" r:id="rId50"/>
    <p:sldId id="285" r:id="rId51"/>
    <p:sldId id="326" r:id="rId52"/>
    <p:sldId id="283" r:id="rId53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25844"/>
            <a:ext cx="8605369" cy="1234727"/>
          </a:xfrm>
        </p:spPr>
        <p:txBody>
          <a:bodyPr/>
          <a:lstStyle/>
          <a:p>
            <a:pPr algn="ctr" rtl="1"/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رُهبانِيَّةُ القَلبَينِ الأقدَسَين </a:t>
            </a:r>
            <a:endParaRPr lang="en-US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537287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الثّاني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32396" y="365760"/>
            <a:ext cx="5655861" cy="3634932"/>
          </a:xfrm>
          <a:prstGeom prst="cloudCallout">
            <a:avLst>
              <a:gd name="adj1" fmla="val 66307"/>
              <a:gd name="adj2" fmla="val 3581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وهَلَّق سمعوا مْنِيح شو بِيقِلْنا الكتاب المقدّس عن اسم يسوع!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36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8802806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وبعد 8 ايِّام من وِلادِة الطِّفِل،</a:t>
            </a:r>
            <a:r>
              <a:rPr lang="ar-LB" sz="2800" dirty="0"/>
              <a:t> </a:t>
            </a:r>
            <a:r>
              <a:rPr lang="ar-SA" sz="2800" dirty="0"/>
              <a:t> صَار بَدُّنْ يَعْطُو إسِم</a:t>
            </a:r>
            <a:r>
              <a:rPr lang="en-US" sz="2800" dirty="0"/>
              <a:t>.</a:t>
            </a:r>
            <a:r>
              <a:rPr lang="ar-LB" sz="2800" dirty="0"/>
              <a:t> </a:t>
            </a:r>
            <a:r>
              <a:rPr lang="ar-SA" sz="2800" dirty="0"/>
              <a:t>والاسِمْ مُهمّ كْتِير، أنّو هُوِّي يَلْلِي بْيَعَرِّفْ النِّاس عَلَيْنَا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04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071350" y="2060812"/>
            <a:ext cx="3650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ونِحْنَا اذَا بَدْنَا شِي مِن بَعِضْنَا، </a:t>
            </a:r>
            <a:endParaRPr lang="ar-LB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rtl="1"/>
            <a:r>
              <a:rPr lang="ar-S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مْنِنْدَه لَبَعِضْنا بالاسم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مَتَلاً: إذا بدِّي شِي من وِسَام، بْعَيِّطْلُو يا وسام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وتْذَكَّروا كيف اللَّه نِادَى ابْرَاهِيم ومُوسَى وصَمُوئيل باسامِيُنْ وكِان بَدُّو انُّو يِحْكِي مَعُنْ شَخْصيًّا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96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40341"/>
            <a:ext cx="9117104" cy="681765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en-US" sz="4000" dirty="0">
                <a:solidFill>
                  <a:schemeClr val="tx1"/>
                </a:solidFill>
              </a:rPr>
              <a:t>	</a:t>
            </a:r>
            <a:endParaRPr lang="en-US" sz="4000" dirty="0"/>
          </a:p>
        </p:txBody>
      </p:sp>
      <p:sp>
        <p:nvSpPr>
          <p:cNvPr id="5" name="Cloud Callout 4"/>
          <p:cNvSpPr/>
          <p:nvPr/>
        </p:nvSpPr>
        <p:spPr>
          <a:xfrm>
            <a:off x="340169" y="95535"/>
            <a:ext cx="5853814" cy="4612944"/>
          </a:xfrm>
          <a:prstGeom prst="cloudCallout">
            <a:avLst>
              <a:gd name="adj1" fmla="val 59831"/>
              <a:gd name="adj2" fmla="val 2364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endParaRPr lang="ar-LB" sz="3600" dirty="0"/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بْتَعرْفُوا شُو هُوِّي الاسِم يَلْلِي عَطاه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ar-SA" sz="3600" dirty="0">
                <a:solidFill>
                  <a:schemeClr val="tx1"/>
                </a:solidFill>
              </a:rPr>
              <a:t>يُوسِف ومريَم للطّفل ؟ تَعُوا تَ نِسْمَعْ شو بِيْقُول الانْجِيل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  <a:p>
            <a:pPr algn="ctr" rtl="1"/>
            <a:r>
              <a:rPr lang="en-US" sz="36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252" y="5934670"/>
            <a:ext cx="8543498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600" dirty="0"/>
              <a:t>وبَعد تمان تِيِّام مِن الوِلادِي، سَمّوه يَسوع مِتِلْ ما سَمِّاه المَلاك مِن قَبِلْ مَ امّو تِحْبَلْ فيه</a:t>
            </a:r>
            <a:r>
              <a:rPr lang="ar-SA" sz="2800" dirty="0"/>
              <a:t>» (</a:t>
            </a:r>
            <a:r>
              <a:rPr lang="ar-SA" sz="2000" dirty="0"/>
              <a:t>لوقا /21</a:t>
            </a:r>
            <a:r>
              <a:rPr lang="ar-LB" sz="2000" dirty="0"/>
              <a:t>)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83048"/>
      </p:ext>
    </p:extLst>
  </p:cSld>
  <p:clrMapOvr>
    <a:masterClrMapping/>
  </p:clrMapOvr>
  <p:transition spd="slow" advTm="5693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iliane\Desktop\work from home\eb2\EB2 partie 1\اللقاء 11\555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18" y="1716258"/>
            <a:ext cx="7965318" cy="32608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40341"/>
            <a:ext cx="9117104" cy="681765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rtl="1"/>
            <a:r>
              <a:rPr lang="en-US" sz="4000" dirty="0"/>
              <a:t> 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527524" y="382138"/>
            <a:ext cx="5853814" cy="3024554"/>
          </a:xfrm>
          <a:prstGeom prst="cloudCallout">
            <a:avLst>
              <a:gd name="adj1" fmla="val 56567"/>
              <a:gd name="adj2" fmla="val 4139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endParaRPr lang="ar-LB" sz="3600" dirty="0"/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شُو بْيِعْنِي هَيْدا الاسم؟ بْتِتْذَكَّرُوا شُو قَلّا المَلاك لَمرْيَم؟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859" y="3410639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469" y="1569493"/>
            <a:ext cx="5394354" cy="5288507"/>
          </a:xfrm>
        </p:spPr>
      </p:pic>
      <p:sp>
        <p:nvSpPr>
          <p:cNvPr id="10" name="Rounded Rectangular Callout 9"/>
          <p:cNvSpPr/>
          <p:nvPr/>
        </p:nvSpPr>
        <p:spPr>
          <a:xfrm>
            <a:off x="1323833" y="368491"/>
            <a:ext cx="5513695" cy="242930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اسم «يَسوع» بْيِعْنِي «اللَّه بيْخَلِّص» وبْهالاسم مِنْشُوفْ كِلّ مَشرُوع مَحَبِّة اللَّه لَلْبَشَرْ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86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70595" y="5842337"/>
            <a:ext cx="8973405" cy="10156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إجَا يَسوع تَ يْخَلِّصْ النِّاسْ من الخَطِيِّة وتَ يْصَالِحُنْ مع اللَّه. واللَّه خَلاّنا نْشُوفْ رَحمْتُو من خِلال ابْنُو يَسوع</a:t>
            </a:r>
            <a:r>
              <a:rPr lang="en-US" sz="3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878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280477" cy="6960358"/>
          </a:xfrm>
        </p:spPr>
      </p:pic>
      <p:sp>
        <p:nvSpPr>
          <p:cNvPr id="5" name="Rectangle 4"/>
          <p:cNvSpPr/>
          <p:nvPr/>
        </p:nvSpPr>
        <p:spPr>
          <a:xfrm>
            <a:off x="668740" y="0"/>
            <a:ext cx="8570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شُو هَالفَرَحْ يَلْلِي حَسّت فيه مَريم، وحَسّ فيه يُوسِف</a:t>
            </a:r>
            <a:r>
              <a:rPr lang="ar-LB" sz="2800" dirty="0"/>
              <a:t> </a:t>
            </a:r>
            <a:r>
              <a:rPr lang="ar-SA" sz="2800" dirty="0"/>
              <a:t>لمّا كِانُوا يْعَيْطُولُو بِاسْمُو: </a:t>
            </a:r>
            <a:endParaRPr lang="ar-LB" sz="2800" dirty="0"/>
          </a:p>
        </p:txBody>
      </p:sp>
      <p:sp>
        <p:nvSpPr>
          <p:cNvPr id="6" name="Cloud Callout 5"/>
          <p:cNvSpPr/>
          <p:nvPr/>
        </p:nvSpPr>
        <p:spPr>
          <a:xfrm>
            <a:off x="3794078" y="3862318"/>
            <a:ext cx="2538484" cy="1555845"/>
          </a:xfrm>
          <a:prstGeom prst="cloudCallout">
            <a:avLst>
              <a:gd name="adj1" fmla="val 15189"/>
              <a:gd name="adj2" fmla="val -188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يَسوع، يَسوع</a:t>
            </a:r>
            <a:r>
              <a:rPr lang="ar-LB" sz="3000" b="1" dirty="0">
                <a:solidFill>
                  <a:schemeClr val="tx1"/>
                </a:solidFill>
              </a:rPr>
              <a:t>!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68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Scan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8149" y="108492"/>
            <a:ext cx="4687701" cy="6641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927" y="-1"/>
            <a:ext cx="9353265" cy="7014949"/>
          </a:xfrm>
        </p:spPr>
      </p:pic>
      <p:sp>
        <p:nvSpPr>
          <p:cNvPr id="5" name="Rectangle 4"/>
          <p:cNvSpPr/>
          <p:nvPr/>
        </p:nvSpPr>
        <p:spPr>
          <a:xfrm>
            <a:off x="4380931" y="101305"/>
            <a:ext cx="4763069" cy="193899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إجَا يَسوع تَ يْصَالِحْ كِلّ وَاحَدْ مِنَّا مع اللَّه</a:t>
            </a:r>
            <a:r>
              <a:rPr lang="en-US" sz="3000" dirty="0"/>
              <a:t>.</a:t>
            </a:r>
          </a:p>
          <a:p>
            <a:pPr algn="ctr" rtl="1"/>
            <a:r>
              <a:rPr lang="ar-SA" sz="3000" dirty="0"/>
              <a:t>واللّه صارْ زْغِيرْ كِرْمِالْنا لَ حَتّى نِقْدَرْ نِسْتَقِبْلو بَيْنِاتْنا</a:t>
            </a:r>
            <a:r>
              <a:rPr lang="en-US" sz="3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885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39534" cy="6755642"/>
          </a:xfrm>
        </p:spPr>
      </p:pic>
      <p:sp>
        <p:nvSpPr>
          <p:cNvPr id="7" name="Rectangle 6"/>
          <p:cNvSpPr/>
          <p:nvPr/>
        </p:nvSpPr>
        <p:spPr>
          <a:xfrm>
            <a:off x="477672" y="5657966"/>
            <a:ext cx="8052180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اسِم «يَسوع» كَنز غَالي كْتِيرْ كْتِيرْ</a:t>
            </a:r>
            <a:r>
              <a:rPr lang="en-US" sz="3000" dirty="0"/>
              <a:t>.</a:t>
            </a:r>
          </a:p>
          <a:p>
            <a:pPr algn="ctr"/>
            <a:r>
              <a:rPr lang="ar-SA" sz="3000" dirty="0"/>
              <a:t>هُوِّي اسِمْ اللَّه يلْلِي إجَا لَعِند كِلّ واحَدْ فينا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5922" y="95534"/>
            <a:ext cx="8454054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لمَّن نلفْظُو، مِنْكُون عَمْ نقُول، </a:t>
            </a:r>
            <a:endParaRPr lang="ar-LB" sz="3200" dirty="0"/>
          </a:p>
          <a:p>
            <a:pPr algn="ctr" rtl="1"/>
            <a:r>
              <a:rPr lang="ar-SA" sz="3200" dirty="0"/>
              <a:t>يا يَسوع إنْتَ مُخَلِّصي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انتَ عَمْ تخَلِّصْنِي وعَمْ تَعْطِينِي كِلّ المَحبّة المَوجودِة بِقَلب اللَّه</a:t>
            </a:r>
            <a:r>
              <a:rPr lang="en-US" sz="3200" dirty="0"/>
              <a:t>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33" y="3304692"/>
            <a:ext cx="6348413" cy="380416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68" b="13612"/>
          <a:stretch/>
        </p:blipFill>
        <p:spPr>
          <a:xfrm>
            <a:off x="819505" y="2060813"/>
            <a:ext cx="6869573" cy="4920018"/>
          </a:xfrm>
        </p:spPr>
      </p:pic>
      <p:sp>
        <p:nvSpPr>
          <p:cNvPr id="7" name="TextBox 6"/>
          <p:cNvSpPr txBox="1"/>
          <p:nvPr/>
        </p:nvSpPr>
        <p:spPr>
          <a:xfrm>
            <a:off x="239570" y="245660"/>
            <a:ext cx="8454054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rtl="1"/>
            <a:endParaRPr lang="en-US" sz="3200" dirty="0"/>
          </a:p>
          <a:p>
            <a:pPr algn="ctr" rtl="1"/>
            <a:r>
              <a:rPr lang="ar-SA" sz="3200" dirty="0"/>
              <a:t>قَبِلْنَا كْتار من المَسيحِيِّه لَفَظُوا اسِم يَسوع. ومِنْ بَعِدْنا رَحْ يلفْظُوه الكْتَارْ كَمِان</a:t>
            </a:r>
            <a:r>
              <a:rPr lang="en-US" sz="3200" dirty="0"/>
              <a:t>.</a:t>
            </a:r>
          </a:p>
          <a:p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67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47" y="363940"/>
            <a:ext cx="7401637" cy="225643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A" dirty="0">
                <a:solidFill>
                  <a:schemeClr val="tx1"/>
                </a:solidFill>
              </a:rPr>
              <a:t>وفي كْتِيرْ مَسيْحِيِّه بْيُلفْظُو اسِمْ يَسوع مع كِلْ نَفَسْ بْيِتْنَفَّسُوه وبيقُولُوه بِقْلُوُبُنْ وَين ما بِيْكُونُوا: بِالشِّغِل، بِالبَيت، بَين الأَهل، هِنِّي وعَمْ بيَعِمْلُوا رياضَة</a:t>
            </a:r>
            <a:r>
              <a:rPr lang="ar-LB" dirty="0">
                <a:solidFill>
                  <a:schemeClr val="tx1"/>
                </a:solidFill>
              </a:rPr>
              <a:t>...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775" y="3030631"/>
            <a:ext cx="6186097" cy="382736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717" y="5288340"/>
            <a:ext cx="856722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1" algn="ctr" rtl="1"/>
            <a:r>
              <a:rPr lang="ar-SA" sz="3200" dirty="0"/>
              <a:t>حياتُنْ مِلْيِانِة بِحُضُور يَسوع من دُون ما يِلِفْتُوا انْتِبِاه حَدا، وهَيك بِيْكُون يَسوع حاضِرْ دِايمًا مَعُنْ لأنُّن بِيْقُولو إسْمو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28"/>
          <a:stretch/>
        </p:blipFill>
        <p:spPr>
          <a:xfrm>
            <a:off x="1044454" y="-354842"/>
            <a:ext cx="6454588" cy="58685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6429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40341"/>
            <a:ext cx="9117104" cy="681765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773" y="2175452"/>
            <a:ext cx="8181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LB" sz="4000" dirty="0"/>
          </a:p>
          <a:p>
            <a:pPr algn="ctr" rtl="1"/>
            <a:endParaRPr lang="en-US" sz="4000" dirty="0"/>
          </a:p>
        </p:txBody>
      </p:sp>
      <p:sp>
        <p:nvSpPr>
          <p:cNvPr id="6" name="Wave 5"/>
          <p:cNvSpPr/>
          <p:nvPr/>
        </p:nvSpPr>
        <p:spPr>
          <a:xfrm>
            <a:off x="450376" y="150125"/>
            <a:ext cx="7929349" cy="201986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schemeClr val="tx1"/>
                </a:solidFill>
              </a:rPr>
              <a:t>بَس مِشْ  كِل النِّاسْ هَيك ! </a:t>
            </a:r>
            <a:endParaRPr lang="ar-LB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451583"/>
            <a:ext cx="5321300" cy="3297237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218364" y="2156346"/>
            <a:ext cx="4749421" cy="3152633"/>
          </a:xfrm>
          <a:prstGeom prst="wedgeEllipseCallout">
            <a:avLst>
              <a:gd name="adj1" fmla="val 59922"/>
              <a:gd name="adj2" fmla="val 5773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بيقول</a:t>
            </a:r>
            <a:r>
              <a:rPr lang="ar-LB" sz="3000" dirty="0">
                <a:solidFill>
                  <a:schemeClr val="tx1"/>
                </a:solidFill>
              </a:rPr>
              <a:t> </a:t>
            </a:r>
            <a:r>
              <a:rPr lang="ar-SA" sz="3000" dirty="0">
                <a:solidFill>
                  <a:schemeClr val="tx1"/>
                </a:solidFill>
              </a:rPr>
              <a:t>الانجيل </a:t>
            </a:r>
            <a:r>
              <a:rPr lang="en-US" sz="3000" dirty="0">
                <a:solidFill>
                  <a:schemeClr val="tx1"/>
                </a:solidFill>
              </a:rPr>
              <a:t>: 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من بَعد مَ فلّو المَجوس،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 ظَهرْ مَلاك الربّ 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عَ يوسف بالحلم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 وقلّو</a:t>
            </a:r>
            <a:r>
              <a:rPr lang="en-US" sz="3000" dirty="0">
                <a:solidFill>
                  <a:schemeClr val="tx1"/>
                </a:solidFill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0" y="163773"/>
            <a:ext cx="5418371" cy="3533091"/>
          </a:xfrm>
          <a:prstGeom prst="cloudCallout">
            <a:avLst>
              <a:gd name="adj1" fmla="val 67246"/>
              <a:gd name="adj2" fmla="val 3074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قوم، خُود الطّفل وإمّو، وهْرُوب عَ مَصر. وبْتْضَلّ هَونِيك تَ أنا قِلَّكْ، لِ أنّو هِيرودُوس عَمْ بِيْفَتِّشْ عَ الطِّفِل وبَدّو يقِتْلُو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4831307" y="-316212"/>
            <a:ext cx="40943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en-US" sz="2400" dirty="0">
              <a:solidFill>
                <a:schemeClr val="bg1"/>
              </a:solidFill>
            </a:endParaRPr>
          </a:p>
          <a:p>
            <a:pPr algn="ctr" rtl="1"/>
            <a:r>
              <a:rPr lang="ar-SA" sz="2400" dirty="0">
                <a:solidFill>
                  <a:schemeClr val="bg1"/>
                </a:solidFill>
              </a:rPr>
              <a:t>يُوسِف ما تْرَدَّدْ لَحْظَة: تَرَكْ بَلَدُو وشِغْلُو ومِشِي دِغْرِي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algn="ctr" rtl="1"/>
            <a:r>
              <a:rPr lang="ar-SA" sz="2400" dirty="0">
                <a:solidFill>
                  <a:schemeClr val="bg1"/>
                </a:solidFill>
              </a:rPr>
              <a:t>ما سَألُوا لَلْرَبّ كيف بَدِّي فِلّ وكِلْ شِيْ بمِلْكُو وأهْلِي وأصْحَابِي كِلُّن هَونِي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ar-LB" sz="2400" dirty="0">
                <a:solidFill>
                  <a:schemeClr val="bg1"/>
                </a:solidFill>
              </a:rPr>
              <a:t>ي</a:t>
            </a:r>
            <a:r>
              <a:rPr lang="ar-SA" sz="2400" dirty="0">
                <a:solidFill>
                  <a:schemeClr val="bg1"/>
                </a:solidFill>
              </a:rPr>
              <a:t>وِسف وِثِقْ تَمِامًا بالرّبّ وما حِكِي ولا كِلْمِة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ar-SA" sz="2400" dirty="0">
                <a:solidFill>
                  <a:schemeClr val="bg1"/>
                </a:solidFill>
              </a:rPr>
              <a:t>يُوِسف طَاع بصَمت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834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Liliane\Desktop\work from home\eb2\EB2 partie 1\اللقاء 11\008-gnpi-009-flight-egy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02359" y="0"/>
            <a:ext cx="6475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وانتَقَلْ لَبَلَدْ تانِي وحَياة جْدِيدِة تَ يِحْمِي الطّفل يَسوع وإمُّو.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51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154" y="1243409"/>
            <a:ext cx="7076050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الحادي عشر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942" y="4739569"/>
            <a:ext cx="5586883" cy="1022096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solidFill>
                  <a:schemeClr val="accent3">
                    <a:lumMod val="75000"/>
                  </a:schemeClr>
                </a:solidFill>
              </a:rPr>
              <a:t>اسم يسوع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621" y="155166"/>
            <a:ext cx="5669280" cy="1659988"/>
          </a:xfrm>
        </p:spPr>
        <p:txBody>
          <a:bodyPr>
            <a:normAutofit fontScale="90000"/>
          </a:bodyPr>
          <a:lstStyle/>
          <a:p>
            <a:pPr algn="r" rtl="1"/>
            <a:r>
              <a:rPr lang="ar-LB" dirty="0">
                <a:solidFill>
                  <a:schemeClr val="tx1"/>
                </a:solidFill>
              </a:rPr>
              <a:t>ولمّا مات </a:t>
            </a:r>
            <a:r>
              <a:rPr lang="ar-SA" dirty="0">
                <a:solidFill>
                  <a:schemeClr val="tx1"/>
                </a:solidFill>
              </a:rPr>
              <a:t>هيرودوس، ظَهَر مَلاك الرّبّ بالحِلم عَ يُوسِف وقَلّو: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627797" y="1296538"/>
            <a:ext cx="7110484" cy="2470244"/>
          </a:xfrm>
          <a:prstGeom prst="cloudCallout">
            <a:avLst>
              <a:gd name="adj1" fmla="val -24544"/>
              <a:gd name="adj2" fmla="val -59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400" dirty="0">
              <a:solidFill>
                <a:schemeClr val="tx1"/>
              </a:solidFill>
            </a:endParaRPr>
          </a:p>
          <a:p>
            <a:pPr algn="ctr" rtl="1"/>
            <a:r>
              <a:rPr lang="ar-LB" sz="2600" dirty="0">
                <a:solidFill>
                  <a:schemeClr val="tx1"/>
                </a:solidFill>
              </a:rPr>
              <a:t>ق</a:t>
            </a:r>
            <a:r>
              <a:rPr lang="ar-SA" sz="2600" dirty="0">
                <a:solidFill>
                  <a:schemeClr val="tx1"/>
                </a:solidFill>
              </a:rPr>
              <a:t>وم خود الطِّفل وامّو، ورُوح عَ أرض اسْرائيل، لِ أنُ الّلي كِان بَدُّن حَيِاة الطّفل ماتُو. قام يُوسِفْ اخَد الطّفل وامّو، وإجَا عَ أرض اسرائيل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/>
              <a:t> 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89325" cy="6741994"/>
          </a:xfr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2382" y="932991"/>
            <a:ext cx="46564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وهَيك يُوسف حِمي الطّفل </a:t>
            </a:r>
            <a:endParaRPr kumimoji="0" lang="ar-LB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وإمّو ونَفّذ شو قلّو الملاك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72956" y="1050879"/>
            <a:ext cx="5186148" cy="2365892"/>
          </a:xfrm>
          <a:prstGeom prst="cloudCallout">
            <a:avLst>
              <a:gd name="adj1" fmla="val 50318"/>
              <a:gd name="adj2" fmla="val 45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وانتُو غَمضوا عيونكم وطْلبُوا من يُوسف يحميكُن من كِل شرّ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368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17325" y="295421"/>
            <a:ext cx="4773705" cy="3496235"/>
          </a:xfrm>
          <a:prstGeom prst="cloudCallout">
            <a:avLst>
              <a:gd name="adj1" fmla="val 52962"/>
              <a:gd name="adj2" fmla="val 506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وهَ</a:t>
            </a:r>
            <a:r>
              <a:rPr lang="ar-LB" sz="3600" b="1" dirty="0">
                <a:solidFill>
                  <a:schemeClr val="tx1"/>
                </a:solidFill>
              </a:rPr>
              <a:t>لّق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ar-LB" sz="3600" b="1" dirty="0">
                <a:solidFill>
                  <a:schemeClr val="tx1"/>
                </a:solidFill>
              </a:rPr>
              <a:t>قولولي شو بيعني اسم يسوع؟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434905" y="592499"/>
            <a:ext cx="4864526" cy="2191871"/>
          </a:xfrm>
          <a:prstGeom prst="wedgeRoundRectCallout">
            <a:avLst>
              <a:gd name="adj1" fmla="val 10771"/>
              <a:gd name="adj2" fmla="val 7642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الله يخلّص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7" name="Picture 1" descr="C:\Users\Liliane\Desktop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516" y="2714897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534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17325" y="295421"/>
            <a:ext cx="5980423" cy="2743201"/>
          </a:xfrm>
          <a:prstGeom prst="cloudCallout">
            <a:avLst>
              <a:gd name="adj1" fmla="val 52962"/>
              <a:gd name="adj2" fmla="val 506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بس </a:t>
            </a:r>
            <a:r>
              <a:rPr lang="ar-SA" sz="3600" b="1" dirty="0">
                <a:solidFill>
                  <a:schemeClr val="tx1"/>
                </a:solidFill>
              </a:rPr>
              <a:t>نلف</a:t>
            </a:r>
            <a:r>
              <a:rPr lang="ar-LB" sz="3600" b="1" dirty="0">
                <a:solidFill>
                  <a:schemeClr val="tx1"/>
                </a:solidFill>
              </a:rPr>
              <a:t>ُ</a:t>
            </a:r>
            <a:r>
              <a:rPr lang="ar-SA" sz="3600" b="1" dirty="0">
                <a:solidFill>
                  <a:schemeClr val="tx1"/>
                </a:solidFill>
              </a:rPr>
              <a:t>ظ اسم ي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SA" sz="3600" b="1" dirty="0">
                <a:solidFill>
                  <a:schemeClr val="tx1"/>
                </a:solidFill>
              </a:rPr>
              <a:t>سوع، </a:t>
            </a:r>
            <a:r>
              <a:rPr lang="ar-LB" sz="3600" b="1" dirty="0">
                <a:solidFill>
                  <a:schemeClr val="tx1"/>
                </a:solidFill>
              </a:rPr>
              <a:t>شُو منكُون عمْ </a:t>
            </a:r>
            <a:r>
              <a:rPr lang="ar-SA" sz="3600" b="1" dirty="0">
                <a:solidFill>
                  <a:schemeClr val="tx1"/>
                </a:solidFill>
              </a:rPr>
              <a:t>ن</a:t>
            </a:r>
            <a:r>
              <a:rPr lang="ar-LB" sz="3600" b="1" dirty="0">
                <a:solidFill>
                  <a:schemeClr val="tx1"/>
                </a:solidFill>
              </a:rPr>
              <a:t>ْ</a:t>
            </a:r>
            <a:r>
              <a:rPr lang="ar-SA" sz="3600" b="1" dirty="0">
                <a:solidFill>
                  <a:schemeClr val="tx1"/>
                </a:solidFill>
              </a:rPr>
              <a:t>قول تحديدًا؟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434905" y="592499"/>
            <a:ext cx="4864526" cy="2191871"/>
          </a:xfrm>
          <a:prstGeom prst="wedgeRoundRectCallout">
            <a:avLst>
              <a:gd name="adj1" fmla="val 10771"/>
              <a:gd name="adj2" fmla="val 7642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schemeClr val="tx1"/>
                </a:solidFill>
              </a:rPr>
              <a:t>يا يسوع </a:t>
            </a:r>
            <a:endParaRPr lang="ar-LB" sz="4000" b="1" dirty="0">
              <a:solidFill>
                <a:schemeClr val="tx1"/>
              </a:solidFill>
            </a:endParaRP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إ</a:t>
            </a:r>
            <a:r>
              <a:rPr lang="ar-SA" sz="4000" b="1" dirty="0">
                <a:solidFill>
                  <a:schemeClr val="tx1"/>
                </a:solidFill>
              </a:rPr>
              <a:t>نت مخلّص</a:t>
            </a:r>
            <a:r>
              <a:rPr lang="ar-LB" sz="4000" b="1" dirty="0">
                <a:solidFill>
                  <a:schemeClr val="tx1"/>
                </a:solidFill>
              </a:rPr>
              <a:t>!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7" name="Picture 1" descr="C:\Users\Liliane\Desktop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516" y="2714897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534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17325" y="0"/>
            <a:ext cx="5980423" cy="3780430"/>
          </a:xfrm>
          <a:prstGeom prst="cloudCallout">
            <a:avLst>
              <a:gd name="adj1" fmla="val 52962"/>
              <a:gd name="adj2" fmla="val 506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بعد </a:t>
            </a:r>
            <a:r>
              <a:rPr lang="ar-LB" sz="3600" b="1" dirty="0">
                <a:solidFill>
                  <a:schemeClr val="tx1"/>
                </a:solidFill>
              </a:rPr>
              <a:t>ما فلّو</a:t>
            </a:r>
            <a:r>
              <a:rPr lang="ar-SA" sz="3600" b="1" dirty="0">
                <a:solidFill>
                  <a:schemeClr val="tx1"/>
                </a:solidFill>
              </a:rPr>
              <a:t> المجوس، م</a:t>
            </a:r>
            <a:r>
              <a:rPr lang="ar-LB" sz="3600" b="1" dirty="0">
                <a:solidFill>
                  <a:schemeClr val="tx1"/>
                </a:solidFill>
              </a:rPr>
              <a:t>ين</a:t>
            </a:r>
            <a:r>
              <a:rPr lang="ar-SA" sz="3600" b="1" dirty="0">
                <a:solidFill>
                  <a:schemeClr val="tx1"/>
                </a:solidFill>
              </a:rPr>
              <a:t> تراء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SA" sz="3600" b="1" dirty="0">
                <a:solidFill>
                  <a:schemeClr val="tx1"/>
                </a:solidFill>
              </a:rPr>
              <a:t>ى لي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SA" sz="3600" b="1" dirty="0">
                <a:solidFill>
                  <a:schemeClr val="tx1"/>
                </a:solidFill>
              </a:rPr>
              <a:t>وسف </a:t>
            </a:r>
            <a:r>
              <a:rPr lang="ar-LB" sz="3600" b="1" dirty="0">
                <a:solidFill>
                  <a:schemeClr val="tx1"/>
                </a:solidFill>
              </a:rPr>
              <a:t>ب</a:t>
            </a:r>
            <a:r>
              <a:rPr lang="ar-SA" sz="3600" b="1" dirty="0">
                <a:solidFill>
                  <a:schemeClr val="tx1"/>
                </a:solidFill>
              </a:rPr>
              <a:t>الح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SA" sz="3600" b="1" dirty="0">
                <a:solidFill>
                  <a:schemeClr val="tx1"/>
                </a:solidFill>
              </a:rPr>
              <a:t>لم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وشُو قَلّو</a:t>
            </a:r>
            <a:r>
              <a:rPr lang="ar-SA" sz="3600" b="1" dirty="0">
                <a:solidFill>
                  <a:schemeClr val="tx1"/>
                </a:solidFill>
              </a:rPr>
              <a:t>؟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434905" y="592499"/>
            <a:ext cx="4864526" cy="2191871"/>
          </a:xfrm>
          <a:prstGeom prst="wedgeRoundRectCallout">
            <a:avLst>
              <a:gd name="adj1" fmla="val 10771"/>
              <a:gd name="adj2" fmla="val 7642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ملاك الرّب!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 وقَلّو تَيِهرُب عَ مَصر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7" name="Picture 1" descr="C:\Users\Liliane\Desktop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413" y="2897187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534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76381" y="177421"/>
            <a:ext cx="5980423" cy="3038622"/>
          </a:xfrm>
          <a:prstGeom prst="cloudCallout">
            <a:avLst>
              <a:gd name="adj1" fmla="val 52962"/>
              <a:gd name="adj2" fmla="val 506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ليش قَلّو هيك وشُو عِمِل يوسف؟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liane\Desktop\work from home\eb2\EB2 partie 1\اللقاء 11\Likaa 11-EB2-Eleve-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5" t="4041" r="3282" b="2413"/>
          <a:stretch/>
        </p:blipFill>
        <p:spPr bwMode="auto">
          <a:xfrm>
            <a:off x="2020682" y="86264"/>
            <a:ext cx="5102635" cy="668547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641445" y="354842"/>
            <a:ext cx="7560020" cy="2429529"/>
          </a:xfrm>
          <a:prstGeom prst="wedgeRoundRectCallout">
            <a:avLst>
              <a:gd name="adj1" fmla="val -5374"/>
              <a:gd name="adj2" fmla="val 8536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>
                <a:solidFill>
                  <a:schemeClr val="tx1"/>
                </a:solidFill>
              </a:rPr>
              <a:t>لأنّو هيرودس كان بدّو يِقتُل الطّفل! ويوسف دِغري أخَد مَريم ويَسوع وراحُوا عَ مَصر وبِقْيُوا هَونيك تَ مِات هيرودس!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55297" name="Picture 1" descr="C:\Users\Liliane\Desktop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516" y="2897187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534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1330" y="295836"/>
            <a:ext cx="5699110" cy="3146611"/>
          </a:xfrm>
          <a:prstGeom prst="cloudCallout">
            <a:avLst>
              <a:gd name="adj1" fmla="val 61879"/>
              <a:gd name="adj2" fmla="val 55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يلا جَرْبوا يا شاطرين عمِلوا هَالنَّشاطات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7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1" name="Picture 1" descr="C:\Users\Liliane\Desktop\work from home\eb2\EB2 partie 1\اللقاء 11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693"/>
            <a:ext cx="9144000" cy="627419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1" name="Picture 1" descr="C:\Users\Liliane\Desktop\work from home\eb2\EB2 partie 1\اللقاء 11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924886" y="3432517"/>
            <a:ext cx="1758462" cy="123795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48246" y="6091311"/>
            <a:ext cx="576776" cy="5486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93877" y="6103034"/>
            <a:ext cx="576776" cy="5486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62733" y="6114757"/>
            <a:ext cx="576776" cy="5486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08167" y="6098345"/>
            <a:ext cx="576776" cy="5486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10930" y="6096000"/>
            <a:ext cx="576776" cy="5486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96000" y="6081933"/>
            <a:ext cx="515815" cy="5486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7" name="Picture 1" descr="C:\Users\Liliane\Desktop\work from home\eb2\EB2 partie 1\اللقاء 11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12" y="1"/>
            <a:ext cx="8679766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7" name="Picture 1" descr="C:\Users\Liliane\Desktop\work from home\eb2\EB2 partie 1\اللقاء 11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51" y="0"/>
            <a:ext cx="8679766" cy="6858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6471138" y="1645920"/>
            <a:ext cx="1181687" cy="25743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25065" y="2867464"/>
            <a:ext cx="1240301" cy="12895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743200" y="2912012"/>
            <a:ext cx="1162930" cy="112072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712720" y="4119489"/>
            <a:ext cx="1162930" cy="112072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77456" y="518671"/>
            <a:ext cx="4007223" cy="4450977"/>
          </a:xfrm>
          <a:prstGeom prst="cloudCallout">
            <a:avLst>
              <a:gd name="adj1" fmla="val 73114"/>
              <a:gd name="adj2" fmla="val 17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وهَلَّق بَدّي ياكُن تقولوا هَالجُمَل وَرايي ل حَتّى تِنحِفر بِقلوبكُن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5" name="Picture 1" descr="C:\Users\Liliane\Desktop\work from home\eb2\EB2 partie 1\اللقاء 11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2701" y="209868"/>
            <a:ext cx="5641145" cy="664813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99249" y="134471"/>
            <a:ext cx="6696634" cy="2380130"/>
          </a:xfrm>
          <a:prstGeom prst="cloudCallout">
            <a:avLst>
              <a:gd name="adj1" fmla="val 56447"/>
              <a:gd name="adj2" fmla="val 53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وهَالأُسبوع، رَح إِطلُب مِنكُن تَعملو هَالقَصد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0482" name="Picture 2" descr="C:\Users\Liliane\Desktop\work from home\eb2\EB2 partie 1\اللقاء 11\اقصد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08960"/>
            <a:ext cx="9252891" cy="340438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2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96107" y="0"/>
            <a:ext cx="4208306" cy="3595085"/>
          </a:xfrm>
          <a:prstGeom prst="cloudCallout">
            <a:avLst>
              <a:gd name="adj1" fmla="val -75046"/>
              <a:gd name="adj2" fmla="val 38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600" b="1" dirty="0">
                <a:solidFill>
                  <a:schemeClr val="tx1"/>
                </a:solidFill>
              </a:rPr>
              <a:t>ومن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خت</a:t>
            </a:r>
            <a:r>
              <a:rPr lang="ar-LB" sz="3600" b="1" dirty="0">
                <a:solidFill>
                  <a:schemeClr val="tx1"/>
                </a:solidFill>
              </a:rPr>
              <a:t>ُ</a:t>
            </a:r>
            <a:r>
              <a:rPr lang="ar-AE" sz="3600" b="1" dirty="0">
                <a:solidFill>
                  <a:schemeClr val="tx1"/>
                </a:solidFill>
              </a:rPr>
              <a:t>م ل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قا</a:t>
            </a:r>
            <a:r>
              <a:rPr lang="ar-LB" sz="3600" b="1" dirty="0">
                <a:solidFill>
                  <a:schemeClr val="tx1"/>
                </a:solidFill>
              </a:rPr>
              <a:t>ءْ</a:t>
            </a:r>
            <a:r>
              <a:rPr lang="ar-AE" sz="3600" b="1" dirty="0">
                <a:solidFill>
                  <a:schemeClr val="tx1"/>
                </a:solidFill>
              </a:rPr>
              <a:t>نا الي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AE" sz="3600" b="1" dirty="0">
                <a:solidFill>
                  <a:schemeClr val="tx1"/>
                </a:solidFill>
              </a:rPr>
              <a:t>وم ب</a:t>
            </a:r>
            <a:r>
              <a:rPr lang="ar-LB" sz="3600" b="1" dirty="0">
                <a:solidFill>
                  <a:schemeClr val="tx1"/>
                </a:solidFill>
              </a:rPr>
              <a:t>ِهال</a:t>
            </a:r>
            <a:r>
              <a:rPr lang="ar-AE" sz="3600" b="1" dirty="0">
                <a:solidFill>
                  <a:schemeClr val="tx1"/>
                </a:solidFill>
              </a:rPr>
              <a:t>ص</a:t>
            </a:r>
            <a:r>
              <a:rPr lang="ar-LB" sz="3600" b="1" dirty="0">
                <a:solidFill>
                  <a:schemeClr val="tx1"/>
                </a:solidFill>
              </a:rPr>
              <a:t>ّ</a:t>
            </a:r>
            <a:r>
              <a:rPr lang="ar-AE" sz="3600" b="1" dirty="0">
                <a:solidFill>
                  <a:schemeClr val="tx1"/>
                </a:solidFill>
              </a:rPr>
              <a:t>لاة</a:t>
            </a:r>
            <a:r>
              <a:rPr lang="ar-LB" sz="3600" b="1" dirty="0">
                <a:solidFill>
                  <a:schemeClr val="tx1"/>
                </a:solidFill>
              </a:rPr>
              <a:t> وبهالتِّرنيمِة</a:t>
            </a:r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57199" y="0"/>
            <a:ext cx="5535638" cy="4234375"/>
          </a:xfrm>
          <a:prstGeom prst="cloudCallout">
            <a:avLst>
              <a:gd name="adj1" fmla="val 66148"/>
              <a:gd name="adj2" fmla="val 3031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بِلِقاءنا اليَوم رَح نردد أحلى اسم، اسم يسوع!</a:t>
            </a:r>
          </a:p>
        </p:txBody>
      </p:sp>
      <p:pic>
        <p:nvPicPr>
          <p:cNvPr id="2050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Liliane\Desktop\work from home\eb2\EB2 partie 1\اللقاء 11\اصلي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9282" y="1596787"/>
            <a:ext cx="6648171" cy="427175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09" name="Picture 1" descr="C:\Users\Liliane\Desktop\work from home\eb2\EB2 partie 1\اللقاء 11\اسك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05535" y="1405720"/>
            <a:ext cx="4947725" cy="458951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5726" y="0"/>
            <a:ext cx="5922486" cy="4262511"/>
          </a:xfrm>
          <a:prstGeom prst="cloudCallout">
            <a:avLst>
              <a:gd name="adj1" fmla="val 60199"/>
              <a:gd name="adj2" fmla="val 32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tx1"/>
                </a:solidFill>
              </a:rPr>
              <a:t>منِلتِقي بِالأسبوع القادِم</a:t>
            </a:r>
            <a:r>
              <a:rPr lang="en-US" sz="4125" b="1" dirty="0">
                <a:solidFill>
                  <a:schemeClr val="tx1"/>
                </a:solidFill>
              </a:rPr>
              <a:t>.</a:t>
            </a:r>
            <a:r>
              <a:rPr lang="ar-LB" sz="4125" b="1">
                <a:solidFill>
                  <a:schemeClr val="tx1"/>
                </a:solidFill>
              </a:rPr>
              <a:t> كونوا </a:t>
            </a:r>
            <a:r>
              <a:rPr lang="ar-LB" sz="4125" b="1" dirty="0">
                <a:solidFill>
                  <a:schemeClr val="tx1"/>
                </a:solidFill>
              </a:rPr>
              <a:t>بخير وخلّيكن بالبيت!</a:t>
            </a:r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35584" y="215152"/>
            <a:ext cx="4820910" cy="2003613"/>
          </a:xfrm>
          <a:prstGeom prst="cloudCallout">
            <a:avLst>
              <a:gd name="adj1" fmla="val -67622"/>
              <a:gd name="adj2" fmla="val 14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شُو هَدفنا اليَوم؟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02907"/>
            <a:ext cx="846875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4000" b="1" dirty="0">
                <a:solidFill>
                  <a:srgbClr val="C00000"/>
                </a:solidFill>
              </a:rPr>
              <a:t>- نِشرَحْ </a:t>
            </a:r>
            <a:r>
              <a:rPr lang="ar-SA" sz="3600" dirty="0"/>
              <a:t>أهمِّيَّة الاسم وإعطا</a:t>
            </a:r>
            <a:r>
              <a:rPr lang="ar-LB" sz="3600" dirty="0"/>
              <a:t>ؤو</a:t>
            </a:r>
            <a:r>
              <a:rPr lang="ar-SA" sz="3600" dirty="0"/>
              <a:t>، </a:t>
            </a:r>
            <a:r>
              <a:rPr lang="ar-LB" sz="3600" dirty="0"/>
              <a:t>ونْشوف كيف </a:t>
            </a:r>
            <a:r>
              <a:rPr lang="ar-SA" sz="3600" dirty="0"/>
              <a:t>ي</a:t>
            </a:r>
            <a:r>
              <a:rPr lang="ar-LB" sz="3600" dirty="0"/>
              <a:t>ُ</a:t>
            </a:r>
            <a:r>
              <a:rPr lang="ar-SA" sz="3600" dirty="0"/>
              <a:t>وسف </a:t>
            </a:r>
            <a:r>
              <a:rPr lang="ar-LB" sz="3600" dirty="0"/>
              <a:t>عَطى</a:t>
            </a:r>
            <a:r>
              <a:rPr lang="ar-SA" sz="3600" dirty="0"/>
              <a:t> الاسم لي</a:t>
            </a:r>
            <a:r>
              <a:rPr lang="ar-LB" sz="3600" dirty="0"/>
              <a:t>َ</a:t>
            </a:r>
            <a:r>
              <a:rPr lang="ar-SA" sz="3600" dirty="0"/>
              <a:t>سوع وحَماه </a:t>
            </a:r>
            <a:r>
              <a:rPr lang="ar-LB" sz="3600" dirty="0"/>
              <a:t>لمّا </a:t>
            </a:r>
            <a:r>
              <a:rPr lang="ar-SA" sz="3600" dirty="0"/>
              <a:t>هر</a:t>
            </a:r>
            <a:r>
              <a:rPr lang="ar-LB" sz="3600" dirty="0"/>
              <a:t>َ</a:t>
            </a:r>
            <a:r>
              <a:rPr lang="ar-SA" sz="3600" dirty="0"/>
              <a:t>ب </a:t>
            </a:r>
            <a:r>
              <a:rPr lang="ar-LB" sz="3600" dirty="0"/>
              <a:t>فيه</a:t>
            </a:r>
            <a:r>
              <a:rPr lang="ar-SA" sz="3600" dirty="0"/>
              <a:t> </a:t>
            </a:r>
            <a:r>
              <a:rPr lang="ar-LB" sz="3600" dirty="0"/>
              <a:t>ل</a:t>
            </a:r>
            <a:r>
              <a:rPr lang="ar-SA" sz="3600" dirty="0"/>
              <a:t>مصر</a:t>
            </a:r>
            <a:r>
              <a:rPr lang="ar-LB" sz="3600" dirty="0"/>
              <a:t>.</a:t>
            </a:r>
            <a:r>
              <a:rPr lang="en-US" sz="3600" dirty="0"/>
              <a:t> </a:t>
            </a:r>
          </a:p>
          <a:p>
            <a:pPr rtl="1"/>
            <a:r>
              <a:rPr lang="en-US" sz="3600" dirty="0"/>
              <a:t> </a:t>
            </a:r>
          </a:p>
          <a:p>
            <a:pPr algn="r" rtl="1"/>
            <a:endParaRPr lang="en-US" sz="3600" dirty="0"/>
          </a:p>
          <a:p>
            <a:pPr rtl="1"/>
            <a:r>
              <a:rPr lang="en-US" sz="3600" dirty="0"/>
              <a:t> </a:t>
            </a:r>
          </a:p>
          <a:p>
            <a:pPr algn="r" rtl="1"/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251959" y="4648397"/>
            <a:ext cx="824304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>
                <a:solidFill>
                  <a:srgbClr val="C00000"/>
                </a:solidFill>
              </a:rPr>
              <a:t>-نْ</a:t>
            </a:r>
            <a:r>
              <a:rPr lang="ar-SA" sz="3600" b="1" dirty="0">
                <a:solidFill>
                  <a:srgbClr val="C00000"/>
                </a:solidFill>
              </a:rPr>
              <a:t>ص</a:t>
            </a:r>
            <a:r>
              <a:rPr lang="ar-LB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لّ</a:t>
            </a:r>
            <a:r>
              <a:rPr lang="ar-LB" sz="3600" b="1" dirty="0">
                <a:solidFill>
                  <a:srgbClr val="C00000"/>
                </a:solidFill>
              </a:rPr>
              <a:t>ِ</a:t>
            </a:r>
            <a:r>
              <a:rPr lang="ar-SA" sz="3600" b="1" dirty="0">
                <a:solidFill>
                  <a:srgbClr val="C00000"/>
                </a:solidFill>
              </a:rPr>
              <a:t>ي </a:t>
            </a:r>
            <a:r>
              <a:rPr lang="ar-SA" sz="3600" dirty="0"/>
              <a:t>اسم ي</a:t>
            </a:r>
            <a:r>
              <a:rPr lang="ar-LB" sz="3600" dirty="0"/>
              <a:t>َ</a:t>
            </a:r>
            <a:r>
              <a:rPr lang="ar-SA" sz="3600" dirty="0"/>
              <a:t>سوع الم</a:t>
            </a:r>
            <a:r>
              <a:rPr lang="ar-LB" sz="3600" dirty="0"/>
              <a:t>ُ</a:t>
            </a:r>
            <a:r>
              <a:rPr lang="ar-SA" sz="3600" dirty="0"/>
              <a:t>خ</a:t>
            </a:r>
            <a:r>
              <a:rPr lang="ar-LB" sz="3600" dirty="0"/>
              <a:t>َ</a:t>
            </a:r>
            <a:r>
              <a:rPr lang="ar-SA" sz="3600" dirty="0"/>
              <a:t>لّ</a:t>
            </a:r>
            <a:r>
              <a:rPr lang="ar-LB" sz="3600" dirty="0"/>
              <a:t>ِ</a:t>
            </a:r>
            <a:r>
              <a:rPr lang="ar-SA" sz="3600" dirty="0"/>
              <a:t>ص </a:t>
            </a:r>
            <a:r>
              <a:rPr lang="ar-LB" sz="3600" dirty="0"/>
              <a:t>يَلّي</a:t>
            </a:r>
            <a:r>
              <a:rPr lang="ar-SA" sz="3600" dirty="0"/>
              <a:t> </a:t>
            </a:r>
            <a:r>
              <a:rPr lang="ar-LB" sz="3600" dirty="0"/>
              <a:t>بْ</a:t>
            </a:r>
            <a:r>
              <a:rPr lang="ar-SA" sz="3600" dirty="0"/>
              <a:t>ي</a:t>
            </a:r>
            <a:r>
              <a:rPr lang="ar-LB" sz="3600" dirty="0"/>
              <a:t>َ</a:t>
            </a:r>
            <a:r>
              <a:rPr lang="ar-SA" sz="3600" dirty="0"/>
              <a:t>عط</a:t>
            </a:r>
            <a:r>
              <a:rPr lang="ar-LB" sz="3600" dirty="0"/>
              <a:t>ِ</a:t>
            </a:r>
            <a:r>
              <a:rPr lang="ar-SA" sz="3600" dirty="0"/>
              <a:t>ين</a:t>
            </a:r>
            <a:r>
              <a:rPr lang="ar-LB" sz="3600" dirty="0"/>
              <a:t>َ</a:t>
            </a:r>
            <a:r>
              <a:rPr lang="ar-SA" sz="3600" dirty="0"/>
              <a:t>ا ك</a:t>
            </a:r>
            <a:r>
              <a:rPr lang="ar-LB" sz="3600" dirty="0"/>
              <a:t>ِ</a:t>
            </a:r>
            <a:r>
              <a:rPr lang="ar-SA" sz="3600" dirty="0"/>
              <a:t>لّ </a:t>
            </a:r>
            <a:r>
              <a:rPr lang="ar-LB" sz="3600" dirty="0"/>
              <a:t>المَحَبِّة الموجُودِة بِ</a:t>
            </a:r>
            <a:r>
              <a:rPr lang="ar-SA" sz="3600" dirty="0"/>
              <a:t>ق</a:t>
            </a:r>
            <a:r>
              <a:rPr lang="ar-LB" sz="3600" dirty="0"/>
              <a:t>َ</a:t>
            </a:r>
            <a:r>
              <a:rPr lang="ar-SA" sz="3600" dirty="0"/>
              <a:t>لب اللَّه</a:t>
            </a:r>
            <a:r>
              <a:rPr lang="ar-LB" sz="3600" dirty="0"/>
              <a:t>، ونْ</a:t>
            </a:r>
            <a:r>
              <a:rPr lang="ar-SA" sz="3600" dirty="0"/>
              <a:t>ر</a:t>
            </a:r>
            <a:r>
              <a:rPr lang="ar-LB" sz="3600" dirty="0"/>
              <a:t>َ</a:t>
            </a:r>
            <a:r>
              <a:rPr lang="ar-SA" sz="3600" dirty="0"/>
              <a:t>دّ</a:t>
            </a:r>
            <a:r>
              <a:rPr lang="ar-LB" sz="3600" dirty="0"/>
              <a:t>ِ</a:t>
            </a:r>
            <a:r>
              <a:rPr lang="ar-SA" sz="3600" dirty="0"/>
              <a:t>د اسم ي</a:t>
            </a:r>
            <a:r>
              <a:rPr lang="ar-LB" sz="3600" dirty="0"/>
              <a:t>َ</a:t>
            </a:r>
            <a:r>
              <a:rPr lang="ar-SA" sz="3600" dirty="0"/>
              <a:t>سوع </a:t>
            </a:r>
            <a:r>
              <a:rPr lang="ar-LB" sz="3600" dirty="0"/>
              <a:t>دايْمًا </a:t>
            </a:r>
            <a:r>
              <a:rPr lang="ar-SA" sz="3600" dirty="0"/>
              <a:t>لأنّ</a:t>
            </a:r>
            <a:r>
              <a:rPr lang="ar-LB" sz="3600" dirty="0"/>
              <a:t>و</a:t>
            </a:r>
            <a:r>
              <a:rPr lang="ar-SA" sz="3600" dirty="0"/>
              <a:t> صلاة ب</a:t>
            </a:r>
            <a:r>
              <a:rPr lang="ar-LB" sz="3600" dirty="0"/>
              <a:t>ِ</a:t>
            </a:r>
            <a:r>
              <a:rPr lang="ar-SA" sz="3600" dirty="0"/>
              <a:t>ح</a:t>
            </a:r>
            <a:r>
              <a:rPr lang="ar-LB" sz="3600" dirty="0"/>
              <a:t>َ</a:t>
            </a:r>
            <a:r>
              <a:rPr lang="ar-SA" sz="3600" dirty="0"/>
              <a:t>دّ ذات</a:t>
            </a:r>
            <a:r>
              <a:rPr lang="ar-LB" sz="3600" dirty="0"/>
              <a:t>و</a:t>
            </a:r>
            <a:r>
              <a:rPr lang="en-US" sz="3600" dirty="0"/>
              <a:t>.</a:t>
            </a:r>
          </a:p>
          <a:p>
            <a:pPr algn="r" rtl="1"/>
            <a:endParaRPr lang="en-US" sz="3600" dirty="0"/>
          </a:p>
          <a:p>
            <a:pPr algn="r" rtl="1"/>
            <a:r>
              <a:rPr lang="ar-LB" sz="3400" b="1" dirty="0">
                <a:solidFill>
                  <a:srgbClr val="C00000"/>
                </a:solidFill>
              </a:rPr>
              <a:t> </a:t>
            </a:r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60320" cy="2560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64776" y="174812"/>
            <a:ext cx="4424083" cy="3657601"/>
          </a:xfrm>
          <a:prstGeom prst="cloudCallout">
            <a:avLst>
              <a:gd name="adj1" fmla="val 73976"/>
              <a:gd name="adj2" fmla="val 28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خَلّونا هَلَّق نْحِط نَفسنا بِحُضور الله 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ونستَدعي الرّوح القُدُس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779929" y="134471"/>
            <a:ext cx="4114801" cy="2958353"/>
          </a:xfrm>
          <a:prstGeom prst="wedgeRoundRectCallout">
            <a:avLst>
              <a:gd name="adj1" fmla="val 46294"/>
              <a:gd name="adj2" fmla="val 91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يا رَبّ إِمنَحْنا نِعمِة حُضورَك بَيننا وساعِدنا حتَّى نْعيش كأَبناء النّور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827" y="2084295"/>
            <a:ext cx="3773020" cy="4640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32396" y="365760"/>
            <a:ext cx="5655861" cy="3634932"/>
          </a:xfrm>
          <a:prstGeom prst="cloudCallout">
            <a:avLst>
              <a:gd name="adj1" fmla="val 66307"/>
              <a:gd name="adj2" fmla="val 3581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أصدقائي، رح أطلب من بعضكن يقولولي شو اسمن ومين عطاهن الإسم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560763"/>
            <a:ext cx="5321300" cy="32972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36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9B639"/>
      </a:accent1>
      <a:accent2>
        <a:srgbClr val="FFC000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2332</TotalTime>
  <Words>773</Words>
  <Application>Microsoft Office PowerPoint</Application>
  <PresentationFormat>On-screen Show (4:3)</PresentationFormat>
  <Paragraphs>95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Adobe Arabic</vt:lpstr>
      <vt:lpstr>Arial</vt:lpstr>
      <vt:lpstr>Tahoma</vt:lpstr>
      <vt:lpstr>Trebuchet MS</vt:lpstr>
      <vt:lpstr>Wingdings 3</vt:lpstr>
      <vt:lpstr>Facet</vt:lpstr>
      <vt:lpstr>مَركَزُ التَّربِيَّةِ الدّينِيَّة رُهبانِيَّةُ القَلبَينِ الأقدَسَين </vt:lpstr>
      <vt:lpstr>PowerPoint Presentation</vt:lpstr>
      <vt:lpstr>اللِّقاءُ الحادي عشر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لأ</vt:lpstr>
      <vt:lpstr>PowerPoint Presentation</vt:lpstr>
      <vt:lpstr>PowerPoint Presentation</vt:lpstr>
      <vt:lpstr>لأ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وفي كْتِيرْ مَسيْحِيِّه بْيُلفْظُو اسِمْ يَسوع مع كِلْ نَفَسْ بْيِتْنَفَّسُوه وبيقُولُوه بِقْلُوُبُنْ وَين ما بِيْكُونُوا: بِالشِّغِل، بِالبَيت، بَين الأَهل، هِنِّي وعَمْ بيَعِمْلُوا رياضَة...</vt:lpstr>
      <vt:lpstr>PowerPoint Presentation</vt:lpstr>
      <vt:lpstr>لأ</vt:lpstr>
      <vt:lpstr>PowerPoint Presentation</vt:lpstr>
      <vt:lpstr>PowerPoint Presentation</vt:lpstr>
      <vt:lpstr>PowerPoint Presentation</vt:lpstr>
      <vt:lpstr>ولمّا مات هيرودوس، ظَهَر مَلاك الرّبّ بالحِلم عَ يُوسِف وقَلّو: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EB2 اللقاء الحادي عشر</dc:title>
  <dc:creator>Michel Haddad</dc:creator>
  <cp:lastModifiedBy>Michel Haddad (Prof)</cp:lastModifiedBy>
  <cp:revision>135</cp:revision>
  <dcterms:created xsi:type="dcterms:W3CDTF">2020-08-25T06:38:39Z</dcterms:created>
  <dcterms:modified xsi:type="dcterms:W3CDTF">2022-04-16T08:55:45Z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D9DCC9E3-4594-4D90-938F-42B19EB45E25</vt:lpwstr>
  </property>
  <property fmtid="{D5CDD505-2E9C-101B-9397-08002B2CF9AE}" pid="3" name="ArticulatePath">
    <vt:lpwstr>EB2 اللقاء الحادي عشر</vt:lpwstr>
  </property>
</Properties>
</file>