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379" r:id="rId3"/>
    <p:sldId id="258" r:id="rId4"/>
    <p:sldId id="306" r:id="rId5"/>
    <p:sldId id="289" r:id="rId6"/>
    <p:sldId id="259" r:id="rId7"/>
    <p:sldId id="380" r:id="rId8"/>
    <p:sldId id="381" r:id="rId9"/>
    <p:sldId id="382" r:id="rId10"/>
    <p:sldId id="384" r:id="rId11"/>
    <p:sldId id="385" r:id="rId12"/>
    <p:sldId id="293" r:id="rId13"/>
    <p:sldId id="407" r:id="rId14"/>
    <p:sldId id="389" r:id="rId15"/>
    <p:sldId id="390" r:id="rId16"/>
    <p:sldId id="391" r:id="rId17"/>
    <p:sldId id="397" r:id="rId18"/>
    <p:sldId id="398" r:id="rId19"/>
    <p:sldId id="393" r:id="rId20"/>
    <p:sldId id="394" r:id="rId21"/>
    <p:sldId id="395" r:id="rId22"/>
    <p:sldId id="396" r:id="rId23"/>
    <p:sldId id="400" r:id="rId24"/>
    <p:sldId id="370" r:id="rId25"/>
    <p:sldId id="401" r:id="rId26"/>
    <p:sldId id="371" r:id="rId27"/>
    <p:sldId id="402" r:id="rId28"/>
    <p:sldId id="403" r:id="rId29"/>
    <p:sldId id="404" r:id="rId30"/>
    <p:sldId id="405" r:id="rId31"/>
    <p:sldId id="372" r:id="rId32"/>
    <p:sldId id="373" r:id="rId33"/>
    <p:sldId id="350" r:id="rId34"/>
    <p:sldId id="344" r:id="rId35"/>
    <p:sldId id="345" r:id="rId36"/>
    <p:sldId id="406" r:id="rId37"/>
    <p:sldId id="287" r:id="rId38"/>
    <p:sldId id="285" r:id="rId39"/>
    <p:sldId id="283" r:id="rId40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5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27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091" y="2145441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061" y="498150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295989" y="563198"/>
            <a:ext cx="6407033" cy="2072641"/>
          </a:xfrm>
          <a:prstGeom prst="cloudCallout">
            <a:avLst>
              <a:gd name="adj1" fmla="val -62686"/>
              <a:gd name="adj2" fmla="val 11742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مين يَلْلي تَرَكوا كِلّ شي ولِحْقوا يَسوع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73" y="3632725"/>
            <a:ext cx="4019551" cy="310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01945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8706"/>
            <a:ext cx="4019551" cy="3109294"/>
          </a:xfrm>
          <a:prstGeom prst="rect">
            <a:avLst/>
          </a:prstGeom>
        </p:spPr>
      </p:pic>
      <p:pic>
        <p:nvPicPr>
          <p:cNvPr id="3076" name="Picture 4" descr="C:\Users\Liliane\Desktop\work from home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366" y="4074458"/>
            <a:ext cx="4106700" cy="2783542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6010835" y="914401"/>
            <a:ext cx="2823882" cy="1896035"/>
          </a:xfrm>
          <a:prstGeom prst="wedgeRoundRectCallout">
            <a:avLst>
              <a:gd name="adj1" fmla="val 16786"/>
              <a:gd name="adj2" fmla="val 103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تلاميزو</a:t>
            </a:r>
            <a:endParaRPr lang="en-US" sz="4400" dirty="0"/>
          </a:p>
        </p:txBody>
      </p:sp>
      <p:sp>
        <p:nvSpPr>
          <p:cNvPr id="8" name="Cloud Callout 7"/>
          <p:cNvSpPr/>
          <p:nvPr/>
        </p:nvSpPr>
        <p:spPr>
          <a:xfrm>
            <a:off x="738051" y="0"/>
            <a:ext cx="4721455" cy="3212565"/>
          </a:xfrm>
          <a:prstGeom prst="cloudCallout">
            <a:avLst>
              <a:gd name="adj1" fmla="val -38831"/>
              <a:gd name="adj2" fmla="val 802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برافو!!!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 كيف </a:t>
            </a:r>
            <a:r>
              <a:rPr lang="ar-LB" sz="3000" dirty="0">
                <a:solidFill>
                  <a:schemeClr val="tx1"/>
                </a:solidFill>
              </a:rPr>
              <a:t>اختار يَسوع تْلاميزو؟ شو قَلّن؟ سْمَعوا مْنيح شو بيقِلْنا الكتاب المقَدَّس!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9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b="1" dirty="0">
              <a:solidFill>
                <a:schemeClr val="tx1"/>
              </a:solidFill>
            </a:endParaRPr>
          </a:p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بْتِ</a:t>
            </a:r>
            <a:r>
              <a:rPr lang="ar-LB" sz="4000" b="1" dirty="0">
                <a:solidFill>
                  <a:schemeClr val="tx1"/>
                </a:solidFill>
              </a:rPr>
              <a:t>ت</a:t>
            </a:r>
            <a:r>
              <a:rPr lang="ar-SA" sz="4000" b="1" dirty="0">
                <a:solidFill>
                  <a:schemeClr val="tx1"/>
                </a:solidFill>
              </a:rPr>
              <a:t>ز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SA" sz="4000" b="1" dirty="0">
                <a:solidFill>
                  <a:schemeClr val="tx1"/>
                </a:solidFill>
              </a:rPr>
              <a:t>ك</a:t>
            </a:r>
            <a:r>
              <a:rPr lang="ar-LB" sz="4000" b="1" dirty="0">
                <a:solidFill>
                  <a:schemeClr val="tx1"/>
                </a:solidFill>
              </a:rPr>
              <a:t>َّ</a:t>
            </a:r>
            <a:r>
              <a:rPr lang="ar-SA" sz="4000" b="1" dirty="0">
                <a:solidFill>
                  <a:schemeClr val="tx1"/>
                </a:solidFill>
              </a:rPr>
              <a:t>رو عَن شو حْكِينا الم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SA" sz="4000" b="1" dirty="0">
                <a:solidFill>
                  <a:schemeClr val="tx1"/>
                </a:solidFill>
              </a:rPr>
              <a:t>رَّة الماضْيِة؟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نِمي يَسوع مَتِل كِلّ ولاد النّاصرا، وشِارَكْ ب</a:t>
            </a:r>
            <a:r>
              <a:rPr lang="ar-L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الأفْراح البَسيْط</a:t>
            </a:r>
            <a:r>
              <a:rPr lang="ar-L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ة </a:t>
            </a:r>
            <a:endParaRPr lang="ar-L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وبِحَيِاة كِلّ يَوم، </a:t>
            </a:r>
            <a:endParaRPr lang="ar-L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وبقَلْبُو كان يقَدِّمْ كِلّ شِي</a:t>
            </a:r>
            <a:endParaRPr lang="ar-L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لَب</a:t>
            </a:r>
            <a:r>
              <a:rPr lang="ar-L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يّو السّماوِي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ar-L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1"/>
            <a:endParaRPr lang="en-US" sz="4000" dirty="0"/>
          </a:p>
          <a:p>
            <a:pPr rtl="1"/>
            <a:r>
              <a:rPr lang="en-US" sz="40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مَّن صار عُمْر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 30 سنِة، تَرَكْ النَّاصْرَة وبَلَّش  الرِّسِالة يَلْلِي إجَا كِرْمِالا وهِيِّي إنُّو يْقَرِّب قلُوب النِّاس لَ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ar-SA" sz="4000" dirty="0">
                <a:solidFill>
                  <a:schemeClr val="tx1"/>
                </a:solidFill>
              </a:rPr>
              <a:t>اللَّه</a:t>
            </a:r>
            <a:r>
              <a:rPr lang="ar-LB" sz="4000" dirty="0">
                <a:solidFill>
                  <a:schemeClr val="tx1"/>
                </a:solidFill>
              </a:rPr>
              <a:t> ل</a:t>
            </a:r>
            <a:r>
              <a:rPr lang="ar-SA" sz="4000" dirty="0">
                <a:solidFill>
                  <a:schemeClr val="tx1"/>
                </a:solidFill>
              </a:rPr>
              <a:t>أنّو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يُّن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وبَلَّشِت البِشارَة تِنْتِشِرْ وَين مَا كِان، كِانُوا النِّاس يِجُوا لَعِند يَسوع مِن كِلّ الضِّيع والمُدُن القَرِيبِة وكِان الكِلّ بَدُّنْ يشوفو وي</a:t>
            </a:r>
            <a:r>
              <a:rPr lang="ar-LB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سم</a:t>
            </a:r>
            <a:r>
              <a:rPr lang="ar-LB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عو وي</a:t>
            </a:r>
            <a:r>
              <a:rPr lang="ar-LB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ش</a:t>
            </a:r>
            <a:r>
              <a:rPr lang="ar-LB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ْ</a:t>
            </a:r>
            <a:r>
              <a:rPr lang="ar-SA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فوا عَ </a:t>
            </a:r>
            <a:r>
              <a:rPr lang="ar-LB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إ</a:t>
            </a:r>
            <a:r>
              <a:rPr lang="ar-SA" sz="4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يدي</a:t>
            </a:r>
            <a:r>
              <a:rPr lang="en-US" sz="4000" dirty="0">
                <a:solidFill>
                  <a:schemeClr val="tx1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endParaRPr lang="en-US" sz="4000" dirty="0"/>
          </a:p>
          <a:p>
            <a:pPr rtl="1"/>
            <a:r>
              <a:rPr lang="en-US" sz="40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0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21022" y="0"/>
            <a:ext cx="3052483" cy="147540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ومَرَّة 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كِانُوا النِّاس مَجْمُوعِين حوَالَيه تَ يِسْمَعُو كِلْمِة اللَّه،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47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3778"/>
            <a:ext cx="9144000" cy="163605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وه</a:t>
            </a:r>
            <a:r>
              <a:rPr lang="ar-LB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ُ</a:t>
            </a:r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وِّي كان وِاقِفْ عَ شَطّ بُحَيْرَة جنّيسرا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</a:br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شِافْ سَفِيْنتَينْ رَاسيِيْن عَ الشَّط، كِانُوا الصِّيادِي</a:t>
            </a:r>
            <a:r>
              <a:rPr lang="ar-LB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ّ</a:t>
            </a:r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نِزْلُو مِنُّن، وَعَمْ يغَسْلُو الشِّباك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0"/>
          <a:stretch/>
        </p:blipFill>
        <p:spPr>
          <a:xfrm>
            <a:off x="-121024" y="1380658"/>
            <a:ext cx="9265024" cy="547734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08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5"/>
          <a:stretch/>
        </p:blipFill>
        <p:spPr>
          <a:xfrm>
            <a:off x="0" y="416858"/>
            <a:ext cx="9144000" cy="6441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0854"/>
            <a:ext cx="9144000" cy="103542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قَرّ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بْ مِنُّن 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طِلِعْ 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سوع عَ سَفِينِي مِن هَالتْنَين، كِانِتْ لَ سِمْعَان، وقَلّو يْبَعِّدْ شْوَي ع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ن الشَّط، وقَعَدْ صار يْعَلِّمْ النِّاسْ من السَّفِينِي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64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49" y="3748706"/>
            <a:ext cx="4019551" cy="310929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55495" y="645459"/>
            <a:ext cx="4571999" cy="2432374"/>
          </a:xfrm>
          <a:prstGeom prst="cloudCallout">
            <a:avLst>
              <a:gd name="adj1" fmla="val 58188"/>
              <a:gd name="adj2" fmla="val 9020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قَولكُن هَودي كانوا عَمّ يِسمَعوا شو عَمّ بيقول يَسوع؟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10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612" y="2753665"/>
            <a:ext cx="6233885" cy="4225359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632012" y="349624"/>
            <a:ext cx="6521824" cy="1896035"/>
          </a:xfrm>
          <a:prstGeom prst="wedgeRoundRectCallout">
            <a:avLst>
              <a:gd name="adj1" fmla="val 29138"/>
              <a:gd name="adj2" fmla="val 105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/>
          </a:p>
          <a:p>
            <a:pPr algn="ctr" rtl="1"/>
            <a:r>
              <a:rPr lang="ar-SA" sz="3000" dirty="0"/>
              <a:t>لا، </a:t>
            </a:r>
            <a:r>
              <a:rPr lang="ar-LB" sz="3000" dirty="0"/>
              <a:t>لأَ</a:t>
            </a:r>
            <a:r>
              <a:rPr lang="ar-SA" sz="3000" dirty="0"/>
              <a:t>نّو </a:t>
            </a:r>
            <a:r>
              <a:rPr lang="ar-LB" sz="3000" dirty="0"/>
              <a:t>كانوا </a:t>
            </a:r>
            <a:r>
              <a:rPr lang="ar-SA" sz="3000" dirty="0"/>
              <a:t>أبْعَد شْوَي، ي</a:t>
            </a:r>
            <a:r>
              <a:rPr lang="ar-LB" sz="3000" dirty="0"/>
              <a:t>َ</a:t>
            </a:r>
            <a:r>
              <a:rPr lang="ar-SA" sz="3000" dirty="0"/>
              <a:t>عْنِي </a:t>
            </a:r>
            <a:endParaRPr lang="ar-LB" sz="3000" dirty="0"/>
          </a:p>
          <a:p>
            <a:pPr algn="ctr" rtl="1"/>
            <a:r>
              <a:rPr lang="ar-SA" sz="3000" dirty="0"/>
              <a:t>عَ شط بُحَيرَة طَبَريَّا</a:t>
            </a:r>
            <a:r>
              <a:rPr lang="ar-LB" sz="3000" dirty="0"/>
              <a:t>...</a:t>
            </a:r>
          </a:p>
          <a:p>
            <a:pPr algn="ctr" rtl="1"/>
            <a:r>
              <a:rPr lang="ar-LB" sz="3000" dirty="0"/>
              <a:t> </a:t>
            </a:r>
            <a:r>
              <a:rPr lang="ar-SA" sz="3000" dirty="0"/>
              <a:t>كِانُوا ص</a:t>
            </a:r>
            <a:r>
              <a:rPr lang="ar-LB" sz="3000" dirty="0"/>
              <a:t>َ</a:t>
            </a:r>
            <a:r>
              <a:rPr lang="ar-SA" sz="3000" dirty="0"/>
              <a:t>يادِين </a:t>
            </a:r>
            <a:r>
              <a:rPr lang="ar-LB" sz="3000" dirty="0"/>
              <a:t>و</a:t>
            </a:r>
            <a:r>
              <a:rPr lang="ar-SA" sz="3000" dirty="0"/>
              <a:t>عَمْ يغَسْلُوا</a:t>
            </a:r>
            <a:r>
              <a:rPr lang="ar-LB" sz="3000" dirty="0"/>
              <a:t> شْباكن</a:t>
            </a:r>
            <a:endParaRPr lang="en-US" sz="4400" dirty="0"/>
          </a:p>
          <a:p>
            <a:pPr algn="ctr"/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70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5"/>
          <a:stretch/>
        </p:blipFill>
        <p:spPr>
          <a:xfrm>
            <a:off x="0" y="416858"/>
            <a:ext cx="9144000" cy="6441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9508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بَس يَسوع </a:t>
            </a:r>
            <a:r>
              <a:rPr lang="ar-SA" sz="2800" dirty="0">
                <a:solidFill>
                  <a:schemeClr val="tx1"/>
                </a:solidFill>
              </a:rPr>
              <a:t>قَرّبْ مِنُّن 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طِلِعْ عَ سَفِينِي مِن هَالتْنَين، كِانِتْ لَسِمْعَان، وقَلّو يْبَعِّدْ شْوَي ع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ن الشَّط، وقَعَدْ صار يْعَلِّمْ النِّاسْ من السَّفِينِي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4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1568" y="0"/>
            <a:ext cx="48408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23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طِلِعْ يَسوع عَ مَركِب سِمْعان،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عْنِي هُوِّي يَلْلِي إجَا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 لَعِند سِمْعَان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اللَّه هُوِّي يَلْلِي بيجِي دِايمًا صَوب ا</a:t>
            </a:r>
            <a:r>
              <a:rPr lang="ar-LB" sz="4000" dirty="0">
                <a:solidFill>
                  <a:schemeClr val="tx1"/>
                </a:solidFill>
              </a:rPr>
              <a:t>لإ</a:t>
            </a:r>
            <a:r>
              <a:rPr lang="ar-SA" sz="4000" dirty="0">
                <a:solidFill>
                  <a:schemeClr val="tx1"/>
                </a:solidFill>
              </a:rPr>
              <a:t>نْسِان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وهَلَّقْ صَار سِمْعَان وِاقِفْ حَدْ يَسوع وعَمْ يِسْمَعْلُو وعَمْ يِسْمَعْ كِلّ شِي عَمْ بِيْقُولُو 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لنِّاس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095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542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قَرّبْ مِنُّن 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طِلِعْ يسوع عَ سَفِينِي مِن هَالتْنَين، كِانِتْ لَ سِمْعَان، وقَلّو يْبَعِّدْ شْوَي عن الشَّط، وقَعَدْ صار يْعَلِّمْ النِّاسْ من السَّفِينِي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753" y="0"/>
            <a:ext cx="9206753" cy="6905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3095" y="0"/>
            <a:ext cx="2440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ea typeface="Times New Roman" panose="02020603050405020304" pitchFamily="18" charset="0"/>
                <a:cs typeface="+mj-cs"/>
              </a:rPr>
              <a:t>ول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مّ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ea typeface="Times New Roman" panose="02020603050405020304" pitchFamily="18" charset="0"/>
                <a:cs typeface="+mj-cs"/>
              </a:rPr>
              <a:t>ن يَسوع خَلَّصْ حَكْيُو، </a:t>
            </a:r>
            <a:endParaRPr lang="ar-LB" sz="3000" dirty="0">
              <a:ea typeface="Times New Roman" panose="02020603050405020304" pitchFamily="18" charset="0"/>
              <a:cs typeface="+mj-cs"/>
            </a:endParaRPr>
          </a:p>
          <a:p>
            <a:pPr algn="ctr"/>
            <a:r>
              <a:rPr lang="ar-SA" sz="3000" dirty="0">
                <a:ea typeface="Times New Roman" panose="02020603050405020304" pitchFamily="18" charset="0"/>
                <a:cs typeface="+mj-cs"/>
              </a:rPr>
              <a:t>قَلّو لَسِمْعَان</a:t>
            </a:r>
            <a:r>
              <a:rPr lang="ar-LB" sz="3000" dirty="0">
                <a:ea typeface="Times New Roman" panose="02020603050405020304" pitchFamily="18" charset="0"/>
                <a:cs typeface="+mj-cs"/>
              </a:rPr>
              <a:t>:</a:t>
            </a:r>
            <a:endParaRPr lang="en-US" sz="3000" dirty="0">
              <a:cs typeface="+mj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608730" y="1627094"/>
            <a:ext cx="3913094" cy="1828800"/>
          </a:xfrm>
          <a:prstGeom prst="cloudCallout">
            <a:avLst>
              <a:gd name="adj1" fmla="val -46548"/>
              <a:gd name="adj2" fmla="val 6791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/>
              <a:t>رُوحْ صَوب العِمق، وزِتْ الشّباك لَلْصَيد</a:t>
            </a:r>
            <a:r>
              <a:rPr lang="en-US" sz="3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63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طَل</a:t>
            </a:r>
            <a:r>
              <a:rPr lang="ar-LB" sz="3300" dirty="0">
                <a:solidFill>
                  <a:schemeClr val="tx1"/>
                </a:solidFill>
              </a:rPr>
              <a:t>َ</a:t>
            </a:r>
            <a:r>
              <a:rPr lang="ar-SA" sz="3300" dirty="0">
                <a:solidFill>
                  <a:schemeClr val="tx1"/>
                </a:solidFill>
              </a:rPr>
              <a:t>بْ يَسوع من سِمْعَان إنُّنْ يِرْجَعُوا يِتْصَيَّدُوا من جْدِيد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سِمْعان صَيَّادْ شَاطِرْ وبْيَعْرِفْ إِنُّو كْتِيرْ صَعب يِتْصَيّد سَمَك بالنّهار لأنُّو السَّمَكْ بي</a:t>
            </a:r>
            <a:r>
              <a:rPr lang="ar-LB" sz="3300" dirty="0">
                <a:solidFill>
                  <a:schemeClr val="tx1"/>
                </a:solidFill>
              </a:rPr>
              <a:t>ِ</a:t>
            </a:r>
            <a:r>
              <a:rPr lang="ar-SA" sz="3300" dirty="0">
                <a:solidFill>
                  <a:schemeClr val="tx1"/>
                </a:solidFill>
              </a:rPr>
              <a:t>هرُبْ من الضَّو</a:t>
            </a:r>
            <a:r>
              <a:rPr lang="ar-LB" sz="3300" dirty="0">
                <a:solidFill>
                  <a:schemeClr val="tx1"/>
                </a:solidFill>
              </a:rPr>
              <a:t>ّ</a:t>
            </a:r>
            <a:r>
              <a:rPr lang="ar-SA" sz="3300" dirty="0">
                <a:solidFill>
                  <a:schemeClr val="tx1"/>
                </a:solidFill>
              </a:rPr>
              <a:t> وبيِتْخَبّا جُوِّات الب</a:t>
            </a:r>
            <a:r>
              <a:rPr lang="ar-LB" sz="3300" dirty="0">
                <a:solidFill>
                  <a:schemeClr val="tx1"/>
                </a:solidFill>
              </a:rPr>
              <a:t>ُ</a:t>
            </a:r>
            <a:r>
              <a:rPr lang="ar-SA" sz="3300" dirty="0">
                <a:solidFill>
                  <a:schemeClr val="tx1"/>
                </a:solidFill>
              </a:rPr>
              <a:t>حَيرَة، بَسْ بِاللَّيل بْيِطْلَعْ عَ سَطح المَيْ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هُوِّيْ ورِفْقِاتُو جَرَّبُوا كِلّ اللَّيل ومَا تْصَيَّدُوا شِيْ، فَ كيف بَدُّنْ يِتْصَيَّدُوا ب</a:t>
            </a:r>
            <a:r>
              <a:rPr lang="ar-LB" sz="3300" dirty="0">
                <a:solidFill>
                  <a:schemeClr val="tx1"/>
                </a:solidFill>
              </a:rPr>
              <a:t>ِ</a:t>
            </a:r>
            <a:r>
              <a:rPr lang="ar-SA" sz="3300" dirty="0">
                <a:solidFill>
                  <a:schemeClr val="tx1"/>
                </a:solidFill>
              </a:rPr>
              <a:t>النْهار؟</a:t>
            </a:r>
            <a:r>
              <a:rPr lang="en-US" sz="33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en-US" sz="3300" dirty="0">
                <a:solidFill>
                  <a:schemeClr val="tx1"/>
                </a:solidFill>
              </a:rPr>
              <a:t> </a:t>
            </a:r>
          </a:p>
          <a:p>
            <a:pPr algn="ctr" rtl="1"/>
            <a:r>
              <a:rPr lang="ar-SA" sz="3300" b="1" dirty="0">
                <a:solidFill>
                  <a:schemeClr val="tx1"/>
                </a:solidFill>
              </a:rPr>
              <a:t>شو رَأيْكُنْ؟ كيف كِان جَوَاب سِمْعان لَيَسوع لمّن طَلَبْ مِنّو إنُّو يِتْصَيَّدُوا من جْدِيد</a:t>
            </a:r>
            <a:r>
              <a:rPr lang="ar-LB" sz="3300" b="1" dirty="0">
                <a:solidFill>
                  <a:schemeClr val="tx1"/>
                </a:solidFill>
              </a:rPr>
              <a:t>؟</a:t>
            </a:r>
            <a:endParaRPr lang="en-US" sz="33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824" y="2726771"/>
            <a:ext cx="6233885" cy="4225359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430306" y="147918"/>
            <a:ext cx="6979023" cy="2474258"/>
          </a:xfrm>
          <a:prstGeom prst="wedgeRoundRectCallout">
            <a:avLst>
              <a:gd name="adj1" fmla="val 43011"/>
              <a:gd name="adj2" fmla="val 84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كان في يْقِلُّو، إنْتَ نَجّار مَا بِتْفَهَم شِي بالصَّيد</a:t>
            </a:r>
            <a:r>
              <a:rPr lang="en-US" sz="3200" dirty="0"/>
              <a:t>.</a:t>
            </a:r>
            <a:r>
              <a:rPr lang="ar-LB" sz="3200" dirty="0"/>
              <a:t> </a:t>
            </a:r>
            <a:r>
              <a:rPr lang="ar-SA" sz="3200" dirty="0"/>
              <a:t>وكان في يُرْفُضْ طَلَبْ يَسوع، بَسْ س</a:t>
            </a:r>
            <a:r>
              <a:rPr lang="ar-LB" sz="3200" dirty="0"/>
              <a:t>ِ</a:t>
            </a:r>
            <a:r>
              <a:rPr lang="ar-SA" sz="3200" dirty="0"/>
              <a:t>مْعَان سمِعْ كَلِامْ يَسوع وانْفَتَحْ قَلْبُو</a:t>
            </a:r>
            <a:r>
              <a:rPr lang="ar-LB" sz="3200" dirty="0"/>
              <a:t> وقَلو لَيَسوع...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69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929" cy="6871447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370295" y="147918"/>
            <a:ext cx="4585446" cy="2581836"/>
          </a:xfrm>
          <a:prstGeom prst="cloudCallout">
            <a:avLst>
              <a:gd name="adj1" fmla="val -64741"/>
              <a:gd name="adj2" fmla="val -1234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يا مْعَلِّمْ، تْعِبْنَا كِلّ اللَّيل ومَا تْصَيَّدْنَا شِيْ، بَسْ لأنَّكْ إنْتَ قِلت، رَحْ زِتّ الشّبِاك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2483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سِمْعَان فِهمْ إنُّو يَسوع مْعَلِّمْ، 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عْنِي بْيَعْرِفْ كِلْمِة اللَّه، كِرْمِالْ هَيك وِثِقْ فِيه، وعِمِلْ مَعْ رِفْقاتو مِتِلْ ما قال يَسوع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وكِتِرْ ما عِلِقْلُنْ س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مَكْ، كانوا الشْبِاكْ تْخَزَّقُو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396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23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776" y="3307976"/>
            <a:ext cx="2864224" cy="3550023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لَوْلَحُوا لَلْشُرَكا تَبَعُنْ يَلّي بالسَّفِينِي التِّانىِي، تَ يِجُوا يْسِاعْدُوون. إجُوا، وعَبُّوا السْفَينْتَين ولَوْ ْشَوي كِانوا رَحْ يِغْرَقُوا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9" y="0"/>
            <a:ext cx="8767482" cy="591671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مَّنْ سِمْعان بُطْرُسْ شِافْ هَالشِّي، رَكَعْ قِدّام يَسوع وقال</a:t>
            </a:r>
            <a:r>
              <a:rPr lang="ar-LB" sz="2800" dirty="0">
                <a:solidFill>
                  <a:schemeClr val="tx1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634318" y="1990164"/>
            <a:ext cx="3294530" cy="2164977"/>
          </a:xfrm>
          <a:prstGeom prst="cloudCallout">
            <a:avLst>
              <a:gd name="adj1" fmla="val -41162"/>
              <a:gd name="adj2" fmla="val 6565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بْعُودْ عَنّي يَا رَبّ، أنَا رِجّال خاطِي</a:t>
            </a:r>
            <a:r>
              <a:rPr lang="en-US" sz="2800" dirty="0"/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15153" y="2366682"/>
            <a:ext cx="2729753" cy="3751729"/>
          </a:xfrm>
          <a:prstGeom prst="cloudCallout">
            <a:avLst>
              <a:gd name="adj1" fmla="val 108723"/>
              <a:gd name="adj2" fmla="val -8194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ما تْخِافْ مِن اليَوم وطَالِعْ رَحْ خَلِّيكْ تْصِيرْ صَيَّاد النِّاس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030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مَّنْ سِمْعان بُطْرُسْ شِافْ هَالشِّي، رَكَعْ قِدّام يَسوع وقال</a:t>
            </a:r>
            <a:r>
              <a:rPr lang="ar-LB" sz="3600" dirty="0">
                <a:solidFill>
                  <a:schemeClr val="tx1"/>
                </a:solidFill>
              </a:rPr>
              <a:t>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«</a:t>
            </a:r>
            <a:r>
              <a:rPr lang="ar-SA" sz="3600" dirty="0">
                <a:solidFill>
                  <a:schemeClr val="tx1"/>
                </a:solidFill>
              </a:rPr>
              <a:t>بْعُودْ عَنّي يَا رَبّ، أنَا رِجّال خاطِي</a:t>
            </a:r>
            <a:r>
              <a:rPr lang="ar-LB" sz="3600" dirty="0">
                <a:solidFill>
                  <a:schemeClr val="tx1"/>
                </a:solidFill>
              </a:rPr>
              <a:t>»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لَ أنُّو الخَوف كِان سَيْطَرْ عْلَيْ وعَ كِلّ يَلّي مَعُو، مِنْ كِتِرْ مَ تْصَيَّدُو سَمَكْ، وسَيْطَرْ كَمِانْ عَ يَعْقُوبْ ويُوحَنّا ولاد زَبَدا، الْلِي كِانُوا شُرَكا مع سِمعان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رَكَعْ سِمْعَان قِدِّام يَسوع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 </a:t>
            </a:r>
          </a:p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وشو ق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SA" sz="4000" b="1" dirty="0">
                <a:solidFill>
                  <a:schemeClr val="tx1"/>
                </a:solidFill>
              </a:rPr>
              <a:t>لّو؟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ar-SA" sz="4000" b="1" dirty="0">
                <a:solidFill>
                  <a:schemeClr val="tx1"/>
                </a:solidFill>
              </a:rPr>
              <a:t>قَلّو: «يَا ر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SA" sz="4000" b="1" dirty="0">
                <a:solidFill>
                  <a:schemeClr val="tx1"/>
                </a:solidFill>
              </a:rPr>
              <a:t>بّ</a:t>
            </a:r>
            <a:r>
              <a:rPr lang="ar-LB" sz="4000" b="1" dirty="0">
                <a:solidFill>
                  <a:schemeClr val="tx1"/>
                </a:solidFill>
              </a:rPr>
              <a:t>»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91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سِمْعَان بُطرُس عِرِفْ إنّو وِاقِفْ قِدِّامْ سِرّ اللَّه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وشِاف المَسافِة الكْبِيْرِة يَلّي بْتُفُصْلو عَن يَسوع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سِمْعَان شِاف خَطيْتُو وعرِفَا، كِرْمِالْ هَيك صَرَخْ: «بُعُودْ عَنِّي يا رَبّ أنَا رِجّال خَاطِي</a:t>
            </a:r>
            <a:r>
              <a:rPr lang="ar-LB" sz="3000" dirty="0">
                <a:solidFill>
                  <a:schemeClr val="tx1"/>
                </a:solidFill>
              </a:rPr>
              <a:t>»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بَسْ يَسوع بْيَعْرِفْ قَلب بُطْرُسْ وكَرَمُو، كِرْمِالْ هَيك اخْتارُو وقَلُّو</a:t>
            </a:r>
            <a:r>
              <a:rPr lang="en-US" sz="3000" dirty="0">
                <a:solidFill>
                  <a:schemeClr val="tx1"/>
                </a:solidFill>
              </a:rPr>
              <a:t>:</a:t>
            </a: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«</a:t>
            </a:r>
            <a:r>
              <a:rPr lang="ar-SA" sz="3000" dirty="0">
                <a:solidFill>
                  <a:schemeClr val="tx1"/>
                </a:solidFill>
              </a:rPr>
              <a:t>ما تْخِافْ مِن اليَوم وطَالِعْ رَحْ خَلِّيكْ تْصِيرْ صَيَّاد النِّاس</a:t>
            </a:r>
            <a:r>
              <a:rPr lang="ar-LB" sz="3000" dirty="0">
                <a:solidFill>
                  <a:schemeClr val="tx1"/>
                </a:solidFill>
              </a:rPr>
              <a:t>»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فْهمْتُو شُو قَصَدْ يَسوع؟</a:t>
            </a:r>
            <a:r>
              <a:rPr lang="ar-LB" sz="3000" b="1" dirty="0">
                <a:solidFill>
                  <a:schemeClr val="tx1"/>
                </a:solidFill>
              </a:rPr>
              <a:t> </a:t>
            </a:r>
            <a:r>
              <a:rPr lang="ar-SA" sz="3000" b="1" dirty="0">
                <a:solidFill>
                  <a:schemeClr val="tx1"/>
                </a:solidFill>
              </a:rPr>
              <a:t>كيف بَدُّو بُطْرُسْ يِتْصَيَّدْ النِّاسْ؟ وبِأَيْ شَب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كْ؟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92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1" y="1148276"/>
            <a:ext cx="5764946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الرّابِع عَشَر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يا يَسوع...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أَنتَ تَدعو تَلاميذَكَ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يَسوعْ ك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شَفْ لَبُطْرُسْ 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ن حُبّ الآَب لإلو ودَعِاه لَ إنّو يِلْحَقُو، وبُطْرُس رَحْ بِيْكَمِّلْ 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مَلْ يَسوع هُوِّيْ والبِاقْيِينْ يَلْلِي اخْتَارُنْ يَسوع، ويَلْلِي </a:t>
            </a:r>
            <a:r>
              <a:rPr lang="ar-LB" sz="3200" dirty="0">
                <a:solidFill>
                  <a:schemeClr val="tx1"/>
                </a:solidFill>
              </a:rPr>
              <a:t>إ</a:t>
            </a:r>
            <a:r>
              <a:rPr lang="ar-SA" sz="3200" dirty="0">
                <a:solidFill>
                  <a:schemeClr val="tx1"/>
                </a:solidFill>
              </a:rPr>
              <a:t>سْمُنْ رُسُل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 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وبَعْدِين بُطْرُس ورِفْقِاتُو هِنِّي يَل</a:t>
            </a:r>
            <a:r>
              <a:rPr lang="ar-LB" sz="3200" dirty="0">
                <a:solidFill>
                  <a:schemeClr val="tx1"/>
                </a:solidFill>
              </a:rPr>
              <a:t>ْل</a:t>
            </a:r>
            <a:r>
              <a:rPr lang="ar-SA" sz="3200" dirty="0">
                <a:solidFill>
                  <a:schemeClr val="tx1"/>
                </a:solidFill>
              </a:rPr>
              <a:t>ي رَحْ يِدْعُو النِّاسْ تَ يِلْحَقُوا يَسوع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بَسْ هَلَّقْ يَسوع كِانْ نَاطِرْ جَوِابْ سِمْعان بُطْرُسْ ويَعقُوب ويُوحَنّا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شُو قَولْكُنْ رَحْ بِيْصيْرُو؟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738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4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تَرَكو بَيُّن، زَبَدى، بالشَّختُورَة مَع الصَيَّادِين ولِحْقوه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6141"/>
            <a:ext cx="9144000" cy="6131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7540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بيقول الإنجيل: 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رِجْعُوا بالسَّفِينْتَين عَ الشَّط وتَرَكُوا كِلّ شِيْ ولِحْقُوا يَسُوع</a:t>
            </a:r>
            <a:r>
              <a:rPr lang="en-US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.</a:t>
            </a:r>
            <a:r>
              <a:rPr lang="ar-LB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 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م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 كان بَدُّنْ يِتِرْكُوا يَسوع، حَسّوا قَدَّيشْ بِيْحِبُّنْ وقَدَّيْ هِنِّي فِرْحِانِين بِهالْمَحَبِّة، كِرْمِالْ هَيك لِحْقُوه</a:t>
            </a:r>
            <a:r>
              <a:rPr lang="en-US" sz="2800" dirty="0"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و</a:t>
            </a:r>
            <a:r>
              <a:rPr lang="ar-LB" sz="4400" dirty="0">
                <a:solidFill>
                  <a:schemeClr val="tx1"/>
                </a:solidFill>
              </a:rPr>
              <a:t>اليَوم يَسوع </a:t>
            </a:r>
            <a:r>
              <a:rPr lang="ar-SA" sz="4400" dirty="0">
                <a:solidFill>
                  <a:schemeClr val="tx1"/>
                </a:solidFill>
              </a:rPr>
              <a:t>بْيِسْأَلْ كِلّ واحَدْ فِينَا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</a:p>
          <a:p>
            <a:pPr algn="ctr" rtl="1"/>
            <a:r>
              <a:rPr lang="en-US" sz="4400" dirty="0"/>
              <a:t> </a:t>
            </a:r>
          </a:p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بَدَّكْ تَكُونْ صَدِيقِي؟ 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بَدَّكْ تَعْطِيْنِي كِلّ الحُبّ يَلّي بِقَلْبَكْ؟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بَدَّكْ تِمْشِي مَعِي وتْشِارِكْنِي بِك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SA" sz="4400" b="1" dirty="0">
                <a:solidFill>
                  <a:schemeClr val="tx1"/>
                </a:solidFill>
              </a:rPr>
              <a:t>لّ شِي؟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يَسوع نَاطِرْ جَوِابْنا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49" y="3748706"/>
            <a:ext cx="4019551" cy="310929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7579" y="0"/>
            <a:ext cx="5593975" cy="3818965"/>
          </a:xfrm>
          <a:prstGeom prst="cloudCallout">
            <a:avLst>
              <a:gd name="adj1" fmla="val 45224"/>
              <a:gd name="adj2" fmla="val 6227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تَعو تَ نُطْلُب مِن يَسوع يْساعِدْنا حَتَّى نْكُون رُسُلُو</a:t>
            </a:r>
            <a:r>
              <a:rPr lang="ar-LB" sz="3200" dirty="0">
                <a:solidFill>
                  <a:schemeClr val="tx1"/>
                </a:solidFill>
              </a:rPr>
              <a:t> ونقِلّو: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«</a:t>
            </a:r>
            <a:r>
              <a:rPr lang="ar-SA" sz="3200" b="1" dirty="0">
                <a:solidFill>
                  <a:schemeClr val="tx1"/>
                </a:solidFill>
              </a:rPr>
              <a:t>يا ي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سوع بَدّي إ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م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SA" sz="3200" b="1" dirty="0">
                <a:solidFill>
                  <a:schemeClr val="tx1"/>
                </a:solidFill>
              </a:rPr>
              <a:t>شي عَ خُطاك</a:t>
            </a:r>
            <a:r>
              <a:rPr lang="ar-LB" sz="3200" b="1" dirty="0">
                <a:solidFill>
                  <a:schemeClr val="tx1"/>
                </a:solidFill>
              </a:rPr>
              <a:t>».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65594" y="268942"/>
            <a:ext cx="4350559" cy="3186568"/>
          </a:xfrm>
          <a:prstGeom prst="cloudCallout">
            <a:avLst>
              <a:gd name="adj1" fmla="val -75215"/>
              <a:gd name="adj2" fmla="val 3559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عمِلوا هَالنّشاط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20" y="3399083"/>
            <a:ext cx="4019551" cy="310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1" y="0"/>
            <a:ext cx="8875059" cy="6858000"/>
          </a:xfr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</p:spPr>
      </p:pic>
      <p:sp>
        <p:nvSpPr>
          <p:cNvPr id="2" name="TextBox 1"/>
          <p:cNvSpPr txBox="1"/>
          <p:nvPr/>
        </p:nvSpPr>
        <p:spPr>
          <a:xfrm>
            <a:off x="6266329" y="2501153"/>
            <a:ext cx="8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/>
              <a:t>رَبّ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49472" y="3070413"/>
            <a:ext cx="154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/>
              <a:t>خاطِئ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08848" y="2308413"/>
            <a:ext cx="154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/>
              <a:t>تَخَف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6166" y="2810436"/>
            <a:ext cx="154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/>
              <a:t>صَيادًا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937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441766" y="1304365"/>
            <a:ext cx="2702234" cy="3355041"/>
          </a:xfrm>
          <a:prstGeom prst="cloudCallout">
            <a:avLst>
              <a:gd name="adj1" fmla="val 29163"/>
              <a:gd name="adj2" fmla="val 858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العبارة يَلْلي لازِم تِنحِفر بِقْلوبنا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870" y="0"/>
            <a:ext cx="71487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237" y="0"/>
            <a:ext cx="5543511" cy="40546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61917"/>
            <a:ext cx="3812146" cy="4585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41629" y="188260"/>
            <a:ext cx="4552747" cy="3771763"/>
          </a:xfrm>
          <a:prstGeom prst="cloudCallout">
            <a:avLst>
              <a:gd name="adj1" fmla="val -109263"/>
              <a:gd name="adj2" fmla="val 34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/>
                </a:solidFill>
              </a:rPr>
              <a:t>.</a:t>
            </a:r>
            <a:endParaRPr lang="ar-LB" sz="4125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20" y="3399083"/>
            <a:ext cx="4019551" cy="310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823" y="-5869"/>
            <a:ext cx="5244353" cy="68638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3484808"/>
            <a:ext cx="4019551" cy="310929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487706" y="94129"/>
            <a:ext cx="6089755" cy="3402106"/>
          </a:xfrm>
          <a:prstGeom prst="cloudCallout">
            <a:avLst>
              <a:gd name="adj1" fmla="val -63733"/>
              <a:gd name="adj2" fmla="val 410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  <a:endParaRPr lang="fr-CA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بِلِقاءْنا اليوم رَح نشوف كيف دَعا يَسوع أَوَّل تْلاميزو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fr-CA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494" y="713064"/>
            <a:ext cx="3899646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 algn="ctr" rtl="1"/>
            <a:r>
              <a:rPr lang="ar-LB" sz="3200" b="1" dirty="0"/>
              <a:t>نخَبِّر</a:t>
            </a:r>
            <a:r>
              <a:rPr lang="ar-LB" sz="3200" dirty="0"/>
              <a:t> يَلْلي حوالَيْنا كيف</a:t>
            </a:r>
            <a:r>
              <a:rPr lang="ar-SA" sz="3200" dirty="0"/>
              <a:t> اختار يَسوع تلامي</a:t>
            </a:r>
            <a:r>
              <a:rPr lang="ar-LB" sz="3200" dirty="0"/>
              <a:t>زو</a:t>
            </a:r>
            <a:r>
              <a:rPr lang="ar-SA" sz="3200" dirty="0"/>
              <a:t> ود</a:t>
            </a:r>
            <a:r>
              <a:rPr lang="ar-LB" sz="3200" dirty="0"/>
              <a:t>َ</a:t>
            </a:r>
            <a:r>
              <a:rPr lang="ar-SA" sz="3200" dirty="0"/>
              <a:t>عاه</a:t>
            </a:r>
            <a:r>
              <a:rPr lang="ar-LB" sz="3200" dirty="0"/>
              <a:t>ُن لَ</a:t>
            </a:r>
            <a:r>
              <a:rPr lang="ar-SA" sz="3200" dirty="0"/>
              <a:t>مُشار</a:t>
            </a:r>
            <a:r>
              <a:rPr lang="ar-LB" sz="3200" dirty="0"/>
              <a:t>َ</a:t>
            </a:r>
            <a:r>
              <a:rPr lang="ar-SA" sz="3200" dirty="0"/>
              <a:t>كت</a:t>
            </a:r>
            <a:r>
              <a:rPr lang="ar-LB" sz="3200" dirty="0"/>
              <a:t>و</a:t>
            </a:r>
            <a:r>
              <a:rPr lang="ar-SA" sz="3200" dirty="0"/>
              <a:t> الح</a:t>
            </a:r>
            <a:r>
              <a:rPr lang="ar-LB" sz="3200" dirty="0"/>
              <a:t>َ</a:t>
            </a:r>
            <a:r>
              <a:rPr lang="ar-SA" sz="3200" dirty="0"/>
              <a:t>ياة الج</a:t>
            </a:r>
            <a:r>
              <a:rPr lang="ar-LB" sz="3200" dirty="0"/>
              <a:t>ْ</a:t>
            </a:r>
            <a:r>
              <a:rPr lang="ar-SA" sz="3200" dirty="0"/>
              <a:t>ديدة</a:t>
            </a:r>
            <a:r>
              <a:rPr lang="en-US" sz="3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260" y="4306145"/>
            <a:ext cx="374930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2">
                    <a:lumMod val="75000"/>
                  </a:schemeClr>
                </a:solidFill>
              </a:rPr>
              <a:t>نِتنَبَّه</a:t>
            </a:r>
            <a:r>
              <a:rPr lang="ar-LB" sz="3200" b="1" dirty="0">
                <a:solidFill>
                  <a:srgbClr val="C00000"/>
                </a:solidFill>
              </a:rPr>
              <a:t> </a:t>
            </a:r>
            <a:r>
              <a:rPr lang="ar-LB" sz="3200" dirty="0"/>
              <a:t>إ</a:t>
            </a:r>
            <a:r>
              <a:rPr lang="ar-SA" sz="3200" dirty="0"/>
              <a:t>نّ</a:t>
            </a:r>
            <a:r>
              <a:rPr lang="ar-LB" sz="3200" dirty="0"/>
              <a:t>و </a:t>
            </a:r>
            <a:r>
              <a:rPr lang="ar-SA" sz="3200" dirty="0"/>
              <a:t>يَسوع</a:t>
            </a:r>
            <a:r>
              <a:rPr lang="ar-LB" sz="3200" dirty="0"/>
              <a:t> بَدّو يانا</a:t>
            </a:r>
            <a:r>
              <a:rPr lang="ar-SA" sz="3200" dirty="0"/>
              <a:t> </a:t>
            </a:r>
            <a:r>
              <a:rPr lang="ar-LB" sz="3200" dirty="0"/>
              <a:t>نْ</a:t>
            </a:r>
            <a:r>
              <a:rPr lang="ar-SA" sz="3200" dirty="0"/>
              <a:t>عيش م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و</a:t>
            </a:r>
            <a:r>
              <a:rPr lang="ar-SA" sz="3200" dirty="0"/>
              <a:t> </a:t>
            </a:r>
            <a:r>
              <a:rPr lang="ar-LB" sz="3200" dirty="0"/>
              <a:t>ونِمْشي</a:t>
            </a:r>
            <a:r>
              <a:rPr lang="ar-SA" sz="3200" dirty="0"/>
              <a:t> ع</a:t>
            </a:r>
            <a:r>
              <a:rPr lang="ar-LB" sz="3200" dirty="0"/>
              <a:t>َ</a:t>
            </a:r>
            <a:r>
              <a:rPr lang="ar-SA" sz="3200" dirty="0"/>
              <a:t> خُطاه </a:t>
            </a:r>
            <a:r>
              <a:rPr lang="ar-LB" sz="3200" dirty="0"/>
              <a:t>ونلَبّي</a:t>
            </a:r>
            <a:r>
              <a:rPr lang="ar-SA" sz="3200" dirty="0"/>
              <a:t> </a:t>
            </a:r>
            <a:r>
              <a:rPr lang="ar-LB" sz="3200" dirty="0"/>
              <a:t>نِ</a:t>
            </a:r>
            <a:r>
              <a:rPr lang="ar-SA" sz="3200" dirty="0"/>
              <a:t>دا</a:t>
            </a:r>
            <a:r>
              <a:rPr lang="ar-LB" sz="3200" dirty="0"/>
              <a:t>ؤ.</a:t>
            </a:r>
            <a:endParaRPr lang="en-US" sz="3200" dirty="0"/>
          </a:p>
        </p:txBody>
      </p:sp>
      <p:pic>
        <p:nvPicPr>
          <p:cNvPr id="102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88858" y="3845859"/>
            <a:ext cx="4377681" cy="3012141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329953" y="389963"/>
            <a:ext cx="4238811" cy="2204893"/>
          </a:xfrm>
          <a:prstGeom prst="cloudCallout">
            <a:avLst>
              <a:gd name="adj1" fmla="val 22911"/>
              <a:gd name="adj2" fmla="val 12578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شُو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4776" y="174812"/>
            <a:ext cx="4424083" cy="3657601"/>
          </a:xfrm>
          <a:prstGeom prst="cloudCallout">
            <a:avLst>
              <a:gd name="adj1" fmla="val 54672"/>
              <a:gd name="adj2" fmla="val 6250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هَلَّق نْحِط نَفسنا بِحُضور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ونِستَدعي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578" y="3748706"/>
            <a:ext cx="4019551" cy="310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30363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بَيناتنا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10461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123330" y="174812"/>
            <a:ext cx="3913094" cy="2072641"/>
          </a:xfrm>
          <a:prstGeom prst="cloudCallout">
            <a:avLst>
              <a:gd name="adj1" fmla="val 4870"/>
              <a:gd name="adj2" fmla="val 12975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أَصدِقائي، تطَلّعوا مْنيح بِهَالصّورة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060" y="4414425"/>
            <a:ext cx="3158940" cy="244357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082"/>
            <a:ext cx="6777395" cy="54326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654194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4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7030A0"/>
      </a:accent1>
      <a:accent2>
        <a:srgbClr val="FCAAE1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1012</TotalTime>
  <Words>1023</Words>
  <Application>Microsoft Office PowerPoint</Application>
  <PresentationFormat>On-screen Show (4:3)</PresentationFormat>
  <Paragraphs>101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الرّابِع عَشَر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وهُوِّي كان وِاقِفْ عَ شَطّ بُحَيْرَة جنّيسرا. شِافْ سَفِيْنتَينْ رَاسيِيْن عَ الشَّط، كِانُوا الصِّيادِيّ نِزْلُو مِنُّن، وَعَمْ يغَسْلُو الشِّباك. </vt:lpstr>
      <vt:lpstr>قَرَّبْ مِنُّن وطِلِعْ يَسوع عَ سَفِينِي مِن هَالتْنَين، كِانِتْ لَ سِمْعَان، وقَلّو يْبَعِّدْ شْوَي عَن الشَّط، وقَعَدْ صار يْعَلِّمْ النِّاسْ من السَّفِينِي.</vt:lpstr>
      <vt:lpstr>PowerPoint Presentation</vt:lpstr>
      <vt:lpstr>PowerPoint Presentation</vt:lpstr>
      <vt:lpstr>بَس يَسوع قَرّبْ مِنُّن وطِلِعْ عَ سَفِينِي مِن هَالتْنَين، كِانِتْ لَسِمْعَان، وقَلّو يْبَعِّدْ شْوَي عَن الشَّط، وقَعَدْ صار يْعَلِّمْ النِّاسْ من السَّفِينِي.</vt:lpstr>
      <vt:lpstr>PowerPoint Presentation</vt:lpstr>
      <vt:lpstr>قَرّبْ مِنُّن وطِلِعْ يسوع عَ سَفِينِي مِن هَالتْنَين، كِانِتْ لَ سِمْعَان، وقَلّو يْبَعِّدْ شْوَي عن الشَّط، وقَعَدْ صار يْعَلِّمْ النِّاسْ من السَّفِينِي.</vt:lpstr>
      <vt:lpstr>PowerPoint Presentation</vt:lpstr>
      <vt:lpstr>PowerPoint Presentation</vt:lpstr>
      <vt:lpstr>PowerPoint Presentation</vt:lpstr>
      <vt:lpstr>سِمْعَان فِهمْ إنُّو يَسوع مْعَلِّمْ، يَعْنِي بْيَعْرِفْ كِلْمِة اللَّه، كِرْمِالْ هَيك وِثِقْ فِيه، وعِمِلْ مَعْ رِفْقاتو مِتِلْ ما قال يَسوع. وكِتِرْ ما عِلِقْلُنْ سَمَكْ، كانوا الشْبِاكْ تْخَزَّقُو</vt:lpstr>
      <vt:lpstr>لَوْلَحُوا لَلْشُرَكا تَبَعُنْ يَلّي بالسَّفِينِي التِّانىِي، تَ يِجُوا يْسِاعْدُوون. إجُوا، وعَبُّوا السْفَينْتَين ولَوْ ْشَوي كِانوا رَحْ يِغْرَقُوا.</vt:lpstr>
      <vt:lpstr>لَمَّنْ سِمْعان بُطْرُسْ شِافْ هَالشِّي، رَكَعْ قِدّام يَسوع وقال: </vt:lpstr>
      <vt:lpstr>PowerPoint Presentation</vt:lpstr>
      <vt:lpstr>PowerPoint Presentation</vt:lpstr>
      <vt:lpstr>PowerPoint Presentation</vt:lpstr>
      <vt:lpstr>تَرَكو بَيُّن، زَبَدى، بالشَّختُورَة مَع الصَيَّادِين ولِحْقوه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EB2 اللقاء الرابع عشر</dc:title>
  <dc:creator>Michel Haddad</dc:creator>
  <cp:lastModifiedBy>Michel Haddad (Prof)</cp:lastModifiedBy>
  <cp:revision>92</cp:revision>
  <dcterms:created xsi:type="dcterms:W3CDTF">2020-08-25T06:38:39Z</dcterms:created>
  <dcterms:modified xsi:type="dcterms:W3CDTF">2022-04-16T08:59:37Z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E103002C-7328-4E67-A684-438C75B68D7E</vt:lpwstr>
  </property>
  <property fmtid="{D5CDD505-2E9C-101B-9397-08002B2CF9AE}" pid="3" name="ArticulatePath">
    <vt:lpwstr>EB2 اللقاء الرابع عشر</vt:lpwstr>
  </property>
</Properties>
</file>