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27" r:id="rId3"/>
    <p:sldId id="258" r:id="rId4"/>
    <p:sldId id="306" r:id="rId5"/>
    <p:sldId id="441" r:id="rId6"/>
    <p:sldId id="449" r:id="rId7"/>
    <p:sldId id="450" r:id="rId8"/>
    <p:sldId id="451" r:id="rId9"/>
    <p:sldId id="452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287" r:id="rId28"/>
    <p:sldId id="472" r:id="rId29"/>
    <p:sldId id="471" r:id="rId30"/>
    <p:sldId id="285" r:id="rId31"/>
    <p:sldId id="326" r:id="rId32"/>
    <p:sldId id="473" r:id="rId33"/>
    <p:sldId id="475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86" r:id="rId45"/>
    <p:sldId id="283" r:id="rId46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C80"/>
    <a:srgbClr val="40C04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7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00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15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6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3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2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9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0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540558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85800" y="0"/>
            <a:ext cx="8458200" cy="10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/>
              <a:t>والعَسْكَرْ كَمِان تْمَسْخَرُو عْلَيه، صَارُو يْقَرْبو لَ حَدّو، يْقَدْمُولو خَلّ، ويقُولو: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106271" y="4558552"/>
            <a:ext cx="2837330" cy="1855694"/>
          </a:xfrm>
          <a:prstGeom prst="wedgeRoundRectCallout">
            <a:avLst>
              <a:gd name="adj1" fmla="val -67052"/>
              <a:gd name="adj2" fmla="val 1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إذا إنْتَ مَلِك اليَهود خَلِّصْ حَالَك.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12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177" y="125506"/>
            <a:ext cx="1618830" cy="4164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3100" dirty="0">
                <a:solidFill>
                  <a:schemeClr val="tx1"/>
                </a:solidFill>
              </a:rPr>
              <a:t>وَاحَد من المِجِرْمَين الْلِي كِانُوا مْعَلَّقِين عَ الصَّلِيب، صَار يجَدِّفْ عْلَيه ويْقُول</a:t>
            </a:r>
            <a:r>
              <a:rPr lang="ar-LB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51329" y="4867836"/>
            <a:ext cx="4249271" cy="1855694"/>
          </a:xfrm>
          <a:prstGeom prst="wedgeRoundRectCallout">
            <a:avLst>
              <a:gd name="adj1" fmla="val 40057"/>
              <a:gd name="adj2" fmla="val -1208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مِشْ إنْتَ المَسيح؟ خَلِّصْ حَالَك بَقَا، وخَلِّصْنَا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05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482" y="228600"/>
            <a:ext cx="4052748" cy="1985682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بَس التِّانِي سَكَّتُو وقَال</a:t>
            </a:r>
            <a:r>
              <a:rPr lang="ar-LB" sz="2800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17812" y="4760259"/>
            <a:ext cx="6992471" cy="1627093"/>
          </a:xfrm>
          <a:prstGeom prst="wedgeRoundRectCallout">
            <a:avLst>
              <a:gd name="adj1" fmla="val 40057"/>
              <a:gd name="adj2" fmla="val -1208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مَا بِتْخَاف 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للّ</a:t>
            </a:r>
            <a:r>
              <a:rPr lang="ar-LB" sz="2800" dirty="0">
                <a:solidFill>
                  <a:schemeClr val="tx1"/>
                </a:solidFill>
              </a:rPr>
              <a:t>ه</a:t>
            </a:r>
            <a:r>
              <a:rPr lang="ar-SA" sz="2800" dirty="0">
                <a:solidFill>
                  <a:schemeClr val="tx1"/>
                </a:solidFill>
              </a:rPr>
              <a:t>، وإنْتَ عَمْ تعِانِي زِات القَصَاص؟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نِحْنَا قَصَاصْنَا عَادِل، هِادَا جَزا </a:t>
            </a:r>
            <a:r>
              <a:rPr lang="ar-LB" sz="2800" dirty="0">
                <a:solidFill>
                  <a:schemeClr val="tx1"/>
                </a:solidFill>
              </a:rPr>
              <a:t>أ</a:t>
            </a:r>
            <a:r>
              <a:rPr lang="ar-SA" sz="2800" dirty="0">
                <a:solidFill>
                  <a:schemeClr val="tx1"/>
                </a:solidFill>
              </a:rPr>
              <a:t>عْمِالْنا. هَالرِّجِّال مِشْ عِامِلْ شِي عَاطِلْ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16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247" y="121024"/>
            <a:ext cx="4052748" cy="1985682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وعاد قَال: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366683" y="3442446"/>
            <a:ext cx="3429000" cy="1573305"/>
          </a:xfrm>
          <a:prstGeom prst="wedgeRoundRectCallout">
            <a:avLst>
              <a:gd name="adj1" fmla="val -58080"/>
              <a:gd name="adj2" fmla="val -11671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يَسوع، تِبْقَا زك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رْنِي بَسْ تِجِي بِمَلَكُوتَك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0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341" y="201706"/>
            <a:ext cx="4052748" cy="1985682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قَلّو يسوع: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721224" y="3966882"/>
            <a:ext cx="3429000" cy="1573305"/>
          </a:xfrm>
          <a:prstGeom prst="wedgeRoundRectCallout">
            <a:avLst>
              <a:gd name="adj1" fmla="val -58080"/>
              <a:gd name="adj2" fmla="val -11671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بْقِلَّكْ، وهـيِّيْ الحَقِيقَا: اليَوم بِتْكُون مَعِي بِالفِرْدَوس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47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65" y="94129"/>
            <a:ext cx="6696635" cy="1801906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يَسوع نَفَّذْ طَلَب اللُّص يَلْلي اطَّلَعْ فِيه وفَرْجِانا قَدَّيْ في مَحَبِّة بِقَلْبُو لَلْبَشَر وبَيَّنْ عَن حُبُّو لِكْبِير لَهالرِّجِال يَلّ</a:t>
            </a:r>
            <a:r>
              <a:rPr lang="ar-LB" sz="2800" dirty="0">
                <a:solidFill>
                  <a:schemeClr val="tx1"/>
                </a:solidFill>
              </a:rPr>
              <a:t>ي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وِثِقْ فِيه. ووَعَدُو إنُّو رَحْ يكُونْ مَعو بالفِرْدَوس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42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03659" cy="7005918"/>
          </a:xfrm>
        </p:spPr>
      </p:pic>
      <p:sp>
        <p:nvSpPr>
          <p:cNvPr id="5" name="Rectangle 4"/>
          <p:cNvSpPr/>
          <p:nvPr/>
        </p:nvSpPr>
        <p:spPr>
          <a:xfrm>
            <a:off x="-161365" y="0"/>
            <a:ext cx="494851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بَسْ حَدْ يَسوع كِان فيه نِاس قْلوبُنْ مِلْيِانِة حِقد وعِنِف وسُخْرِيِة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800" dirty="0">
                <a:latin typeface="Tahoma" panose="020B0604030504040204" pitchFamily="34" charset="0"/>
                <a:ea typeface="Times New Roman" panose="02020603050405020304" pitchFamily="18" charset="0"/>
              </a:rPr>
              <a:t>بَسْ يَسوع ما كِان في عَ لْسِانُو إلاّ كِلْمِة وِحْدِة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721224" y="3966882"/>
            <a:ext cx="3429000" cy="1573305"/>
          </a:xfrm>
          <a:prstGeom prst="wedgeRoundRectCallout">
            <a:avLst>
              <a:gd name="adj1" fmla="val 32116"/>
              <a:gd name="adj2" fmla="val -12868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500" dirty="0"/>
              <a:t>يا بَيِّي، </a:t>
            </a:r>
            <a:r>
              <a:rPr lang="ar-LB" sz="4500" dirty="0"/>
              <a:t>ا</a:t>
            </a:r>
            <a:r>
              <a:rPr lang="ar-SA" sz="4500" dirty="0"/>
              <a:t>غْفُرْلُنْ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8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775" y="443753"/>
            <a:ext cx="4988859" cy="143285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وحَوالا السِّاعَا تْنَعش الضُّهر، عتَّمت الأَرض كِلّا لَلسّاعا تْلاتِي بَعد الضُّهر</a:t>
            </a:r>
            <a:r>
              <a:rPr lang="ar-LB" dirty="0">
                <a:solidFill>
                  <a:schemeClr val="bg1"/>
                </a:solidFill>
              </a:rPr>
              <a:t> </a:t>
            </a:r>
            <a:r>
              <a:rPr lang="ar-SA" dirty="0">
                <a:solidFill>
                  <a:schemeClr val="bg1"/>
                </a:solidFill>
              </a:rPr>
              <a:t>لِ أنوّ الشّمس نْكَسَفِت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26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8859"/>
            <a:ext cx="9329145" cy="6996859"/>
          </a:xfrm>
        </p:spPr>
      </p:pic>
      <p:sp>
        <p:nvSpPr>
          <p:cNvPr id="5" name="Rectangle 4"/>
          <p:cNvSpPr/>
          <p:nvPr/>
        </p:nvSpPr>
        <p:spPr>
          <a:xfrm>
            <a:off x="6784137" y="514580"/>
            <a:ext cx="2359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ea typeface="Times New Roman" panose="02020603050405020304" pitchFamily="18" charset="0"/>
              </a:rPr>
              <a:t>وتْخَزَّق سْتَار الهَيكَل عَ النُّصّ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81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5476839" y="1290919"/>
            <a:ext cx="3330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ساعِتا، صَرَخْ يَسوع</a:t>
            </a:r>
            <a:endParaRPr lang="ar-LB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r" rtl="1"/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 بْصَوت عَظيم وقَال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988" y="5150224"/>
            <a:ext cx="3429000" cy="1573305"/>
          </a:xfrm>
          <a:prstGeom prst="wedgeRoundRectCallout">
            <a:avLst>
              <a:gd name="adj1" fmla="val 39175"/>
              <a:gd name="adj2" fmla="val -11329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/>
              <a:t>يا بَيِّي، بْسَلِّمْ رُوحي بَين </a:t>
            </a:r>
            <a:r>
              <a:rPr lang="ar-LB" sz="3300" dirty="0"/>
              <a:t>إ</a:t>
            </a:r>
            <a:r>
              <a:rPr lang="ar-SA" sz="3300" dirty="0"/>
              <a:t>يْدَيك</a:t>
            </a:r>
            <a:endParaRPr lang="en-US" sz="33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64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8491" y="1"/>
            <a:ext cx="48408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300140" y="209064"/>
            <a:ext cx="3969355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ومِن بَعد مَ قِال ه</a:t>
            </a:r>
            <a:r>
              <a:rPr lang="ar-LB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الشِّي،</a:t>
            </a:r>
            <a:endParaRPr lang="ar-LB" sz="3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سَلَّمْ رُوحُو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99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491169" y="1822711"/>
            <a:ext cx="2550698" cy="1475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م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ّن قِايِد المِيِّي </a:t>
            </a:r>
            <a:endParaRPr lang="ar-L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شِاف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ش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 صَار،ْ </a:t>
            </a:r>
            <a:endParaRPr lang="ar-L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مَجَّدْ 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ا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للّ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ه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وقال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545105" y="3671047"/>
            <a:ext cx="2299447" cy="1775011"/>
          </a:xfrm>
          <a:prstGeom prst="wedgeEllipseCallout">
            <a:avLst>
              <a:gd name="adj1" fmla="val -90487"/>
              <a:gd name="adj2" fmla="val -4128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بالحَقِيقَا، هَالرِّجِّال كِان بَار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00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223" y="851647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وكلّ النِّاسْ يَلّي إجُو تَ يْشُوفُو مَشهد الصَّلب، وشِافُو الْلِي صار، رِجْعُو هِنِّي وعَمْ يدِقّو عَ صْدُرُون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393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5494" y="5382596"/>
            <a:ext cx="5688106" cy="147540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وصْحابُو كِلُّن، بما فِيُنْ النِّسْوِان يَل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ْل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ي لِحْقُوه من الجَليل، كانُوا وِاقْفِين بْعِيد، يْرِاقْبُو يَلّي عَم يْصير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51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41223" cy="7005918"/>
          </a:xfrm>
        </p:spPr>
      </p:pic>
      <p:sp>
        <p:nvSpPr>
          <p:cNvPr id="5" name="Rectangle 4"/>
          <p:cNvSpPr/>
          <p:nvPr/>
        </p:nvSpPr>
        <p:spPr>
          <a:xfrm>
            <a:off x="1613647" y="215152"/>
            <a:ext cx="4639236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و</a:t>
            </a:r>
            <a:r>
              <a:rPr lang="ar-L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إ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جا رجّال </a:t>
            </a:r>
            <a:r>
              <a:rPr lang="ar-L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إ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سْمُو يُوسِف، هوّي عُضُو بِالمَجْلِس ورِجّال صَالِح وبَار، من مَدِينِة الرّامَى، الْلِي هِيِّي من مُدُن اليَهود، كِان مِشْ موِافِقْ عَ قَرار </a:t>
            </a:r>
            <a:r>
              <a:rPr lang="ar-L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أ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عْضَا</a:t>
            </a:r>
            <a:r>
              <a:rPr lang="ar-L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ء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المَجْلِس وعَمْلِتُنْ، ونَاطِر ملَكُوت اللّ</a:t>
            </a:r>
            <a:r>
              <a:rPr lang="ar-L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ه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، رَاحْ لَ عِند بِيْلاطُسْ وطلَبْ جِسم يَسوع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51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286161" y="164958"/>
            <a:ext cx="26949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نَزَّلُو عن الصَّلِيب، </a:t>
            </a:r>
            <a:endParaRPr lang="ar-L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ar-SA" sz="2800" dirty="0">
                <a:solidFill>
                  <a:schemeClr val="bg1"/>
                </a:solidFill>
                <a:ea typeface="Times New Roman" panose="02020603050405020304" pitchFamily="18" charset="0"/>
              </a:rPr>
              <a:t>كَفَّنو بالكِتِّان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61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95835" y="0"/>
            <a:ext cx="809512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وحَطّو ب قَبر مَنْحُوت بالصَّخر، ما نْدَفَنْ فِيه حَدَا من قَبِل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ar-L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كان يَومِتَا يَوم التَّحْضِير، وبَلَّشو يْضَوّو قْنِادِيل السَّبت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89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1236372" y="360609"/>
            <a:ext cx="3850780" cy="2718768"/>
          </a:xfrm>
          <a:prstGeom prst="cloudCallout">
            <a:avLst>
              <a:gd name="adj1" fmla="val -75046"/>
              <a:gd name="adj2" fmla="val 383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تَعُوا تَ نقول لَ يسوع كِلّنا س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وا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 rtl="1"/>
            <a:endParaRPr lang="ar-L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1210236" y="3630707"/>
            <a:ext cx="4101352" cy="2111188"/>
          </a:xfrm>
          <a:prstGeom prst="borderCallout1">
            <a:avLst>
              <a:gd name="adj1" fmla="val 18750"/>
              <a:gd name="adj2" fmla="val -8333"/>
              <a:gd name="adj3" fmla="val 120395"/>
              <a:gd name="adj4" fmla="val -25786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/>
              <a:t>مِتل قِايِد المىِّة ويُوسف والنِّسْوان بَدْنا  نْضَلّ حَدَّكْ يا يسوع ونْقِلَّكْ </a:t>
            </a:r>
            <a:r>
              <a:rPr lang="ar-LB" sz="3000" dirty="0"/>
              <a:t>إ</a:t>
            </a:r>
            <a:r>
              <a:rPr lang="ar-SA" sz="3000" dirty="0"/>
              <a:t>نّا مِنْحِبَّكْ</a:t>
            </a:r>
            <a:r>
              <a:rPr lang="en-US" sz="3000" dirty="0"/>
              <a:t>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610" y="2961105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1048871" y="360608"/>
            <a:ext cx="4038281" cy="3525591"/>
          </a:xfrm>
          <a:prstGeom prst="cloudCallout">
            <a:avLst>
              <a:gd name="adj1" fmla="val -75046"/>
              <a:gd name="adj2" fmla="val 383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وهَلّق بَدْنا نْعيش سَوا هَالصّلاة الإِحتِفالِيّة</a:t>
            </a:r>
            <a:endParaRPr lang="ar-L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739" y="2880422"/>
            <a:ext cx="4335802" cy="408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9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82" y="3101885"/>
            <a:ext cx="6347714" cy="327202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SA" sz="3800" dirty="0"/>
              <a:t>أ</a:t>
            </a:r>
            <a:r>
              <a:rPr lang="ar-LB" sz="3800" dirty="0"/>
              <a:t>َ</a:t>
            </a:r>
            <a:r>
              <a:rPr lang="ar-SA" sz="3800" dirty="0"/>
              <a:t>غْصان ز</a:t>
            </a:r>
            <a:r>
              <a:rPr lang="ar-LB" sz="3800" dirty="0"/>
              <a:t>َ</a:t>
            </a:r>
            <a:r>
              <a:rPr lang="ar-SA" sz="3800" dirty="0"/>
              <a:t>يتون </a:t>
            </a:r>
            <a:endParaRPr lang="ar-LB" sz="3800" dirty="0"/>
          </a:p>
          <a:p>
            <a:pPr algn="ctr" rtl="1"/>
            <a:r>
              <a:rPr lang="ar-SA" sz="3800" dirty="0"/>
              <a:t>ث</a:t>
            </a:r>
            <a:r>
              <a:rPr lang="ar-LB" sz="3800" dirty="0"/>
              <a:t>َ</a:t>
            </a:r>
            <a:r>
              <a:rPr lang="ar-SA" sz="3800" dirty="0"/>
              <a:t>لاث قُربانات أ</a:t>
            </a:r>
            <a:r>
              <a:rPr lang="ar-LB" sz="3800" dirty="0"/>
              <a:t>َ</a:t>
            </a:r>
            <a:r>
              <a:rPr lang="ar-SA" sz="3800" dirty="0"/>
              <a:t>و خ</a:t>
            </a:r>
            <a:r>
              <a:rPr lang="ar-LB" sz="3800" dirty="0"/>
              <a:t>ُ</a:t>
            </a:r>
            <a:r>
              <a:rPr lang="ar-SA" sz="3800" dirty="0"/>
              <a:t>بز</a:t>
            </a:r>
            <a:endParaRPr lang="en-US" sz="3800" dirty="0"/>
          </a:p>
          <a:p>
            <a:pPr algn="ctr" rtl="1"/>
            <a:r>
              <a:rPr lang="ar-SA" sz="3800" dirty="0"/>
              <a:t>ص</a:t>
            </a:r>
            <a:r>
              <a:rPr lang="ar-LB" sz="3800" dirty="0"/>
              <a:t>َ</a:t>
            </a:r>
            <a:r>
              <a:rPr lang="ar-SA" sz="3800" dirty="0"/>
              <a:t>ليب خَش</a:t>
            </a:r>
            <a:r>
              <a:rPr lang="ar-LB" sz="3800" dirty="0"/>
              <a:t>َ</a:t>
            </a:r>
            <a:r>
              <a:rPr lang="ar-SA" sz="3800" dirty="0"/>
              <a:t>ب</a:t>
            </a:r>
            <a:r>
              <a:rPr lang="ar-LB" sz="3800" dirty="0"/>
              <a:t>ِ</a:t>
            </a:r>
            <a:r>
              <a:rPr lang="ar-SA" sz="3800" dirty="0"/>
              <a:t>يّ كب</a:t>
            </a:r>
            <a:r>
              <a:rPr lang="ar-LB" sz="3800" dirty="0"/>
              <a:t>ير</a:t>
            </a:r>
            <a:endParaRPr lang="en-US" sz="3800" dirty="0"/>
          </a:p>
          <a:p>
            <a:pPr algn="ctr" rtl="1"/>
            <a:r>
              <a:rPr lang="ar-SA" sz="3800" dirty="0"/>
              <a:t>شموع </a:t>
            </a:r>
            <a:r>
              <a:rPr lang="ar-LB" sz="3800" dirty="0"/>
              <a:t>ز</a:t>
            </a:r>
            <a:r>
              <a:rPr lang="ar-SA" sz="3800" dirty="0"/>
              <a:t>غيرة</a:t>
            </a:r>
            <a:endParaRPr lang="en-US" sz="3800" dirty="0"/>
          </a:p>
        </p:txBody>
      </p:sp>
      <p:sp>
        <p:nvSpPr>
          <p:cNvPr id="4" name="Wave 3"/>
          <p:cNvSpPr/>
          <p:nvPr/>
        </p:nvSpPr>
        <p:spPr>
          <a:xfrm>
            <a:off x="1371599" y="578223"/>
            <a:ext cx="4988860" cy="201705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التَّحضيرات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19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1094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 العُشرون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86" y="4424082"/>
            <a:ext cx="6465761" cy="1462420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آلامُ يَسوع</a:t>
            </a:r>
            <a:r>
              <a:rPr lang="fr-FR" sz="5000" b="1" dirty="0">
                <a:solidFill>
                  <a:srgbClr val="FF0000"/>
                </a:solidFill>
              </a:rPr>
              <a:t> </a:t>
            </a:r>
            <a:endParaRPr lang="ar-LB" sz="5000" b="1" dirty="0">
              <a:solidFill>
                <a:srgbClr val="FF0000"/>
              </a:solidFill>
            </a:endParaRPr>
          </a:p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(الجُزءُ الثّاني)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627093" y="201706"/>
            <a:ext cx="4988860" cy="201705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الخُطُوات</a:t>
            </a:r>
            <a:endParaRPr lang="en-US" sz="5000" dirty="0"/>
          </a:p>
        </p:txBody>
      </p:sp>
      <p:sp>
        <p:nvSpPr>
          <p:cNvPr id="2" name="Rounded Rectangle 1"/>
          <p:cNvSpPr/>
          <p:nvPr/>
        </p:nvSpPr>
        <p:spPr>
          <a:xfrm>
            <a:off x="5741894" y="2581836"/>
            <a:ext cx="2931460" cy="1761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4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مِنرَتّل</a:t>
            </a:r>
            <a:endParaRPr lang="ar-LB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S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 أنت</a:t>
            </a:r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إ</a:t>
            </a:r>
            <a:r>
              <a:rPr lang="ar-L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لَهي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85" y="2213600"/>
            <a:ext cx="3965850" cy="43259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28447" y="685799"/>
            <a:ext cx="3200400" cy="17615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مِنصَلّي</a:t>
            </a:r>
            <a:endParaRPr lang="en-US" sz="4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28600" y="820271"/>
            <a:ext cx="5392271" cy="5688105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 ر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بّ، نُريدُ أ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نَتبَعَك في آلامِكَ،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وأن نَطلُب إ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ليك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الغ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فران،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عطِنا القُوَّة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لِنَبقى قُربَك،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واغف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ل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59106"/>
            <a:ext cx="4693024" cy="4693024"/>
          </a:xfrm>
        </p:spPr>
      </p:pic>
      <p:sp>
        <p:nvSpPr>
          <p:cNvPr id="7" name="Oval Callout 6"/>
          <p:cNvSpPr/>
          <p:nvPr/>
        </p:nvSpPr>
        <p:spPr>
          <a:xfrm>
            <a:off x="927846" y="551330"/>
            <a:ext cx="4329954" cy="4007224"/>
          </a:xfrm>
          <a:prstGeom prst="wedgeEllipseCallout">
            <a:avLst>
              <a:gd name="adj1" fmla="val 79386"/>
              <a:gd name="adj2" fmla="val 383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سير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 آلام ي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بِتبَلِّش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الشّعانين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!!!</a:t>
            </a:r>
          </a:p>
          <a:p>
            <a:pPr algn="ctr" rtl="1"/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وهَيدا يَسوع عَم يفوت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عَ 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أور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ليم ع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ظ</a:t>
            </a:r>
            <a:r>
              <a:rPr lang="ar-LB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هر حمار صغير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825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69" y="1788460"/>
            <a:ext cx="5707402" cy="5383118"/>
          </a:xfrm>
        </p:spPr>
      </p:pic>
      <p:sp>
        <p:nvSpPr>
          <p:cNvPr id="8" name="Rounded Rectangular Callout 7"/>
          <p:cNvSpPr/>
          <p:nvPr/>
        </p:nvSpPr>
        <p:spPr>
          <a:xfrm>
            <a:off x="524436" y="0"/>
            <a:ext cx="3213847" cy="3281082"/>
          </a:xfrm>
          <a:prstGeom prst="wedgeRoundRectCallout">
            <a:avLst>
              <a:gd name="adj1" fmla="val 90464"/>
              <a:gd name="adj2" fmla="val 58812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خَلّونا كِلْنا</a:t>
            </a:r>
            <a:r>
              <a:rPr lang="ar-SA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ar-LB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نلَوِّح</a:t>
            </a:r>
            <a:r>
              <a:rPr lang="ar-SA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ب</a:t>
            </a:r>
            <a:r>
              <a:rPr lang="ar-LB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ِ</a:t>
            </a:r>
            <a:r>
              <a:rPr lang="ar-SA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أ</a:t>
            </a:r>
            <a:r>
              <a:rPr lang="ar-LB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َ</a:t>
            </a:r>
            <a:r>
              <a:rPr lang="ar-SA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غصان الزَّيتون </a:t>
            </a:r>
            <a:r>
              <a:rPr lang="ar-LB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ونرَتِّل: «</a:t>
            </a:r>
            <a:r>
              <a:rPr lang="ar-SA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هوشَعْنا</a:t>
            </a:r>
            <a:r>
              <a:rPr lang="ar-LB" sz="3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»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110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59106"/>
            <a:ext cx="4693024" cy="4693024"/>
          </a:xfrm>
        </p:spPr>
      </p:pic>
      <p:sp>
        <p:nvSpPr>
          <p:cNvPr id="7" name="Oval Callout 6"/>
          <p:cNvSpPr/>
          <p:nvPr/>
        </p:nvSpPr>
        <p:spPr>
          <a:xfrm>
            <a:off x="0" y="484093"/>
            <a:ext cx="5997389" cy="3899648"/>
          </a:xfrm>
          <a:prstGeom prst="wedgeEllipseCallout">
            <a:avLst>
              <a:gd name="adj1" fmla="val 58534"/>
              <a:gd name="adj2" fmla="val 400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عد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هيك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تناوَل يَسوع عَشا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ؤو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الأخِير م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 تلامِيذ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وأعْلَن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لن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إنّو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بيتسَلّم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نّ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يق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دّم ذات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كُلِّيًّا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كِرمالنا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97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69" y="1788460"/>
            <a:ext cx="5707402" cy="5383118"/>
          </a:xfrm>
        </p:spPr>
      </p:pic>
      <p:sp>
        <p:nvSpPr>
          <p:cNvPr id="8" name="Rounded Rectangular Callout 7"/>
          <p:cNvSpPr/>
          <p:nvPr/>
        </p:nvSpPr>
        <p:spPr>
          <a:xfrm>
            <a:off x="672354" y="134470"/>
            <a:ext cx="3213847" cy="3281082"/>
          </a:xfrm>
          <a:prstGeom prst="wedgeRoundRectCallout">
            <a:avLst>
              <a:gd name="adj1" fmla="val 90464"/>
              <a:gd name="adj2" fmla="val 58812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منِتشارَك كِلنا هَالقِربانِة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214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59106"/>
            <a:ext cx="4693024" cy="4693024"/>
          </a:xfrm>
        </p:spPr>
      </p:pic>
      <p:sp>
        <p:nvSpPr>
          <p:cNvPr id="7" name="Oval Callout 6"/>
          <p:cNvSpPr/>
          <p:nvPr/>
        </p:nvSpPr>
        <p:spPr>
          <a:xfrm>
            <a:off x="0" y="484093"/>
            <a:ext cx="5997389" cy="3899648"/>
          </a:xfrm>
          <a:prstGeom prst="wedgeEllipseCallout">
            <a:avLst>
              <a:gd name="adj1" fmla="val 58534"/>
              <a:gd name="adj2" fmla="val 400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أُطلُب مِنكُن هَلّق إِنو تِ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جمَعُوا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يد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كم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ضع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يّ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 ص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لاة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وإِنّو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رك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عوا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وتِسمَعوا منيح يَلْلي بَدّي قولوا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128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41" y="2299447"/>
            <a:ext cx="4693024" cy="4693024"/>
          </a:xfrm>
        </p:spPr>
      </p:pic>
      <p:sp>
        <p:nvSpPr>
          <p:cNvPr id="3" name="Line Callout 2 2"/>
          <p:cNvSpPr/>
          <p:nvPr/>
        </p:nvSpPr>
        <p:spPr>
          <a:xfrm>
            <a:off x="470645" y="430306"/>
            <a:ext cx="5916707" cy="6427694"/>
          </a:xfrm>
          <a:prstGeom prst="borderCallout2">
            <a:avLst>
              <a:gd name="adj1" fmla="val 18750"/>
              <a:gd name="adj2" fmla="val -8333"/>
              <a:gd name="adj3" fmla="val 23295"/>
              <a:gd name="adj4" fmla="val -3712"/>
              <a:gd name="adj5" fmla="val 119034"/>
              <a:gd name="adj6" fmla="val 672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ستان الز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يتون رَكَع ي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 وص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لَّى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تَعوا نِت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بْ مِن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ّو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بكلِّ ثِقَة، ونحمِل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ّو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مصْ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حنا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يَلْلي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بت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رمُز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نُور اللّه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َيدا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النُّور هو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ّي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قل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بِنا،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بس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يختفي أَحيانًا بِسَبَب الخَطي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وأَحيانًا، الحُزْن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بيعَبّي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قلوبنا،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وم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تألَّم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بِسَبَب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الشَّرّ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يَلْلي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فينا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حولنا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بَس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نقَرِّب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مِن يَسوع،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نِطلُب مِنو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غفِرلنا الشَّرّ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يَلْلي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فينا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وبِ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العالَم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en-US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597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69" y="1788460"/>
            <a:ext cx="5707402" cy="5383118"/>
          </a:xfrm>
        </p:spPr>
      </p:pic>
      <p:sp>
        <p:nvSpPr>
          <p:cNvPr id="8" name="Rounded Rectangular Callout 7"/>
          <p:cNvSpPr/>
          <p:nvPr/>
        </p:nvSpPr>
        <p:spPr>
          <a:xfrm>
            <a:off x="605119" y="497539"/>
            <a:ext cx="3724834" cy="4827495"/>
          </a:xfrm>
          <a:prstGeom prst="wedgeRoundRectCallout">
            <a:avLst>
              <a:gd name="adj1" fmla="val 83605"/>
              <a:gd name="adj2" fmla="val 10623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مِنضَوّي الشّموع ومِنحِطها قِدّام الصَّليب ومنِنْحِني احتِرامًا لآلام يَسوع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501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59106"/>
            <a:ext cx="4693024" cy="4693024"/>
          </a:xfrm>
        </p:spPr>
      </p:pic>
      <p:sp>
        <p:nvSpPr>
          <p:cNvPr id="7" name="Oval Callout 6"/>
          <p:cNvSpPr/>
          <p:nvPr/>
        </p:nvSpPr>
        <p:spPr>
          <a:xfrm>
            <a:off x="161365" y="484094"/>
            <a:ext cx="5997389" cy="3012142"/>
          </a:xfrm>
          <a:prstGeom prst="wedgeEllipseCallout">
            <a:avLst>
              <a:gd name="adj1" fmla="val 58534"/>
              <a:gd name="adj2" fmla="val 400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ستان الزَّيتون </a:t>
            </a:r>
            <a:endParaRPr lang="ar-L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قبضوا عَ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تَعوا نرافْقو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مَع أصدِقا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ؤو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المخلِصين،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ونقِلّو: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497539" y="4101352"/>
            <a:ext cx="6051179" cy="2218765"/>
          </a:xfrm>
          <a:prstGeom prst="borderCallout2">
            <a:avLst>
              <a:gd name="adj1" fmla="val 18750"/>
              <a:gd name="adj2" fmla="val -8333"/>
              <a:gd name="adj3" fmla="val 23295"/>
              <a:gd name="adj4" fmla="val -3712"/>
              <a:gd name="adj5" fmla="val 119034"/>
              <a:gd name="adj6" fmla="val 672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 يَسوع،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رَح 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بق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ى 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حَدَّك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وقلوبنا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رَح تضَل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شت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علة 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بِحُبَّك</a:t>
            </a:r>
            <a:endParaRPr lang="en-US" sz="3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5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683" y="0"/>
            <a:ext cx="547399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69" y="1788460"/>
            <a:ext cx="5707402" cy="5383118"/>
          </a:xfrm>
        </p:spPr>
      </p:pic>
      <p:sp>
        <p:nvSpPr>
          <p:cNvPr id="8" name="Rounded Rectangular Callout 7"/>
          <p:cNvSpPr/>
          <p:nvPr/>
        </p:nvSpPr>
        <p:spPr>
          <a:xfrm>
            <a:off x="632013" y="739589"/>
            <a:ext cx="3724834" cy="3307975"/>
          </a:xfrm>
          <a:prstGeom prst="wedgeRoundRectCallout">
            <a:avLst>
              <a:gd name="adj1" fmla="val 83605"/>
              <a:gd name="adj2" fmla="val 37452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خَلّونا نطَلَّع بِالصَّليب بِكِلّ إِحتِرام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487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59106"/>
            <a:ext cx="4693024" cy="4693024"/>
          </a:xfrm>
        </p:spPr>
      </p:pic>
      <p:sp>
        <p:nvSpPr>
          <p:cNvPr id="7" name="Oval Callout 6"/>
          <p:cNvSpPr/>
          <p:nvPr/>
        </p:nvSpPr>
        <p:spPr>
          <a:xfrm>
            <a:off x="161365" y="484094"/>
            <a:ext cx="5997389" cy="3012142"/>
          </a:xfrm>
          <a:prstGeom prst="wedgeEllipseCallout">
            <a:avLst>
              <a:gd name="adj1" fmla="val 58534"/>
              <a:gd name="adj2" fmla="val 400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وه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َونيك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الجلجلة لَفَظ ي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 الرُّوح...  </a:t>
            </a:r>
            <a:endParaRPr lang="ar-L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مات ي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497539" y="4101352"/>
            <a:ext cx="6051179" cy="2218765"/>
          </a:xfrm>
          <a:prstGeom prst="borderCallout2">
            <a:avLst>
              <a:gd name="adj1" fmla="val 18750"/>
              <a:gd name="adj2" fmla="val -8333"/>
              <a:gd name="adj3" fmla="val 23295"/>
              <a:gd name="adj4" fmla="val -3712"/>
              <a:gd name="adj5" fmla="val 119034"/>
              <a:gd name="adj6" fmla="val 672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 يَسوع،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رَح 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نبق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ى 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حَدَّك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وقلوبنا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رَح تضَلّ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شت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علة </a:t>
            </a:r>
            <a:r>
              <a:rPr lang="ar-LB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بِحُبَّك</a:t>
            </a:r>
            <a:endParaRPr lang="en-US" sz="3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014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269" y="1788460"/>
            <a:ext cx="5707402" cy="5383118"/>
          </a:xfrm>
        </p:spPr>
      </p:pic>
      <p:sp>
        <p:nvSpPr>
          <p:cNvPr id="8" name="Rounded Rectangular Callout 7"/>
          <p:cNvSpPr/>
          <p:nvPr/>
        </p:nvSpPr>
        <p:spPr>
          <a:xfrm>
            <a:off x="632013" y="739589"/>
            <a:ext cx="3724834" cy="3482787"/>
          </a:xfrm>
          <a:prstGeom prst="wedgeRoundRectCallout">
            <a:avLst>
              <a:gd name="adj1" fmla="val 83605"/>
              <a:gd name="adj2" fmla="val 37452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خَلّونا نعيش لَحَظات صَمْت وَرَهبِة ونِنطُر القِيامِة مَع مَريَم! 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612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387" y="1492623"/>
            <a:ext cx="5499848" cy="5499848"/>
          </a:xfrm>
        </p:spPr>
      </p:pic>
      <p:sp>
        <p:nvSpPr>
          <p:cNvPr id="7" name="Oval Callout 6"/>
          <p:cNvSpPr/>
          <p:nvPr/>
        </p:nvSpPr>
        <p:spPr>
          <a:xfrm>
            <a:off x="753037" y="793377"/>
            <a:ext cx="4249270" cy="2810436"/>
          </a:xfrm>
          <a:prstGeom prst="wedgeEllipseCallout">
            <a:avLst>
              <a:gd name="adj1" fmla="val 65496"/>
              <a:gd name="adj2" fmla="val 175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وَبِالخِتام صَلّوا وَرايي هَالصَّلاة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305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47918" y="322729"/>
            <a:ext cx="8646459" cy="6320118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بِأُ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سْبوعِ الآلام ه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َيدا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ضَلّ حَدّك.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L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ب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خَميسِ الأسْرار،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إِ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سمَع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عَم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تقول: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ذا هو جَسَدي، هذا هو دَمي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ب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الجمْعَة العَظيمَة،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أوقَف حَدّ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صَليب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 و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سمَعك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عَم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تقول: «إغفِرْ لَهُم يا أَبَتِ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 rtl="1"/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ب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سَبْتِ النُّور،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أُنطُر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قِيامتَك والن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ور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يَلْلي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رَح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يشعّ م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ق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بر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ك، مَع مَريَم أ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مّ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1"/>
            <a:r>
              <a:rPr lang="en-US" sz="3200" dirty="0"/>
              <a:t> </a:t>
            </a:r>
          </a:p>
          <a:p>
            <a:pPr rtl="1"/>
            <a:r>
              <a:rPr lang="en-US" sz="32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0064" y="124617"/>
            <a:ext cx="27061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 يَسوع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302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80615" y="470647"/>
            <a:ext cx="6435337" cy="4007017"/>
          </a:xfrm>
          <a:prstGeom prst="cloudCallout">
            <a:avLst>
              <a:gd name="adj1" fmla="val 35053"/>
              <a:gd name="adj2" fmla="val 46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/>
                </a:solidFill>
              </a:rPr>
              <a:t>منِلتِقي بِالأُسبوع القادِم</a:t>
            </a:r>
            <a:r>
              <a:rPr lang="en-US" sz="4125" b="1" dirty="0">
                <a:solidFill>
                  <a:schemeClr val="bg1"/>
                </a:solidFill>
              </a:rPr>
              <a:t>.</a:t>
            </a:r>
            <a:r>
              <a:rPr lang="ar-LB" sz="4125" b="1" dirty="0">
                <a:solidFill>
                  <a:schemeClr val="bg1"/>
                </a:solidFill>
              </a:rPr>
              <a:t> تَ نِحتِفِل بِالقِيامة‍!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9" y="3025587"/>
            <a:ext cx="4381491" cy="4132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6517" y="389965"/>
            <a:ext cx="6373906" cy="3482788"/>
          </a:xfrm>
          <a:prstGeom prst="cloudCallout">
            <a:avLst>
              <a:gd name="adj1" fmla="val 46860"/>
              <a:gd name="adj2" fmla="val 762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أَصدِقائي مشينا مَع يَسوع المَرّة الماضيّة بِمَسيرة آلامو لَ حَدّ ما حكموا علَيه بِالموت وحِمِل صَليبو</a:t>
            </a:r>
            <a:r>
              <a:rPr lang="ar-LB" sz="3000" b="1" dirty="0">
                <a:solidFill>
                  <a:schemeClr val="tx1"/>
                </a:solidFill>
              </a:rPr>
              <a:t>... خَلونا نشوف شو رِجِع صار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739" y="2880422"/>
            <a:ext cx="4335802" cy="40894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74811" y="5382596"/>
            <a:ext cx="8969189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مع يَسوع أخَدُو كَمِان تْنَين من المِجِرْمِين تَ يِصِلْبُوونْ معُو</a:t>
            </a:r>
            <a:r>
              <a:rPr lang="en-US" sz="2800" dirty="0"/>
              <a:t>.</a:t>
            </a:r>
          </a:p>
          <a:p>
            <a:pPr algn="ctr" rtl="1"/>
            <a:r>
              <a:rPr lang="ar-SA" sz="2800" dirty="0"/>
              <a:t>ل</a:t>
            </a:r>
            <a:r>
              <a:rPr lang="ar-LB" sz="2800" dirty="0"/>
              <a:t>َ</a:t>
            </a:r>
            <a:r>
              <a:rPr lang="ar-SA" sz="2800" dirty="0"/>
              <a:t>مّنْ وِصْلُوا عَ المَطْرحْ الْلِي اسْمُو الجِلِجْلِي، صَلَبُوه هَونِيك مع لِتْنَين المِجِرْمين، واحَد عَ اليَمِين والتِّانِي عَ الشْمِال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04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049871" cy="6858000"/>
          </a:xfrm>
        </p:spPr>
      </p:pic>
      <p:sp>
        <p:nvSpPr>
          <p:cNvPr id="5" name="Rectangle 4"/>
          <p:cNvSpPr/>
          <p:nvPr/>
        </p:nvSpPr>
        <p:spPr>
          <a:xfrm>
            <a:off x="134471" y="218926"/>
            <a:ext cx="47199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وه</a:t>
            </a:r>
            <a:r>
              <a:rPr lang="ar-LB" sz="3000" dirty="0"/>
              <a:t>ُ</a:t>
            </a:r>
            <a:r>
              <a:rPr lang="ar-SA" sz="3000" dirty="0"/>
              <a:t>وّي عَ الصَّليب، قِالْ يَسوع</a:t>
            </a:r>
            <a:r>
              <a:rPr lang="ar-LB" sz="3000" dirty="0"/>
              <a:t>:</a:t>
            </a:r>
            <a:endParaRPr lang="en-US" sz="3000" dirty="0"/>
          </a:p>
        </p:txBody>
      </p:sp>
      <p:sp>
        <p:nvSpPr>
          <p:cNvPr id="7" name="Oval Callout 6"/>
          <p:cNvSpPr/>
          <p:nvPr/>
        </p:nvSpPr>
        <p:spPr>
          <a:xfrm>
            <a:off x="2218764" y="3563470"/>
            <a:ext cx="2985247" cy="2528047"/>
          </a:xfrm>
          <a:prstGeom prst="wedgeEllipseCallout">
            <a:avLst>
              <a:gd name="adj1" fmla="val 36528"/>
              <a:gd name="adj2" fmla="val -10079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اغْفُرْلُنْ يا بَيِّي، لِ أنُّنْ مِشْ عِارْفِين شُو عَمْ يَعِمْلو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70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021" y="0"/>
            <a:ext cx="6347713" cy="132080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وتْقَاسَمُولُو تْيِابُو </a:t>
            </a:r>
            <a:br>
              <a:rPr lang="ar-LB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بِالقُرْعَا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94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87434" cy="6965576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كِان الشَّعب وِاقِفْ هَوْنِيك عَمْ يِتْطَلَّعْ، والرُّوءَسا يِتْمَسْخَرو عْلَيه ويْقُولُو</a:t>
            </a:r>
            <a:r>
              <a:rPr 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729753" y="4114801"/>
            <a:ext cx="3442447" cy="1855694"/>
          </a:xfrm>
          <a:prstGeom prst="wedgeRoundRectCallout">
            <a:avLst>
              <a:gd name="adj1" fmla="val 40057"/>
              <a:gd name="adj2" fmla="val -120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ea typeface="Times New Roman" panose="02020603050405020304" pitchFamily="18" charset="0"/>
              </a:rPr>
              <a:t>خَلَّصْ غَيْرُو، يْخَلِّصْ حَالُو إذَا كِان ه</a:t>
            </a:r>
            <a:r>
              <a:rPr lang="ar-LB" sz="3000" dirty="0">
                <a:ea typeface="Times New Roman" panose="02020603050405020304" pitchFamily="18" charset="0"/>
              </a:rPr>
              <a:t>ُ</a:t>
            </a:r>
            <a:r>
              <a:rPr lang="ar-SA" sz="3000" dirty="0">
                <a:ea typeface="Times New Roman" panose="02020603050405020304" pitchFamily="18" charset="0"/>
              </a:rPr>
              <a:t>ـوِّي المَسِيح المُخْتَار.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343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9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B73D5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3572</TotalTime>
  <Words>1009</Words>
  <Application>Microsoft Office PowerPoint</Application>
  <PresentationFormat>On-screen Show (4:3)</PresentationFormat>
  <Paragraphs>94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 العُشرون</vt:lpstr>
      <vt:lpstr>PowerPoint Presentation</vt:lpstr>
      <vt:lpstr>PowerPoint Presentation</vt:lpstr>
      <vt:lpstr>PowerPoint Presentation</vt:lpstr>
      <vt:lpstr>PowerPoint Presentation</vt:lpstr>
      <vt:lpstr>وتْقَاسَمُولُو تْيِابُو  بِالقُرْعَا</vt:lpstr>
      <vt:lpstr>PowerPoint Presentation</vt:lpstr>
      <vt:lpstr>PowerPoint Presentation</vt:lpstr>
      <vt:lpstr>وَاحَد من المِجِرْمَين الْلِي كِانُوا مْعَلَّقِين عَ الصَّلِيب، صَار يجَدِّفْ عْلَيه ويْقُول: </vt:lpstr>
      <vt:lpstr>بَس التِّانِي سَكَّتُو وقَال:</vt:lpstr>
      <vt:lpstr>وعاد قَال: </vt:lpstr>
      <vt:lpstr>قَلّو يسوع:</vt:lpstr>
      <vt:lpstr>يَسوع نَفَّذْ طَلَب اللُّص يَلْلي اطَّلَعْ فِيه وفَرْجِانا قَدَّيْ في مَحَبِّة بِقَلْبُو لَلْبَشَر وبَيَّنْ عَن حُبُّو لِكْبِير لَهالرِّجِال يَلّي وِثِقْ فِيه. ووَعَدُو إنُّو رَحْ يكُونْ مَعو بالفِرْدَوس</vt:lpstr>
      <vt:lpstr>PowerPoint Presentation</vt:lpstr>
      <vt:lpstr>وحَوالا السِّاعَا تْنَعش الضُّهر، عتَّمت الأَرض كِلّا لَلسّاعا تْلاتِي بَعد الضُّهر لِ أنوّ الشّمس نْكَسَفِت </vt:lpstr>
      <vt:lpstr>PowerPoint Presentation</vt:lpstr>
      <vt:lpstr>PowerPoint Presentation</vt:lpstr>
      <vt:lpstr>PowerPoint Presentation</vt:lpstr>
      <vt:lpstr>PowerPoint Presentation</vt:lpstr>
      <vt:lpstr>وكلّ النِّاسْ يَلّي إجُو تَ يْشُوفُو مَشهد الصَّلب، وشِافُو الْلِي صار، رِجْعُو هِنِّي وعَمْ يدِقّو عَ صْدُرُون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آلامُ يَسوع (الجُزءُ الثّاني)</dc:title>
  <dc:creator>WMAKSOUR</dc:creator>
  <cp:lastModifiedBy>Michel Haddad (Prof)</cp:lastModifiedBy>
  <cp:revision>200</cp:revision>
  <dcterms:created xsi:type="dcterms:W3CDTF">2020-08-25T06:38:39Z</dcterms:created>
  <dcterms:modified xsi:type="dcterms:W3CDTF">2022-04-08T17:43:55Z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8C69260A-0BC1-4322-A264-F3BCBE8CC62A</vt:lpwstr>
  </property>
  <property fmtid="{D5CDD505-2E9C-101B-9397-08002B2CF9AE}" pid="3" name="ArticulatePath">
    <vt:lpwstr>eb2-renc-20-partie-2-2021-2022</vt:lpwstr>
  </property>
</Properties>
</file>