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59" r:id="rId6"/>
    <p:sldId id="549" r:id="rId7"/>
    <p:sldId id="290" r:id="rId8"/>
    <p:sldId id="264" r:id="rId9"/>
    <p:sldId id="441" r:id="rId10"/>
    <p:sldId id="551" r:id="rId11"/>
    <p:sldId id="586" r:id="rId12"/>
    <p:sldId id="552" r:id="rId13"/>
    <p:sldId id="588" r:id="rId14"/>
    <p:sldId id="587" r:id="rId15"/>
    <p:sldId id="589" r:id="rId16"/>
    <p:sldId id="592" r:id="rId17"/>
    <p:sldId id="593" r:id="rId18"/>
    <p:sldId id="594" r:id="rId19"/>
    <p:sldId id="595" r:id="rId20"/>
    <p:sldId id="591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553" r:id="rId30"/>
    <p:sldId id="605" r:id="rId31"/>
    <p:sldId id="604" r:id="rId32"/>
    <p:sldId id="606" r:id="rId33"/>
    <p:sldId id="607" r:id="rId34"/>
    <p:sldId id="609" r:id="rId35"/>
    <p:sldId id="610" r:id="rId36"/>
    <p:sldId id="611" r:id="rId37"/>
    <p:sldId id="612" r:id="rId38"/>
    <p:sldId id="613" r:id="rId39"/>
    <p:sldId id="615" r:id="rId40"/>
    <p:sldId id="614" r:id="rId41"/>
    <p:sldId id="616" r:id="rId42"/>
    <p:sldId id="617" r:id="rId43"/>
    <p:sldId id="618" r:id="rId44"/>
    <p:sldId id="363" r:id="rId45"/>
    <p:sldId id="385" r:id="rId46"/>
    <p:sldId id="619" r:id="rId47"/>
    <p:sldId id="620" r:id="rId48"/>
    <p:sldId id="621" r:id="rId49"/>
    <p:sldId id="302" r:id="rId50"/>
    <p:sldId id="287" r:id="rId51"/>
    <p:sldId id="285" r:id="rId52"/>
    <p:sldId id="326" r:id="rId53"/>
    <p:sldId id="283" r:id="rId54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  <a:srgbClr val="40C04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8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57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4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4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4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2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1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358152" y="632012"/>
            <a:ext cx="5540189" cy="1976718"/>
          </a:xfrm>
          <a:prstGeom prst="wedgeEllipseCallout">
            <a:avLst>
              <a:gd name="adj1" fmla="val 5348"/>
              <a:gd name="adj2" fmla="val 95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يَسوع القَائِم مِن المَوت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128686"/>
      </p:ext>
    </p:extLst>
  </p:cSld>
  <p:clrMapOvr>
    <a:masterClrMapping/>
  </p:clrMapOvr>
  <p:transition spd="slow" advTm="569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29527" y="385763"/>
            <a:ext cx="5642723" cy="3450227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bg1"/>
              </a:solidFill>
            </a:endParaRPr>
          </a:p>
          <a:p>
            <a:pPr algn="ctr" rtl="1"/>
            <a:r>
              <a:rPr lang="ar-LB" sz="3300" b="1" dirty="0">
                <a:solidFill>
                  <a:schemeClr val="bg1"/>
                </a:solidFill>
              </a:rPr>
              <a:t>بر افو!</a:t>
            </a:r>
            <a:r>
              <a:rPr lang="ar-SA" sz="3300" dirty="0"/>
              <a:t> </a:t>
            </a:r>
            <a:endParaRPr lang="ar-LB" sz="3300" dirty="0"/>
          </a:p>
          <a:p>
            <a:pPr algn="ctr" rtl="1"/>
            <a:r>
              <a:rPr lang="ar-LB" sz="3300" dirty="0"/>
              <a:t>وهَلّق سمَعُو</a:t>
            </a:r>
            <a:r>
              <a:rPr lang="ar-SA" sz="3300" dirty="0"/>
              <a:t>ا</a:t>
            </a:r>
            <a:r>
              <a:rPr lang="ar-LB" sz="3300" dirty="0"/>
              <a:t> كيف ا</a:t>
            </a:r>
            <a:r>
              <a:rPr lang="ar-SA" sz="3300" dirty="0"/>
              <a:t>نتَصَر ي</a:t>
            </a:r>
            <a:r>
              <a:rPr lang="ar-LB" sz="3300" dirty="0"/>
              <a:t>َ</a:t>
            </a:r>
            <a:r>
              <a:rPr lang="ar-SA" sz="3300" dirty="0"/>
              <a:t>سوع عل</a:t>
            </a:r>
            <a:r>
              <a:rPr lang="ar-LB" sz="3300" dirty="0"/>
              <a:t>ى</a:t>
            </a:r>
            <a:r>
              <a:rPr lang="ar-SA" sz="3300" dirty="0"/>
              <a:t> الم</a:t>
            </a:r>
            <a:r>
              <a:rPr lang="ar-LB" sz="3300" dirty="0"/>
              <a:t>َ</a:t>
            </a:r>
            <a:r>
              <a:rPr lang="ar-SA" sz="3300" dirty="0"/>
              <a:t>وت</a:t>
            </a:r>
            <a:r>
              <a:rPr lang="ar-LB" sz="3300" dirty="0"/>
              <a:t> وقام مِن بَين الأموات</a:t>
            </a:r>
            <a:r>
              <a:rPr lang="en-US" sz="3300" dirty="0"/>
              <a:t>.</a:t>
            </a:r>
          </a:p>
          <a:p>
            <a:pPr algn="ctr" rtl="1"/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959586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287" y="138953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3100" dirty="0">
                <a:solidFill>
                  <a:schemeClr val="bg1"/>
                </a:solidFill>
              </a:rPr>
              <a:t>مِتلْ ما شِفْنَا المَرَّة المَاضْيِة، يَسوع حَبّ كِلّ النّاس وغَفَر لَكِلّ النّاس وحَمَل صَلِيْبُو وحمِل مَعُو خَطايَا العالَم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94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2" y="0"/>
            <a:ext cx="6589058" cy="1320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وبْيَوم الجِمْعَة العَظِيمِة، ولَمّا حَطُّوا يَسوع بِالقَبر، كِانُوا النِّسْوِان حَاضْرِين، بَسْ ما قِدْرُو يَعمْلُو يَل</a:t>
            </a:r>
            <a:r>
              <a:rPr lang="ar-LB" sz="2800" dirty="0">
                <a:solidFill>
                  <a:schemeClr val="tx1"/>
                </a:solidFill>
              </a:rPr>
              <a:t>ْل</a:t>
            </a:r>
            <a:r>
              <a:rPr lang="ar-SA" sz="2800" dirty="0">
                <a:solidFill>
                  <a:schemeClr val="tx1"/>
                </a:solidFill>
              </a:rPr>
              <a:t>ي كِانُوا يَعِمْلوا بِهَيْدَاك الوَقت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05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949" y="0"/>
            <a:ext cx="7194176" cy="13208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2800" dirty="0">
                <a:solidFill>
                  <a:schemeClr val="tx1"/>
                </a:solidFill>
              </a:rPr>
              <a:t>ولمّا مَرَق السَّبت، قِامِت مَريَم المَجْدَلِيِّي ومَريَم إمْ يَعقُوب وصَالومِي، ورَاحُو شْتَرُو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 حْنُوط</a:t>
            </a:r>
            <a:r>
              <a:rPr lang="ar-SA" sz="2800" dirty="0"/>
              <a:t>،</a:t>
            </a:r>
            <a:r>
              <a:rPr lang="ar-SA" sz="2400" dirty="0"/>
              <a:t> </a:t>
            </a:r>
            <a:r>
              <a:rPr lang="ar-SA" sz="2400" dirty="0">
                <a:solidFill>
                  <a:schemeClr val="tx1"/>
                </a:solidFill>
              </a:rPr>
              <a:t>تَ يِجُو يحَنْطُوه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93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7" y="165847"/>
            <a:ext cx="7194176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100" dirty="0">
                <a:solidFill>
                  <a:schemeClr val="bg1"/>
                </a:solidFill>
              </a:rPr>
              <a:t>وعَبُكْرَا بَكّير، أوّلْ يَوم مِن الجِمْعَا، إجُو عَ القَبر مَع طْلُوع الشَّمس، وعَمْ يقُولُو بَين بَعْضُنْ</a:t>
            </a:r>
            <a:r>
              <a:rPr lang="en-US" sz="3100" dirty="0">
                <a:solidFill>
                  <a:schemeClr val="bg1"/>
                </a:solidFill>
              </a:rPr>
              <a:t>: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Oval Callout 4"/>
          <p:cNvSpPr/>
          <p:nvPr/>
        </p:nvSpPr>
        <p:spPr>
          <a:xfrm>
            <a:off x="4074459" y="3523129"/>
            <a:ext cx="3590365" cy="2057400"/>
          </a:xfrm>
          <a:prstGeom prst="wedgeEllipseCallout">
            <a:avLst>
              <a:gd name="adj1" fmla="val 18118"/>
              <a:gd name="adj2" fmla="val -910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مِين بَدّو يْدَحْرِجِلْنَا الحَجَر عن بِاب القَبِر؟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61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-1"/>
            <a:ext cx="6414247" cy="161364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100" dirty="0">
                <a:solidFill>
                  <a:schemeClr val="bg1"/>
                </a:solidFill>
              </a:rPr>
              <a:t>عِند اليَهود، بِإيِّامْ يَسوع، ما كِان نْهَار التَنَين أوَّل يَوم بِالُأسْبُوع، أوَّل يَوم كِان يَلّي سَمُّوه المَسيحيِّي بَعدِين يَوم «الأَحَد» أو يَوم الرَّبّ، لأنّو يَسوع قِام من المَوت بِ هَاليَوم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57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05118" y="309282"/>
            <a:ext cx="6010835" cy="3039036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وبِيْقُول الإنْجِيل:  مَع طْلُوع الشَّمس</a:t>
            </a:r>
            <a:r>
              <a:rPr lang="en-US" sz="2800" dirty="0"/>
              <a:t>.</a:t>
            </a:r>
          </a:p>
          <a:p>
            <a:pPr algn="ctr" rtl="1"/>
            <a:r>
              <a:rPr lang="en-US" sz="2800" dirty="0"/>
              <a:t> </a:t>
            </a:r>
            <a:r>
              <a:rPr lang="ar-LB" sz="2800" b="1" dirty="0"/>
              <a:t>ل</a:t>
            </a:r>
            <a:r>
              <a:rPr lang="ar-SA" sz="2800" b="1" dirty="0"/>
              <a:t>يش قَولْكُنْ عَطانا القِدِّيس مِرقُس هَالتَّوضِيح؟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6553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95834" y="537882"/>
            <a:ext cx="6320117" cy="4182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طْلُوع الشَّمس، بْيِعْنِي إنُّو يَوم السّبت خِلِص، وإنُّو النِّاس فِيُنْ يِرْجَعُوا يِشْتِغْلُوا مِتل العَادِي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وكِلْنَا مْنَعْرِفْ إنُّو الشّمس بْتُطْرُد الظُّلْمِة وبِتْبَشِّرْ بِيَوم جْدِيد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وهَيك انْطَلَقُوا النِّسْوِان لَلْمَطْرَحْ يَلّي فِيه القَبر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375293"/>
      </p:ext>
    </p:extLst>
  </p:cSld>
  <p:clrMapOvr>
    <a:masterClrMapping/>
  </p:clrMapOvr>
  <p:transition spd="slow" advTm="5693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55493" y="524435"/>
            <a:ext cx="6320117" cy="4182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هِنّي كِانُوا يْحِبُّوا يَسوع كْتِيرْ، وبَدُّنْ يْكَرْمُولو جَسَدو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يَسوع مِاتْ، وما تْخَيَّلوا لَحْظَة انّو مِش رَحْ يِلاقُوه بالقَبر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هَمُّن الوَحيد كِان إنّو يْلِاقُوا مِينْ يدَحْرِجْلُنْ الحَجَر تَ يِقْدَرُوا يفُوتُوا ويِدْهَنُوا جَسَد يَسوع بالطِّيب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82412"/>
      </p:ext>
    </p:extLst>
  </p:cSld>
  <p:clrMapOvr>
    <a:masterClrMapping/>
  </p:clrMapOvr>
  <p:transition spd="slow" advTm="569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8113759" cy="1320800"/>
          </a:xfrm>
        </p:spPr>
        <p:txBody>
          <a:bodyPr/>
          <a:lstStyle/>
          <a:p>
            <a:pPr algn="r" rtl="1"/>
            <a:r>
              <a:rPr lang="ar-SA" sz="3000" dirty="0">
                <a:solidFill>
                  <a:schemeClr val="bg1"/>
                </a:solidFill>
              </a:rPr>
              <a:t>وبَس تْطَلَّعُو شافُو الحَجَر مْدَحْرَج، وكِان كْبِير كْتِيرْ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40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" y="0"/>
            <a:ext cx="911710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147918"/>
            <a:ext cx="2891118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200" dirty="0">
                <a:solidFill>
                  <a:srgbClr val="FFFF00"/>
                </a:solidFill>
              </a:rPr>
              <a:t>فِاتُو عَ القَبر، شِافُو شَبّ قِاعِد مَيْلِة اليَمِين، لابِسْ تَوب أبْيَضْ، نْرَعَبُو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68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930" y="0"/>
            <a:ext cx="2891118" cy="1320800"/>
          </a:xfrm>
        </p:spPr>
        <p:txBody>
          <a:bodyPr>
            <a:normAutofit/>
          </a:bodyPr>
          <a:lstStyle/>
          <a:p>
            <a:pPr algn="ctr" rtl="1"/>
            <a:r>
              <a:rPr lang="ar-SA" sz="3300" b="1" dirty="0">
                <a:solidFill>
                  <a:schemeClr val="tx1"/>
                </a:solidFill>
              </a:rPr>
              <a:t>قِال الشَّب: 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6176" y="1371600"/>
            <a:ext cx="3872753" cy="2017059"/>
          </a:xfrm>
          <a:prstGeom prst="wedgeRoundRectCallout">
            <a:avLst>
              <a:gd name="adj1" fmla="val 81945"/>
              <a:gd name="adj2" fmla="val -2883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ما تْخَافُو، إنْتُو عَم تْفَتْشُو عَن يَسوع النَّاصْرِي المَصْلُوب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70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00200" y="322730"/>
            <a:ext cx="3697940" cy="2528046"/>
          </a:xfrm>
          <a:prstGeom prst="wedgeRoundRectCallout">
            <a:avLst>
              <a:gd name="adj1" fmla="val 71400"/>
              <a:gd name="adj2" fmla="val 5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يَسوع مِشْ هَون، قِام. وهِادَا المَطْرَحْ الْلِي كِانوا حَاطّيْنُو فِيه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65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05118" y="309282"/>
            <a:ext cx="6010835" cy="3039036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شُو صار لَمَّن وِصْلُوا النِّسْوِان عَ القَبر؟</a:t>
            </a:r>
            <a:endParaRPr lang="en-US" sz="3200" dirty="0"/>
          </a:p>
          <a:p>
            <a:pPr algn="ctr" rtl="1"/>
            <a:r>
              <a:rPr lang="ar-SA" sz="3200" dirty="0"/>
              <a:t>وشُو يِعْنِي إنُّو الحَجَر مْدَحْرَجْ؟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74621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55493" y="524435"/>
            <a:ext cx="6320117" cy="4182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500" dirty="0">
                <a:solidFill>
                  <a:schemeClr val="tx1"/>
                </a:solidFill>
              </a:rPr>
              <a:t>بْيِعْنِي إنُّو القَبرْ يَل</a:t>
            </a:r>
            <a:r>
              <a:rPr lang="ar-LB" sz="4500" dirty="0">
                <a:solidFill>
                  <a:schemeClr val="tx1"/>
                </a:solidFill>
              </a:rPr>
              <a:t>ْل</a:t>
            </a:r>
            <a:r>
              <a:rPr lang="ar-SA" sz="4500" dirty="0">
                <a:solidFill>
                  <a:schemeClr val="tx1"/>
                </a:solidFill>
              </a:rPr>
              <a:t>ي تْسَكَّرْ عَ المَيت، كِان مَفْتُوح</a:t>
            </a:r>
            <a:r>
              <a:rPr lang="en-US" sz="4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وهَيْدَا بِيْبَشِّرْ إنّو المَوت ما بْيُوقِّف الحَيِاة</a:t>
            </a:r>
            <a:r>
              <a:rPr lang="en-US" sz="45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969695"/>
      </p:ext>
    </p:extLst>
  </p:cSld>
  <p:clrMapOvr>
    <a:masterClrMapping/>
  </p:clrMapOvr>
  <p:transition spd="slow" advTm="5693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05118" y="309282"/>
            <a:ext cx="6010835" cy="3039036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لَيش كِان الشَّب لابِسْ تْيِاب بِيضْ؟ و</a:t>
            </a:r>
            <a:r>
              <a:rPr lang="ar-LB" sz="3200" dirty="0"/>
              <a:t>أ</a:t>
            </a:r>
            <a:r>
              <a:rPr lang="ar-SA" sz="3200" dirty="0"/>
              <a:t>يمْتِين المسَيحِيِّي بْيِلِبْسُوا اللَّون الأَبْيَض؟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6945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55493" y="524435"/>
            <a:ext cx="6320117" cy="4182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/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بالمَعْمُودِيِّة، بالمُنِاوَلِة الأولَى (السِّنِة الجِايِي) بَسْ تِخِدْمُوا القِدِّاس، والخُورِي كَمِان بْيِلْبُس أبْيَض. لَيش؟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لأنّو هَيدا اللَّون بْيُرْمُز لَلْحَيِاة الجْدِيدِة بَس تِتعمدو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وهالشَّب يَل</a:t>
            </a:r>
            <a:r>
              <a:rPr lang="ar-LB" sz="3000" dirty="0">
                <a:solidFill>
                  <a:schemeClr val="tx1"/>
                </a:solidFill>
              </a:rPr>
              <a:t>ْل</a:t>
            </a:r>
            <a:r>
              <a:rPr lang="ar-SA" sz="3000" dirty="0">
                <a:solidFill>
                  <a:schemeClr val="tx1"/>
                </a:solidFill>
              </a:rPr>
              <a:t>ي لابِس أبْيَض بَشَّر النِّسْوِان بالحَيِاة الجدِيْدِة، حَيِاة القِيامِة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847984"/>
      </p:ext>
    </p:extLst>
  </p:cSld>
  <p:clrMapOvr>
    <a:masterClrMapping/>
  </p:clrMapOvr>
  <p:transition spd="slow" advTm="5693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74813" y="632012"/>
            <a:ext cx="5419164" cy="2407024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شو ق</a:t>
            </a:r>
            <a:r>
              <a:rPr lang="ar-LB" sz="4000" dirty="0"/>
              <a:t>َ</a:t>
            </a:r>
            <a:r>
              <a:rPr lang="ar-SA" sz="4000" dirty="0"/>
              <a:t>لّ</a:t>
            </a:r>
            <a:r>
              <a:rPr lang="ar-LB" sz="4000" dirty="0"/>
              <a:t>ُ</a:t>
            </a:r>
            <a:r>
              <a:rPr lang="ar-SA" sz="4000" dirty="0"/>
              <a:t>ن</a:t>
            </a:r>
            <a:r>
              <a:rPr lang="ar-LB" sz="4000" dirty="0"/>
              <a:t> الشَّبّ لَلنِّسوان؟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3427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22729" y="201705"/>
            <a:ext cx="7584142" cy="2689413"/>
          </a:xfrm>
          <a:prstGeom prst="wedgeEllipseCallout">
            <a:avLst>
              <a:gd name="adj1" fmla="val 5348"/>
              <a:gd name="adj2" fmla="val 956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>
                <a:solidFill>
                  <a:schemeClr val="tx1"/>
                </a:solidFill>
              </a:rPr>
              <a:t>«ما تخافوا»</a:t>
            </a:r>
            <a:endParaRPr lang="en-US" sz="7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38245"/>
      </p:ext>
    </p:extLst>
  </p:cSld>
  <p:clrMapOvr>
    <a:masterClrMapping/>
  </p:clrMapOvr>
  <p:transition spd="slow" advTm="569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2046" y="840448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 21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80" y="4733365"/>
            <a:ext cx="6465761" cy="1462420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قِيامَةُ يَسوع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74813" y="200026"/>
            <a:ext cx="6868926" cy="2839010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ونِحْنَا كَمِان مْنِسْمَع هَالكِلْمِة مَرّات كْتِيرِة، </a:t>
            </a:r>
            <a:r>
              <a:rPr lang="ar-LB" sz="4000" dirty="0"/>
              <a:t>أ</a:t>
            </a:r>
            <a:r>
              <a:rPr lang="ar-SA" sz="4000" dirty="0"/>
              <a:t>يِمْتِين؟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97696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898431" y="385762"/>
            <a:ext cx="5645245" cy="2877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ه</a:t>
            </a:r>
            <a:r>
              <a:rPr lang="ar-SA" sz="3800" dirty="0">
                <a:solidFill>
                  <a:schemeClr val="tx1"/>
                </a:solidFill>
              </a:rPr>
              <a:t>يْدِي العِبارَة بِتْبَشِّرْنا </a:t>
            </a:r>
            <a:r>
              <a:rPr lang="ar-LB" sz="3800" dirty="0">
                <a:solidFill>
                  <a:schemeClr val="tx1"/>
                </a:solidFill>
              </a:rPr>
              <a:t>إ</a:t>
            </a:r>
            <a:r>
              <a:rPr lang="ar-SA" sz="3800" dirty="0">
                <a:solidFill>
                  <a:schemeClr val="tx1"/>
                </a:solidFill>
              </a:rPr>
              <a:t>نّو اللَّه حَاضِرْ وفِاعِلْ وبِيْشِيل الخَوف من قْلُوب النِّاس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93739"/>
      </p:ext>
    </p:extLst>
  </p:cSld>
  <p:clrMapOvr>
    <a:masterClrMapping/>
  </p:clrMapOvr>
  <p:transition spd="slow" advTm="5693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74813" y="200026"/>
            <a:ext cx="6868926" cy="2839010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شُو العَلامِة يَل</a:t>
            </a:r>
            <a:r>
              <a:rPr lang="ar-LB" sz="4000" dirty="0"/>
              <a:t>ْل</a:t>
            </a:r>
            <a:r>
              <a:rPr lang="ar-SA" sz="4000" dirty="0"/>
              <a:t>ي عَطاها الشَّب للنِّسْوِان؟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84731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14300" y="457200"/>
            <a:ext cx="7743825" cy="2205318"/>
          </a:xfrm>
          <a:prstGeom prst="wedgeEllipseCallout">
            <a:avLst>
              <a:gd name="adj1" fmla="val 5348"/>
              <a:gd name="adj2" fmla="val 956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>
                <a:solidFill>
                  <a:schemeClr val="tx1"/>
                </a:solidFill>
              </a:rPr>
              <a:t>القَبر الفاضي!</a:t>
            </a:r>
            <a:endParaRPr lang="en-US" sz="7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0739"/>
      </p:ext>
    </p:extLst>
  </p:cSld>
  <p:clrMapOvr>
    <a:masterClrMapping/>
  </p:clrMapOvr>
  <p:transition spd="slow" advTm="5693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7163" y="0"/>
            <a:ext cx="7100888" cy="3757613"/>
          </a:xfrm>
          <a:prstGeom prst="cloudCallout">
            <a:avLst>
              <a:gd name="adj1" fmla="val 38661"/>
              <a:gd name="adj2" fmla="val 6484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النِّسْوِان شِافُوا القَبر بَسْ جَسَد يَسوع ما عِاد مَوجُود فِيه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ar-SA" sz="3200" b="1" dirty="0">
                <a:solidFill>
                  <a:schemeClr val="tx1"/>
                </a:solidFill>
              </a:rPr>
              <a:t>قَولْكُنْ هَالعَلامِة بِتْكَفِّي لَنْآمِن إنُّو يَسوع قام؟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40884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00099" y="414338"/>
            <a:ext cx="6443663" cy="2248180"/>
          </a:xfrm>
          <a:prstGeom prst="wedgeEllipseCallout">
            <a:avLst>
              <a:gd name="adj1" fmla="val 5348"/>
              <a:gd name="adj2" fmla="val 956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لأ، لأنُّو مُمكِن يفَكْرُوا النِّاس إنُّو</a:t>
            </a:r>
            <a:r>
              <a:rPr lang="ar-LB" sz="3200" dirty="0">
                <a:solidFill>
                  <a:schemeClr val="tx1"/>
                </a:solidFill>
              </a:rPr>
              <a:t> إجا حَدا وسَرَقو!ّ</a:t>
            </a:r>
            <a:endParaRPr lang="en-US" sz="7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694015"/>
      </p:ext>
    </p:extLst>
  </p:cSld>
  <p:clrMapOvr>
    <a:masterClrMapping/>
  </p:clrMapOvr>
  <p:transition spd="slow" advTm="5693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1141319" y="471488"/>
            <a:ext cx="5445220" cy="25633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/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كِرْمِالْ هَيك عِطِي الشَّب عَلامِة تِانْيِة وقال للنِّسْوِان</a:t>
            </a:r>
            <a:r>
              <a:rPr lang="ar-LB" sz="4400" dirty="0">
                <a:solidFill>
                  <a:schemeClr val="tx1"/>
                </a:solidFill>
              </a:rPr>
              <a:t>: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3200" dirty="0"/>
              <a:t>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208176"/>
      </p:ext>
    </p:extLst>
  </p:cSld>
  <p:clrMapOvr>
    <a:masterClrMapping/>
  </p:clrMapOvr>
  <p:transition spd="slow" advTm="5693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6176" y="785814"/>
            <a:ext cx="3964362" cy="2602846"/>
          </a:xfrm>
          <a:prstGeom prst="wedgeRoundRectCallout">
            <a:avLst>
              <a:gd name="adj1" fmla="val 77981"/>
              <a:gd name="adj2" fmla="val -303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رُوحُو هَلَّق قُولُو لَ تلاميذو ولَ بُطرس، إنُّو رَحْ يِسْبَقُنْ عَ الجَلِيل، وهَوْنِيك بِتْشُوفُوه مِتلِ ما قَلْكُنْ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646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155481" y="428624"/>
            <a:ext cx="6488206" cy="36718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00" dirty="0">
              <a:solidFill>
                <a:schemeClr val="bg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طَلَب الشَّب من النِّسْوِان إنُّو يْرُوحُوا لَعِند التّلامِيذ ويْقُولُولُنْ إنُّو يِرْجَعُوا عَ الجَلِيل مَطْرَحْ ما رَحْ يِنْطُرُنْ يَسوع. وهَونيك رَحْ يشوفُوه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dirty="0"/>
              <a:t>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825755"/>
      </p:ext>
    </p:extLst>
  </p:cSld>
  <p:clrMapOvr>
    <a:masterClrMapping/>
  </p:clrMapOvr>
  <p:transition spd="slow" advTm="5693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7163" y="0"/>
            <a:ext cx="7100888" cy="3757613"/>
          </a:xfrm>
          <a:prstGeom prst="cloudCallout">
            <a:avLst>
              <a:gd name="adj1" fmla="val 38661"/>
              <a:gd name="adj2" fmla="val 6484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لَيش يَسوع عِطي مَوعَد لَتْلامِيذُو بالجَلِيل ومِشْ بِمَطْرَحْ تِانِي؟</a:t>
            </a:r>
            <a:r>
              <a:rPr lang="en-US" sz="3200" dirty="0"/>
              <a:t> </a:t>
            </a:r>
          </a:p>
          <a:p>
            <a:pPr algn="ctr" rtl="1"/>
            <a:r>
              <a:rPr lang="ar-SA" sz="3200" dirty="0"/>
              <a:t>بْتِتْذَكَّرُوا شُو صار عَ شَط البحيرَة بِالجَلِيل؟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59663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605" y="134470"/>
            <a:ext cx="4922042" cy="66131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155480" y="414338"/>
            <a:ext cx="6531069" cy="36861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عَ الشَّط يسَوع دِعِي تلاميذو، وعَلَّم وعِمِل عَجِايِبْ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وبْهالمَطْرَحْ عَاشوا الرُّسُل واشْتَغَلُوا، وبِهالمَطْرَح فَتَّشْ يَسوع عَنُّن ودَعَاهُن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واليَوم رَحْ بِتْبَلِّشْ حَيِاة جْدِيدِة مع يَسوع القِايِمْ ِمن المَوت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ونِحْنَا مَدْعُوين لَ حَتَّى نْعِيش مع يَسوع القِايِم من المَوت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dirty="0"/>
              <a:t>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39193"/>
      </p:ext>
    </p:extLst>
  </p:cSld>
  <p:clrMapOvr>
    <a:masterClrMapping/>
  </p:clrMapOvr>
  <p:transition spd="slow" advTm="5693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155480" y="414338"/>
            <a:ext cx="6531069" cy="36861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bg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ويَسوع بْيِسْبَقْنَا دِايمًا عَ المَطْرَح يَلّي رَايْحِينْ عْلَيه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مِتل ما عِمِل مَع الرُّسل، هُوِّيْ دِايمًا نَاطِرْنا، ونِحْنَا لازِم نْكُون مْفَتْحِين مْنِيح عيُون إيمِانْنَا تَ فينا نِكْتِشفْ حُضُورُو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dirty="0"/>
              <a:t>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309041"/>
      </p:ext>
    </p:extLst>
  </p:cSld>
  <p:clrMapOvr>
    <a:masterClrMapping/>
  </p:clrMapOvr>
  <p:transition spd="slow" advTm="5693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185738"/>
            <a:ext cx="7486650" cy="3700463"/>
          </a:xfrm>
          <a:prstGeom prst="cloudCallout">
            <a:avLst>
              <a:gd name="adj1" fmla="val 38661"/>
              <a:gd name="adj2" fmla="val 6484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شِي مَرَّة اكتَشَفْتُوا إنُّو يَسوع حَيْ وحاضِر بِحَيِاتْكُن؟</a:t>
            </a:r>
            <a:r>
              <a:rPr lang="en-US" sz="3200" dirty="0"/>
              <a:t> </a:t>
            </a:r>
          </a:p>
          <a:p>
            <a:pPr algn="ctr" rtl="1"/>
            <a:r>
              <a:rPr lang="ar-SA" sz="3200" dirty="0"/>
              <a:t>شُو هيّي المَواعِيد يَلّي بْيَعْطيْنَا يِاها؟</a:t>
            </a:r>
            <a:r>
              <a:rPr lang="en-US" sz="3200" dirty="0"/>
              <a:t> </a:t>
            </a:r>
          </a:p>
          <a:p>
            <a:pPr algn="ctr" rtl="1"/>
            <a:r>
              <a:rPr lang="ar-SA" sz="3200" dirty="0"/>
              <a:t>وَين فِيْنَا نْلاقِيه؟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99667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09" y="3869265"/>
            <a:ext cx="3289891" cy="31029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129088" y="271463"/>
            <a:ext cx="4129088" cy="2200276"/>
          </a:xfrm>
          <a:prstGeom prst="cloudCallout">
            <a:avLst>
              <a:gd name="adj1" fmla="val 36931"/>
              <a:gd name="adj2" fmla="val 9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/>
              <a:t>تَعوا تَ نقِلُّو سَوَا</a:t>
            </a:r>
            <a:r>
              <a:rPr lang="en-US" sz="3200" dirty="0"/>
              <a:t>: </a:t>
            </a:r>
          </a:p>
        </p:txBody>
      </p:sp>
      <p:sp>
        <p:nvSpPr>
          <p:cNvPr id="2" name="Wave 1"/>
          <p:cNvSpPr/>
          <p:nvPr/>
        </p:nvSpPr>
        <p:spPr>
          <a:xfrm>
            <a:off x="185738" y="2371726"/>
            <a:ext cx="5972176" cy="32432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يا يَسوع القَائِم من بَينِ الأمْوَات، </a:t>
            </a:r>
            <a:endParaRPr lang="en-US" sz="3300" dirty="0">
              <a:solidFill>
                <a:schemeClr val="tx1"/>
              </a:solidFill>
            </a:endParaRPr>
          </a:p>
          <a:p>
            <a:pPr algn="ctr" rtl="1"/>
            <a:r>
              <a:rPr lang="en-US" sz="3300" dirty="0">
                <a:solidFill>
                  <a:schemeClr val="tx1"/>
                </a:solidFill>
              </a:rPr>
              <a:t>		</a:t>
            </a:r>
            <a:r>
              <a:rPr lang="ar-SA" sz="3300" dirty="0">
                <a:solidFill>
                  <a:schemeClr val="tx1"/>
                </a:solidFill>
              </a:rPr>
              <a:t>فْتِاح عيُون إيْمانِي تَ اكْتِشِف حُضورَك كِلّ يَوم ب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 ح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ياتي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81023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201" y="215154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جَرْبوا يا شاطرين عمِلوا هَالنَّشاط.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4" y="3321423"/>
            <a:ext cx="3877936" cy="3657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062" t="-444"/>
          <a:stretch/>
        </p:blipFill>
        <p:spPr>
          <a:xfrm>
            <a:off x="457429" y="100226"/>
            <a:ext cx="6100533" cy="6729199"/>
          </a:xfrm>
        </p:spPr>
      </p:pic>
      <p:sp>
        <p:nvSpPr>
          <p:cNvPr id="5" name="Flowchart: Alternate Process 4"/>
          <p:cNvSpPr/>
          <p:nvPr/>
        </p:nvSpPr>
        <p:spPr>
          <a:xfrm>
            <a:off x="7015163" y="871537"/>
            <a:ext cx="2014537" cy="432911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/>
              <a:t>منِربُط كل عِبارَة بِالرّسم المُلائِم!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062" t="-444"/>
          <a:stretch/>
        </p:blipFill>
        <p:spPr>
          <a:xfrm>
            <a:off x="457429" y="100226"/>
            <a:ext cx="6100533" cy="6729199"/>
          </a:xfrm>
        </p:spPr>
      </p:pic>
      <p:sp>
        <p:nvSpPr>
          <p:cNvPr id="5" name="Flowchart: Alternate Process 4"/>
          <p:cNvSpPr/>
          <p:nvPr/>
        </p:nvSpPr>
        <p:spPr>
          <a:xfrm>
            <a:off x="7129463" y="0"/>
            <a:ext cx="2014537" cy="170021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الإِجابة</a:t>
            </a:r>
            <a:endParaRPr lang="en-US" sz="4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743200" y="771525"/>
            <a:ext cx="1343025" cy="17430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28913" y="2557464"/>
            <a:ext cx="1328738" cy="16859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86050" y="800100"/>
            <a:ext cx="1338265" cy="34671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357438" y="4643438"/>
            <a:ext cx="1690690" cy="13477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28913" y="923925"/>
            <a:ext cx="1509713" cy="50482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8798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4562" y="1057275"/>
            <a:ext cx="10901364" cy="4643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474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129463" y="0"/>
            <a:ext cx="2014537" cy="170021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الإجابة</a:t>
            </a:r>
            <a:endParaRPr lang="en-US" sz="4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1712" y="1285875"/>
            <a:ext cx="10901364" cy="4643437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672388" y="2628900"/>
            <a:ext cx="671512" cy="7715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53338" y="3481387"/>
            <a:ext cx="671512" cy="7715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20001" y="4433888"/>
            <a:ext cx="671512" cy="7715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71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94728" y="121023"/>
            <a:ext cx="4047566" cy="3697940"/>
          </a:xfrm>
          <a:prstGeom prst="cloudCallout">
            <a:avLst>
              <a:gd name="adj1" fmla="val 28772"/>
              <a:gd name="adj2" fmla="val 6869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52" y="3657600"/>
            <a:ext cx="3521507" cy="3321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5751472" cy="601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281206"/>
            <a:ext cx="6800661" cy="2677146"/>
          </a:xfrm>
          <a:prstGeom prst="cloudCallout">
            <a:avLst>
              <a:gd name="adj1" fmla="val 27454"/>
              <a:gd name="adj2" fmla="val 8286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سَلام المَسيح أَصدِقائي، 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39" y="2768550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700087" y="242887"/>
            <a:ext cx="4857750" cy="3657198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مع الحركات وبهالتِّرنيمِة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4" y="3307976"/>
            <a:ext cx="3877936" cy="3657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414" y="0"/>
            <a:ext cx="617572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95" y="198646"/>
            <a:ext cx="6415441" cy="66593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66390" y="1057275"/>
            <a:ext cx="5948723" cy="2677439"/>
          </a:xfrm>
          <a:prstGeom prst="cloudCallout">
            <a:avLst>
              <a:gd name="adj1" fmla="val 35053"/>
              <a:gd name="adj2" fmla="val 46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منِلتِقي بِالأسبوع القادِم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193" y="3375211"/>
            <a:ext cx="3877936" cy="3657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876" y="1667434"/>
            <a:ext cx="695000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/>
              <a:t>نِنتِبِه</a:t>
            </a:r>
            <a:r>
              <a:rPr lang="ar-LB" sz="3200" dirty="0"/>
              <a:t> إِ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ق</a:t>
            </a:r>
            <a:r>
              <a:rPr lang="ar-LB" sz="3200" dirty="0"/>
              <a:t>ِ</a:t>
            </a:r>
            <a:r>
              <a:rPr lang="ar-SA" sz="3200" dirty="0"/>
              <a:t>يام</a:t>
            </a:r>
            <a:r>
              <a:rPr lang="ar-LB" sz="3200" dirty="0"/>
              <a:t>ِ</a:t>
            </a:r>
            <a:r>
              <a:rPr lang="ar-SA" sz="3200" dirty="0"/>
              <a:t>ة المَسيح ه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ي</a:t>
            </a:r>
            <a:r>
              <a:rPr lang="ar-SA" sz="3200" dirty="0"/>
              <a:t> الدَّليل القاطِع على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الح</a:t>
            </a:r>
            <a:r>
              <a:rPr lang="ar-LB" sz="3200" dirty="0"/>
              <a:t>َ</a:t>
            </a:r>
            <a:r>
              <a:rPr lang="ar-SA" sz="3200" dirty="0"/>
              <a:t>ياة أقو</a:t>
            </a:r>
            <a:r>
              <a:rPr lang="ar-LB" sz="3200" dirty="0"/>
              <a:t>َ</a:t>
            </a:r>
            <a:r>
              <a:rPr lang="ar-SA" sz="3200" dirty="0"/>
              <a:t>ى م</a:t>
            </a:r>
            <a:r>
              <a:rPr lang="ar-LB" sz="3200" dirty="0"/>
              <a:t>ِ</a:t>
            </a:r>
            <a:r>
              <a:rPr lang="ar-SA" sz="3200" dirty="0"/>
              <a:t>ن الموت، و</a:t>
            </a:r>
            <a:r>
              <a:rPr lang="ar-LB" sz="3200" b="1" dirty="0"/>
              <a:t>نوثَق</a:t>
            </a:r>
            <a:r>
              <a:rPr lang="ar-SA" sz="3200" b="1" dirty="0"/>
              <a:t>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كلم</a:t>
            </a:r>
            <a:r>
              <a:rPr lang="ar-LB" sz="3200" dirty="0"/>
              <a:t>ِ</a:t>
            </a:r>
            <a:r>
              <a:rPr lang="ar-SA" sz="3200" dirty="0"/>
              <a:t>ة ي</a:t>
            </a:r>
            <a:r>
              <a:rPr lang="ar-LB" sz="3200" dirty="0"/>
              <a:t>َ</a:t>
            </a:r>
            <a:r>
              <a:rPr lang="ar-SA" sz="3200" dirty="0"/>
              <a:t>سوع</a:t>
            </a:r>
            <a:r>
              <a:rPr lang="en-US" sz="3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0882" y="584411"/>
            <a:ext cx="45854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نخَبِّر</a:t>
            </a:r>
            <a:r>
              <a:rPr lang="ar-LB" sz="3200" b="1" dirty="0">
                <a:solidFill>
                  <a:srgbClr val="C00000"/>
                </a:solidFill>
              </a:rPr>
              <a:t> </a:t>
            </a:r>
            <a:r>
              <a:rPr lang="ar-LB" sz="3200" dirty="0"/>
              <a:t>حَدَث القِيامِة.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0812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829" y="2768550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29952" y="0"/>
            <a:ext cx="4585447" cy="2635840"/>
          </a:xfrm>
          <a:prstGeom prst="cloudCallout">
            <a:avLst>
              <a:gd name="adj1" fmla="val 39265"/>
              <a:gd name="adj2" fmla="val 8348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أَصدِقائيّ تْطلَّعوا مْنيح بهالرَّسم! شو شايفين وَرا الصّليب؟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" y="888748"/>
            <a:ext cx="4218271" cy="596925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3504</TotalTime>
  <Words>820</Words>
  <Application>Microsoft Office PowerPoint</Application>
  <PresentationFormat>On-screen Show (4:3)</PresentationFormat>
  <Paragraphs>84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مِتلْ ما شِفْنَا المَرَّة المَاضْيِة، يَسوع حَبّ كِلّ النّاس وغَفَر لَكِلّ النّاس وحَمَل صَلِيْبُو وحمِل مَعُو خَطايَا العالَم </vt:lpstr>
      <vt:lpstr>وبْيَوم الجِمْعَة العَظِيمِة، ولَمّا حَطُّوا يَسوع بِالقَبر، كِانُوا النِّسْوِان حَاضْرِين، بَسْ ما قِدْرُو يَعمْلُو يَلْلي كِانُوا يَعِمْلوا بِهَيْدَاك الوَقت… </vt:lpstr>
      <vt:lpstr>ولمّا مَرَق السَّبت، قِامِت مَريَم المَجْدَلِيِّي ومَريَم إمْ يَعقُوب وصَالومِي، ورَاحُو شْتَرُو  حْنُوط، تَ يِجُو يحَنْطُوه </vt:lpstr>
      <vt:lpstr>وعَبُكْرَا بَكّير، أوّلْ يَوم مِن الجِمْعَا، إجُو عَ القَبر مَع طْلُوع الشَّمس، وعَمْ يقُولُو بَين بَعْضُنْ:   </vt:lpstr>
      <vt:lpstr>عِند اليَهود، بِإيِّامْ يَسوع، ما كِان نْهَار التَنَين أوَّل يَوم بِالُأسْبُوع، أوَّل يَوم كِان يَلّي سَمُّوه المَسيحيِّي بَعدِين يَوم «الأَحَد» أو يَوم الرَّبّ، لأنّو يَسوع قِام من المَوت بِ هَاليَوم</vt:lpstr>
      <vt:lpstr>PowerPoint Presentation</vt:lpstr>
      <vt:lpstr>PowerPoint Presentation</vt:lpstr>
      <vt:lpstr>PowerPoint Presentation</vt:lpstr>
      <vt:lpstr>وبَس تْطَلَّعُو شافُو الحَجَر مْدَحْرَج، وكِان كْبِير كْتِيرْ</vt:lpstr>
      <vt:lpstr>فِاتُو عَ القَبر، شِافُو شَبّ قِاعِد مَيْلِة اليَمِين، لابِسْ تَوب أبْيَضْ، نْرَعَبُو.</vt:lpstr>
      <vt:lpstr>قِال الشَّب: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قِيامَةُ يَسوع</dc:title>
  <dc:creator>WMAKSOUR</dc:creator>
  <cp:lastModifiedBy>Michel Haddad (Prof)</cp:lastModifiedBy>
  <cp:revision>196</cp:revision>
  <dcterms:created xsi:type="dcterms:W3CDTF">2020-08-25T06:38:39Z</dcterms:created>
  <dcterms:modified xsi:type="dcterms:W3CDTF">2022-04-08T17:46:08Z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C783A427-1ECC-4A75-98FB-0C562E372144</vt:lpwstr>
  </property>
  <property fmtid="{D5CDD505-2E9C-101B-9397-08002B2CF9AE}" pid="3" name="ArticulatePath">
    <vt:lpwstr>eb2-renc-21-2021-2022</vt:lpwstr>
  </property>
</Properties>
</file>