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441" r:id="rId10"/>
    <p:sldId id="462" r:id="rId11"/>
    <p:sldId id="460" r:id="rId12"/>
    <p:sldId id="291" r:id="rId13"/>
    <p:sldId id="461" r:id="rId14"/>
    <p:sldId id="493" r:id="rId15"/>
    <p:sldId id="494" r:id="rId16"/>
    <p:sldId id="391" r:id="rId17"/>
    <p:sldId id="477" r:id="rId18"/>
    <p:sldId id="463" r:id="rId19"/>
    <p:sldId id="478" r:id="rId20"/>
    <p:sldId id="479" r:id="rId21"/>
    <p:sldId id="480" r:id="rId22"/>
    <p:sldId id="482" r:id="rId23"/>
    <p:sldId id="483" r:id="rId24"/>
    <p:sldId id="495" r:id="rId25"/>
    <p:sldId id="484" r:id="rId26"/>
    <p:sldId id="485" r:id="rId27"/>
    <p:sldId id="438" r:id="rId28"/>
    <p:sldId id="486" r:id="rId29"/>
    <p:sldId id="470" r:id="rId30"/>
    <p:sldId id="488" r:id="rId31"/>
    <p:sldId id="363" r:id="rId32"/>
    <p:sldId id="385" r:id="rId33"/>
    <p:sldId id="489" r:id="rId34"/>
    <p:sldId id="474" r:id="rId35"/>
    <p:sldId id="490" r:id="rId36"/>
    <p:sldId id="491" r:id="rId37"/>
    <p:sldId id="492" r:id="rId38"/>
    <p:sldId id="302" r:id="rId39"/>
    <p:sldId id="303" r:id="rId40"/>
    <p:sldId id="287" r:id="rId41"/>
    <p:sldId id="285" r:id="rId42"/>
    <p:sldId id="326" r:id="rId43"/>
    <p:sldId id="283" r:id="rId44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5844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854255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664" y="1678675"/>
            <a:ext cx="5773002" cy="5411337"/>
          </a:xfrm>
        </p:spPr>
      </p:pic>
      <p:sp>
        <p:nvSpPr>
          <p:cNvPr id="4" name="Flowchart: Alternate Process 3"/>
          <p:cNvSpPr/>
          <p:nvPr/>
        </p:nvSpPr>
        <p:spPr>
          <a:xfrm>
            <a:off x="109182" y="0"/>
            <a:ext cx="8461611" cy="25930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قالولْكن إنّو سامي مَعو كورونا...</a:t>
            </a:r>
          </a:p>
          <a:p>
            <a:pPr algn="ctr" rtl="1"/>
            <a:r>
              <a:rPr lang="ar-LB" sz="4400" dirty="0">
                <a:solidFill>
                  <a:schemeClr val="tx1"/>
                </a:solidFill>
              </a:rPr>
              <a:t>والتَقَيْتو فيه بِالصُّدفِة وقَرَّب مِنكُن</a:t>
            </a:r>
            <a:r>
              <a:rPr lang="en-US" sz="4400" dirty="0">
                <a:solidFill>
                  <a:schemeClr val="tx1"/>
                </a:solidFill>
              </a:rPr>
              <a:t>!</a:t>
            </a:r>
            <a:endParaRPr lang="ar-LB" sz="4400" dirty="0">
              <a:solidFill>
                <a:schemeClr val="tx1"/>
              </a:solidFill>
            </a:endParaRPr>
          </a:p>
          <a:p>
            <a:pPr algn="ctr" rtl="1"/>
            <a:r>
              <a:rPr lang="ar-LB" sz="4400" b="1" dirty="0">
                <a:solidFill>
                  <a:schemeClr val="tx2"/>
                </a:solidFill>
              </a:rPr>
              <a:t>شو رَح تَعِمْلو؟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049672" y="272955"/>
            <a:ext cx="3452884" cy="2112588"/>
          </a:xfrm>
          <a:prstGeom prst="cloudCallout">
            <a:avLst>
              <a:gd name="adj1" fmla="val -15184"/>
              <a:gd name="adj2" fmla="val 1073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رَح نِبعُد عَنّو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069" y="3370997"/>
            <a:ext cx="2990188" cy="3391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86" y="3542732"/>
            <a:ext cx="3172815" cy="331526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18907" y="382136"/>
            <a:ext cx="3825547" cy="1691783"/>
          </a:xfrm>
          <a:prstGeom prst="cloudCallout">
            <a:avLst>
              <a:gd name="adj1" fmla="val 33909"/>
              <a:gd name="adj2" fmla="val 10539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ونهرُب أَكيد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4458" y="3846286"/>
            <a:ext cx="3912741" cy="301171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68804" y="-184786"/>
            <a:ext cx="7446647" cy="4674900"/>
          </a:xfrm>
          <a:prstGeom prst="cloudCallout">
            <a:avLst>
              <a:gd name="adj1" fmla="val 54479"/>
              <a:gd name="adj2" fmla="val 360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برَأيكُن،</a:t>
            </a:r>
            <a:r>
              <a:rPr lang="ar-SA" sz="3600" dirty="0">
                <a:solidFill>
                  <a:schemeClr val="tx1"/>
                </a:solidFill>
              </a:rPr>
              <a:t> كيف تعامَل </a:t>
            </a:r>
            <a:r>
              <a:rPr lang="ar-SA" sz="3200" dirty="0">
                <a:solidFill>
                  <a:schemeClr val="tx1"/>
                </a:solidFill>
              </a:rPr>
              <a:t>يَسوع مَع مَريض</a:t>
            </a:r>
            <a:r>
              <a:rPr lang="ar-LB" sz="3200" dirty="0">
                <a:solidFill>
                  <a:schemeClr val="tx1"/>
                </a:solidFill>
              </a:rPr>
              <a:t> كان مِنصاب</a:t>
            </a:r>
            <a:r>
              <a:rPr lang="ar-SA" sz="3200" dirty="0">
                <a:solidFill>
                  <a:schemeClr val="tx1"/>
                </a:solidFill>
              </a:rPr>
              <a:t> بم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رَض معْد</a:t>
            </a:r>
            <a:r>
              <a:rPr lang="ar-LB" sz="3200" dirty="0">
                <a:solidFill>
                  <a:schemeClr val="tx1"/>
                </a:solidFill>
              </a:rPr>
              <a:t>ي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كتير بِالوَقت يَلْلي كانوا كِلّ النّاس عَمّ يهِربو مِنّو؟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خَلّونا</a:t>
            </a:r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LB" sz="3200" b="1" dirty="0">
                <a:solidFill>
                  <a:schemeClr val="tx1"/>
                </a:solidFill>
              </a:rPr>
              <a:t>نكتِشِف شو</a:t>
            </a:r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LB" sz="3200" b="1" dirty="0">
                <a:solidFill>
                  <a:schemeClr val="tx1"/>
                </a:solidFill>
              </a:rPr>
              <a:t>بي</a:t>
            </a:r>
            <a:r>
              <a:rPr lang="ar-SA" sz="3200" b="1" dirty="0">
                <a:solidFill>
                  <a:schemeClr val="tx1"/>
                </a:solidFill>
              </a:rPr>
              <a:t>خ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ب</a:t>
            </a:r>
            <a:r>
              <a:rPr lang="ar-LB" sz="3200" b="1" dirty="0">
                <a:solidFill>
                  <a:schemeClr val="tx1"/>
                </a:solidFill>
              </a:rPr>
              <a:t>ِّ</a:t>
            </a:r>
            <a:r>
              <a:rPr lang="ar-SA" sz="3200" b="1" dirty="0">
                <a:solidFill>
                  <a:schemeClr val="tx1"/>
                </a:solidFill>
              </a:rPr>
              <a:t>رنا الكتاب المق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دَّس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		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63070" y="192783"/>
            <a:ext cx="7691718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endParaRPr lang="ar-LB" sz="4000" b="1" dirty="0"/>
          </a:p>
          <a:p>
            <a:pPr algn="ctr" rtl="1"/>
            <a:r>
              <a:rPr lang="ar-SA" sz="4000" b="1" dirty="0"/>
              <a:t>بتِتذ</a:t>
            </a:r>
            <a:r>
              <a:rPr lang="ar-LB" sz="4000" b="1" dirty="0"/>
              <a:t>َ</a:t>
            </a:r>
            <a:r>
              <a:rPr lang="ar-SA" sz="4000" b="1" dirty="0"/>
              <a:t>كَّروا ع</a:t>
            </a:r>
            <a:r>
              <a:rPr lang="ar-LB" sz="4000" b="1" dirty="0"/>
              <a:t>َ</a:t>
            </a:r>
            <a:r>
              <a:rPr lang="ar-SA" sz="4000" b="1" dirty="0"/>
              <a:t>ن مين ح</a:t>
            </a:r>
            <a:r>
              <a:rPr lang="ar-LB" sz="4000" b="1" dirty="0"/>
              <a:t>ْ</a:t>
            </a:r>
            <a:r>
              <a:rPr lang="ar-SA" sz="4000" b="1" dirty="0"/>
              <a:t>كينا ب</a:t>
            </a:r>
            <a:r>
              <a:rPr lang="ar-LB" sz="4000" b="1" dirty="0"/>
              <a:t>ِ</a:t>
            </a:r>
            <a:r>
              <a:rPr lang="ar-SA" sz="4000" b="1" dirty="0"/>
              <a:t>الم</a:t>
            </a:r>
            <a:r>
              <a:rPr lang="ar-LB" sz="4000" b="1" dirty="0"/>
              <a:t>َ</a:t>
            </a:r>
            <a:r>
              <a:rPr lang="ar-SA" sz="4000" b="1" dirty="0"/>
              <a:t>رّ</a:t>
            </a:r>
            <a:r>
              <a:rPr lang="ar-LB" sz="4000" b="1" dirty="0"/>
              <a:t>َ</a:t>
            </a:r>
            <a:r>
              <a:rPr lang="ar-SA" sz="4000" b="1" dirty="0"/>
              <a:t>ة الماضي</a:t>
            </a:r>
            <a:r>
              <a:rPr lang="ar-LB" sz="4000" b="1" dirty="0"/>
              <a:t>ِ</a:t>
            </a:r>
            <a:r>
              <a:rPr lang="ar-SA" sz="4000" b="1" dirty="0"/>
              <a:t>ة؟</a:t>
            </a:r>
            <a:endParaRPr lang="en-US" sz="4000" b="1" dirty="0"/>
          </a:p>
          <a:p>
            <a:pPr algn="r" rtl="1"/>
            <a:r>
              <a:rPr lang="en-US" sz="4000" b="1" dirty="0"/>
              <a:t> </a:t>
            </a:r>
            <a:endParaRPr lang="en-US" sz="3300" b="1" dirty="0"/>
          </a:p>
          <a:p>
            <a:pPr algn="ctr" rtl="1"/>
            <a:r>
              <a:rPr lang="ar-SA" sz="3300" dirty="0"/>
              <a:t>اخْتَارْ يَسوع بُطرُس ورِفْقِاتُو ودَعِاهُنْ تَ يِلْحَقُوه ويْشِارْكُوا </a:t>
            </a:r>
            <a:r>
              <a:rPr lang="ar-SA" sz="3300" dirty="0" err="1"/>
              <a:t>بِعَمَلو</a:t>
            </a:r>
            <a:r>
              <a:rPr lang="en-US" sz="3300" dirty="0"/>
              <a:t>.</a:t>
            </a:r>
          </a:p>
          <a:p>
            <a:pPr algn="ctr" rtl="1"/>
            <a:r>
              <a:rPr lang="ar-SA" sz="3300" dirty="0"/>
              <a:t>ومِنْ بَعد مَا خْتَار الرُّسُل وعِمِلُنْ «صَيَّادِين لَلْبَشَرْ»، تْنَقَّلْ يَسوع من ضيعَة لضَيعَة تَ يِعْل</a:t>
            </a:r>
            <a:r>
              <a:rPr lang="ar-LB" sz="3300" dirty="0"/>
              <a:t>ن</a:t>
            </a:r>
            <a:r>
              <a:rPr lang="ar-SA" sz="3300" dirty="0"/>
              <a:t> البُشْرَى السَّارَّة</a:t>
            </a:r>
            <a:r>
              <a:rPr lang="en-US" sz="3300" dirty="0"/>
              <a:t>.</a:t>
            </a:r>
          </a:p>
          <a:p>
            <a:pPr algn="ctr" rtl="1"/>
            <a:r>
              <a:rPr lang="ar-SA" sz="3300" dirty="0"/>
              <a:t>عَلَّمْ وخَبَّرْ كِلّ مِيْن لْتَقَى فِيه عَنْ مَحَبِّة اللَّه الكْبِيْرِة لَلإنْسِانْ</a:t>
            </a:r>
            <a:r>
              <a:rPr lang="en-US" sz="33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572000" y="5459558"/>
            <a:ext cx="4572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rtl="1"/>
            <a:r>
              <a:rPr lang="ar-SA" sz="2800" dirty="0"/>
              <a:t>إجَا يَسوع تَ يِدْعَمْ </a:t>
            </a:r>
            <a:r>
              <a:rPr lang="ar-LB" sz="2800" dirty="0"/>
              <a:t>إ</a:t>
            </a:r>
            <a:r>
              <a:rPr lang="ar-SA" sz="2800" dirty="0"/>
              <a:t>يْمِان الْبَشَرْ بِآيِاتْ يِعْنِي «مُعْجِزِات» </a:t>
            </a:r>
            <a:endParaRPr lang="ar-LB" sz="2800" dirty="0"/>
          </a:p>
          <a:p>
            <a:pPr algn="ctr" rtl="1"/>
            <a:r>
              <a:rPr lang="ar-SA" sz="2800" dirty="0"/>
              <a:t>يْأَكِّدِلْنَا فِيَا قَدَّي اللّه بِيْحِبْنا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81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018495" cy="6763871"/>
          </a:xfrm>
        </p:spPr>
      </p:pic>
      <p:sp>
        <p:nvSpPr>
          <p:cNvPr id="5" name="Rectangle 4"/>
          <p:cNvSpPr/>
          <p:nvPr/>
        </p:nvSpPr>
        <p:spPr>
          <a:xfrm>
            <a:off x="121023" y="5460430"/>
            <a:ext cx="9170893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600" dirty="0"/>
              <a:t>شِفِي يَسوع المَرْضَى،وكِلّ مِين حِاسِسْ بِوَجَعْ بِجَسَدُو أو بِقَلْبُو</a:t>
            </a:r>
            <a:r>
              <a:rPr lang="en-US" sz="2600" dirty="0"/>
              <a:t>.</a:t>
            </a:r>
          </a:p>
          <a:p>
            <a:pPr algn="ctr" rtl="1"/>
            <a:r>
              <a:rPr lang="ar-SA" sz="2600" dirty="0"/>
              <a:t>إجَا تَ يِشْفِي قلُوب البَشَرْ يَل</a:t>
            </a:r>
            <a:r>
              <a:rPr lang="ar-LB" sz="2600" dirty="0"/>
              <a:t>ْل</a:t>
            </a:r>
            <a:r>
              <a:rPr lang="ar-SA" sz="2600" dirty="0"/>
              <a:t>ي جَرَحَا الشّرّ والخَطِيِّة</a:t>
            </a:r>
            <a:r>
              <a:rPr lang="en-US" sz="2600" dirty="0"/>
              <a:t>.</a:t>
            </a:r>
          </a:p>
          <a:p>
            <a:pPr algn="ctr" rtl="1"/>
            <a:r>
              <a:rPr lang="ar-SA" sz="2600" dirty="0"/>
              <a:t>اليَوم رَحْ نِكْتِشِفْ كِيف يَسوع بَيَّنْ مَحَبْتُو لَلْبَشَر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01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-120366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chemeClr val="bg1">
                <a:alpha val="88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dirty="0"/>
              <a:t>وصِلْ يَسوع عَ مَدينِة فِيا رِجِّال بِيْعَانِي مِن مَرَض </a:t>
            </a:r>
            <a:r>
              <a:rPr lang="ar-LB" sz="3200" dirty="0"/>
              <a:t>إِ</a:t>
            </a:r>
            <a:r>
              <a:rPr lang="ar-SA" sz="3200" dirty="0"/>
              <a:t>سْمُو البَرَصْ</a:t>
            </a:r>
            <a:r>
              <a:rPr lang="en-US" sz="3200" dirty="0"/>
              <a:t>.</a:t>
            </a:r>
            <a:r>
              <a:rPr lang="ar-LB" sz="3200" dirty="0"/>
              <a:t> </a:t>
            </a:r>
            <a:r>
              <a:rPr lang="ar-SA" sz="3200" dirty="0"/>
              <a:t>وهالمَرَضْ بِشِعْ كْتِير</a:t>
            </a:r>
            <a:r>
              <a:rPr lang="ar-LB" sz="3200" dirty="0"/>
              <a:t> </a:t>
            </a:r>
          </a:p>
          <a:p>
            <a:pPr algn="r" rtl="1"/>
            <a:r>
              <a:rPr lang="ar-SA" sz="3200" dirty="0"/>
              <a:t>لأنّو بْيِئْذِي جِسم ا</a:t>
            </a:r>
            <a:r>
              <a:rPr lang="ar-LB" sz="3200" dirty="0"/>
              <a:t>لإن</a:t>
            </a:r>
            <a:r>
              <a:rPr lang="ar-SA" sz="3200" dirty="0"/>
              <a:t>سِانْ</a:t>
            </a:r>
            <a:endParaRPr lang="ar-LB" sz="3200" dirty="0"/>
          </a:p>
          <a:p>
            <a:pPr algn="r" rtl="1"/>
            <a:r>
              <a:rPr lang="ar-SA" sz="3200" dirty="0"/>
              <a:t> وبِيْخَرْبُو شْوَيْ شْوَيْ.</a:t>
            </a:r>
            <a:r>
              <a:rPr lang="ar-LB" sz="3200" dirty="0"/>
              <a:t>.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1183" y="1080956"/>
            <a:ext cx="77300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4000" dirty="0"/>
              <a:t>وكِانُوا النّاس يْخِافُوا م</a:t>
            </a:r>
            <a:r>
              <a:rPr lang="ar-LB" sz="4000" dirty="0"/>
              <a:t>ِ</a:t>
            </a:r>
            <a:r>
              <a:rPr lang="ar-SA" sz="4000" dirty="0"/>
              <a:t>ن إنّو يِنْعِدُوا، كِرْمِالْ هَيك كِانوا يْخَافُوا من يَلْلِي مَعُو بَرَصْ ويِبِعْدُو عَنّو، وما يْقَرْبُو مِنُّو، ويِطِرْدُوا م</a:t>
            </a:r>
            <a:r>
              <a:rPr lang="ar-LB" sz="4000" dirty="0"/>
              <a:t>ِ</a:t>
            </a:r>
            <a:r>
              <a:rPr lang="ar-SA" sz="4000" dirty="0"/>
              <a:t>ن ضَيْعِتُنْ أو بلَدُنْ</a:t>
            </a:r>
            <a:r>
              <a:rPr lang="en-US" sz="4000" dirty="0"/>
              <a:t>.</a:t>
            </a:r>
          </a:p>
          <a:p>
            <a:pPr algn="ctr" rtl="1"/>
            <a:r>
              <a:rPr lang="ar-SA" sz="4000" dirty="0"/>
              <a:t>وبْهَيْدِيك ا</a:t>
            </a:r>
            <a:r>
              <a:rPr lang="ar-LB" sz="4000" dirty="0"/>
              <a:t>لإ</a:t>
            </a:r>
            <a:r>
              <a:rPr lang="ar-SA" sz="4000" dirty="0"/>
              <a:t>يِّام، كِانُوا يْفَكْرُوا إنُّو البَرَصْ قَصَاص من اللَّه للخَاطْيِينْ</a:t>
            </a:r>
            <a:r>
              <a:rPr lang="en-US" sz="4000" dirty="0"/>
              <a:t>.</a:t>
            </a:r>
          </a:p>
          <a:p>
            <a:pPr algn="ctr" rtl="1"/>
            <a:r>
              <a:rPr lang="ar-SA" sz="4000" dirty="0"/>
              <a:t>بَسْ يَسوع رَحْ يبَيِّنْ </a:t>
            </a:r>
            <a:r>
              <a:rPr lang="ar-LB" sz="4000" dirty="0"/>
              <a:t>إ</a:t>
            </a:r>
            <a:r>
              <a:rPr lang="ar-SA" sz="4000" dirty="0"/>
              <a:t>نّو هَيْدَا الشِّي مَنّو صَحِيحْ أبَدًا</a:t>
            </a:r>
            <a:r>
              <a:rPr lang="en-US" sz="4000" dirty="0"/>
              <a:t>.</a:t>
            </a:r>
            <a:endParaRPr lang="ar-LB" sz="4000" dirty="0"/>
          </a:p>
          <a:p>
            <a:pPr algn="ctr" rtl="1"/>
            <a:r>
              <a:rPr lang="ar-LB" sz="4000" dirty="0"/>
              <a:t>والكتاب المقَدّس بيقول: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765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كان يَسوع بالم</a:t>
            </a:r>
            <a:r>
              <a:rPr lang="ar-LB" sz="3200" dirty="0"/>
              <a:t>َ</a:t>
            </a:r>
            <a:r>
              <a:rPr lang="ar-SA" sz="3200" dirty="0"/>
              <a:t>دينِه لَمّا إجا لَعِنْدو رِجِّال غَطَّى البَرَص جِسْمو. وبَسْ شِاف ي</a:t>
            </a:r>
            <a:r>
              <a:rPr lang="ar-LB" sz="3200" dirty="0"/>
              <a:t>َ</a:t>
            </a:r>
            <a:r>
              <a:rPr lang="ar-SA" sz="3200" dirty="0"/>
              <a:t>سوع رَكَع قِدِّامو وجُّو ب</a:t>
            </a:r>
            <a:r>
              <a:rPr lang="ar-LB" sz="3200" dirty="0"/>
              <a:t>ِ</a:t>
            </a:r>
            <a:r>
              <a:rPr lang="ar-SA" sz="3200" dirty="0"/>
              <a:t>الأرض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2800" dirty="0"/>
              <a:t>ب هالكَلام عَبّر الأَبْرَصْ ع</a:t>
            </a:r>
            <a:r>
              <a:rPr lang="ar-LB" sz="2800" dirty="0"/>
              <a:t>َ</a:t>
            </a:r>
            <a:r>
              <a:rPr lang="ar-SA" sz="2800" dirty="0"/>
              <a:t>ن </a:t>
            </a:r>
            <a:r>
              <a:rPr lang="ar-LB" sz="2800" dirty="0"/>
              <a:t>إ</a:t>
            </a:r>
            <a:r>
              <a:rPr lang="ar-SA" sz="2800" dirty="0"/>
              <a:t>يْمِانُو بيَسوع وثِقَتُو الكْبِيْرِة فيه</a:t>
            </a:r>
            <a:r>
              <a:rPr lang="ar-LB" sz="2800" dirty="0"/>
              <a:t>.</a:t>
            </a:r>
            <a:r>
              <a:rPr lang="en-US" sz="2800" dirty="0"/>
              <a:t> </a:t>
            </a:r>
            <a:r>
              <a:rPr lang="ar-SA" sz="2800" dirty="0"/>
              <a:t>الأبْرَصْ </a:t>
            </a:r>
            <a:r>
              <a:rPr lang="ar-LB" sz="2800" dirty="0"/>
              <a:t>آ</a:t>
            </a:r>
            <a:r>
              <a:rPr lang="ar-SA" sz="2800" dirty="0"/>
              <a:t>مَنْ بإنُّو يَسوع قِادِرْ إنّو يِشْفِيه</a:t>
            </a:r>
            <a:r>
              <a:rPr lang="ar-LB" sz="2800" dirty="0"/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360318" y="0"/>
            <a:ext cx="47836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وقَلّو الأبْرَصْ لَ يَسُوع: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84223" y="926241"/>
            <a:ext cx="4458424" cy="2097740"/>
          </a:xfrm>
          <a:prstGeom prst="cloudCallout">
            <a:avLst>
              <a:gd name="adj1" fmla="val 56567"/>
              <a:gd name="adj2" fmla="val 4139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«</a:t>
            </a:r>
            <a:r>
              <a:rPr lang="ar-SA" sz="3600" dirty="0">
                <a:solidFill>
                  <a:schemeClr val="tx1"/>
                </a:solidFill>
              </a:rPr>
              <a:t>يا ر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بّ، </a:t>
            </a:r>
            <a:r>
              <a:rPr lang="ar-LB" sz="3600" dirty="0">
                <a:solidFill>
                  <a:schemeClr val="tx1"/>
                </a:solidFill>
              </a:rPr>
              <a:t>إ</a:t>
            </a:r>
            <a:r>
              <a:rPr lang="ar-SA" sz="3600" dirty="0">
                <a:solidFill>
                  <a:schemeClr val="tx1"/>
                </a:solidFill>
              </a:rPr>
              <a:t>ذا ب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دّك إنْتَ قِادِرْ تِشْفِيْني</a:t>
            </a:r>
            <a:r>
              <a:rPr lang="ar-LB" sz="3600" dirty="0">
                <a:solidFill>
                  <a:schemeClr val="tx1"/>
                </a:solidFill>
              </a:rPr>
              <a:t>».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436524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8491" y="1"/>
            <a:ext cx="48408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525420"/>
            <a:ext cx="2906973" cy="126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800" dirty="0"/>
              <a:t>م</a:t>
            </a:r>
            <a:r>
              <a:rPr lang="ar-LB" sz="3800" dirty="0"/>
              <a:t>َ</a:t>
            </a:r>
            <a:r>
              <a:rPr lang="ar-SA" sz="3800" dirty="0"/>
              <a:t>دّ </a:t>
            </a:r>
            <a:r>
              <a:rPr lang="ar-LB" sz="3800" dirty="0"/>
              <a:t>إ</a:t>
            </a:r>
            <a:r>
              <a:rPr lang="ar-SA" sz="3800" dirty="0"/>
              <a:t>يْدُو </a:t>
            </a:r>
            <a:endParaRPr lang="ar-LB" sz="3800" dirty="0"/>
          </a:p>
          <a:p>
            <a:pPr algn="ctr" rtl="1"/>
            <a:r>
              <a:rPr lang="ar-SA" sz="3800" dirty="0"/>
              <a:t>ولَمَسُو</a:t>
            </a:r>
            <a:r>
              <a:rPr lang="en-US" sz="3800" dirty="0"/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92823" y="0"/>
            <a:ext cx="67146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كيف رَح يِتجاوَب يَسوع مَع كَلام الأَبرَص؟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415004"/>
      </p:ext>
    </p:extLst>
  </p:cSld>
  <p:clrMapOvr>
    <a:masterClrMapping/>
  </p:clrMapOvr>
  <p:transition spd="slow" advTm="5693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106436"/>
            <a:ext cx="85119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يِعْنِي يَسوع ما هرَب مِن الأَبْرَص، بِالعَكس تَمِامًا، قَرَّبْ مِنّو ومَدْ إيدُو ولَمَسُو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حَرَكِة يَسوع هَيْدِي، بِتْخَلِّيْنا نِنْدِهِشْ لأنُّو مَا كِانْ حَدَا يِسْتَرْجِي يقَرِّبْ من الأَبْرَص ويِلِمْسُو لأنّو كِانُوا خَايْفِين إنُّن يِاخْدُو المَرَض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بَسْ يَسوع ما خَاف؛ يَسوع بَدُّو يِشْفِيه، ويِشْفِي كِلّ البَشَر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365" y="188259"/>
            <a:ext cx="4141695" cy="3106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21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6114114"/>
            <a:ext cx="5882186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400" dirty="0"/>
              <a:t>ب</a:t>
            </a:r>
            <a:r>
              <a:rPr lang="ar-LB" sz="3400" dirty="0"/>
              <a:t>ِ</a:t>
            </a:r>
            <a:r>
              <a:rPr lang="ar-SA" sz="3400" dirty="0"/>
              <a:t>ساعِة السِّاعا، صَحّ من البَرَص</a:t>
            </a:r>
            <a:r>
              <a:rPr lang="en-US" sz="3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6901" y="0"/>
            <a:ext cx="29206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كِرمال هيك قَلّو: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733140" y="4312691"/>
            <a:ext cx="3346333" cy="1782035"/>
          </a:xfrm>
          <a:prstGeom prst="cloudCallout">
            <a:avLst>
              <a:gd name="adj1" fmla="val -15621"/>
              <a:gd name="adj2" fmla="val -1247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«</a:t>
            </a:r>
            <a:r>
              <a:rPr lang="ar-SA" sz="3600" dirty="0">
                <a:solidFill>
                  <a:schemeClr val="tx1"/>
                </a:solidFill>
              </a:rPr>
              <a:t>أ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نا بَدِّي يِاك تْصُحّ</a:t>
            </a:r>
            <a:r>
              <a:rPr lang="ar-LB" sz="3600" dirty="0">
                <a:solidFill>
                  <a:schemeClr val="tx1"/>
                </a:solidFill>
              </a:rPr>
              <a:t>»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10607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215153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61865" y="631764"/>
            <a:ext cx="7730052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600" dirty="0"/>
              <a:t>يَسوع استَجِاب لَ </a:t>
            </a:r>
            <a:r>
              <a:rPr lang="ar-LB" sz="3600" dirty="0"/>
              <a:t>إ</a:t>
            </a:r>
            <a:r>
              <a:rPr lang="ar-SA" sz="3600" dirty="0"/>
              <a:t>يمان الأبْرَص وعِمِل المُعجِزِة يَلْلِي طلَبَها وصَحَّحُو من إشْيَا كْتِيْرِة، مِشْ بَسْ من البَرَص</a:t>
            </a:r>
            <a:r>
              <a:rPr lang="ar-LB" sz="3600" dirty="0"/>
              <a:t>:</a:t>
            </a:r>
            <a:r>
              <a:rPr lang="en-US" sz="3600" dirty="0"/>
              <a:t> </a:t>
            </a:r>
            <a:endParaRPr lang="ar-LB" sz="3600" dirty="0"/>
          </a:p>
          <a:p>
            <a:pPr algn="ctr" rtl="1"/>
            <a:r>
              <a:rPr lang="en-US" sz="3600" dirty="0"/>
              <a:t>	</a:t>
            </a:r>
            <a:r>
              <a:rPr lang="en-US" sz="3600" b="1" dirty="0"/>
              <a:t>	</a:t>
            </a:r>
          </a:p>
        </p:txBody>
      </p:sp>
      <p:sp>
        <p:nvSpPr>
          <p:cNvPr id="5" name="Wave 4"/>
          <p:cNvSpPr/>
          <p:nvPr/>
        </p:nvSpPr>
        <p:spPr>
          <a:xfrm>
            <a:off x="1183339" y="2918012"/>
            <a:ext cx="6225989" cy="20170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/>
              <a:t>	</a:t>
            </a:r>
            <a:r>
              <a:rPr lang="ar-SA" sz="3800" b="1" dirty="0">
                <a:solidFill>
                  <a:srgbClr val="FF0000"/>
                </a:solidFill>
              </a:rPr>
              <a:t>رَدَّلُّو صِحْتُو</a:t>
            </a:r>
            <a:r>
              <a:rPr lang="en-US" sz="3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Wave 6"/>
          <p:cNvSpPr/>
          <p:nvPr/>
        </p:nvSpPr>
        <p:spPr>
          <a:xfrm>
            <a:off x="824753" y="4710954"/>
            <a:ext cx="6840069" cy="2017059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000" dirty="0">
                <a:solidFill>
                  <a:srgbClr val="FF0000"/>
                </a:solidFill>
              </a:rPr>
              <a:t>	</a:t>
            </a:r>
            <a:r>
              <a:rPr lang="ar-SA" sz="3000" b="1" dirty="0">
                <a:solidFill>
                  <a:srgbClr val="FF0000"/>
                </a:solidFill>
              </a:rPr>
              <a:t> رَجَّعُو </a:t>
            </a:r>
            <a:r>
              <a:rPr lang="ar-LB" sz="3000" b="1" dirty="0">
                <a:solidFill>
                  <a:srgbClr val="FF0000"/>
                </a:solidFill>
              </a:rPr>
              <a:t>إ</a:t>
            </a:r>
            <a:r>
              <a:rPr lang="ar-SA" sz="3000" b="1" dirty="0">
                <a:solidFill>
                  <a:srgbClr val="FF0000"/>
                </a:solidFill>
              </a:rPr>
              <a:t>نْسِانْ عَادِي بَين وْلادْ ضَيعتُو، </a:t>
            </a:r>
            <a:r>
              <a:rPr lang="ar-LB" sz="3000" b="1" dirty="0">
                <a:solidFill>
                  <a:srgbClr val="FF0000"/>
                </a:solidFill>
              </a:rPr>
              <a:t>إ</a:t>
            </a:r>
            <a:r>
              <a:rPr lang="ar-SA" sz="3000" b="1" dirty="0">
                <a:solidFill>
                  <a:srgbClr val="FF0000"/>
                </a:solidFill>
              </a:rPr>
              <a:t>نْسِان مَشْ مَنْبُوذْ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20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1183" y="3573948"/>
            <a:ext cx="77300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en-US" sz="3600" b="1" dirty="0"/>
              <a:t> </a:t>
            </a:r>
          </a:p>
        </p:txBody>
      </p:sp>
      <p:sp>
        <p:nvSpPr>
          <p:cNvPr id="6" name="Wave 5"/>
          <p:cNvSpPr/>
          <p:nvPr/>
        </p:nvSpPr>
        <p:spPr>
          <a:xfrm>
            <a:off x="282385" y="3039035"/>
            <a:ext cx="8552331" cy="3818965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b="1" dirty="0">
                <a:solidFill>
                  <a:schemeClr val="bg1"/>
                </a:solidFill>
              </a:rPr>
              <a:t>بَيَّنْلُوا إنُّو ما كِان غِلْطان لمّن حَطّ كِلّ ثِقَتُو بِاللَّه.بَسْ يَسوع طَلَبْ مِنُّو كَمِان</a:t>
            </a:r>
            <a:endParaRPr lang="ar-LB" sz="3000" b="1" dirty="0">
              <a:solidFill>
                <a:schemeClr val="bg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bg1"/>
                </a:solidFill>
              </a:rPr>
              <a:t> إنّو يِسْمَعْ كِلْمِة اللَّه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023" y="242047"/>
            <a:ext cx="6468035" cy="3388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71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069" y="0"/>
            <a:ext cx="858444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النِّاس حِكْيُو كْتِيرْ عَنْ هَالمُعْجِزِة، وكْتَار من النِّاسْ صَارُو يِجُوا تَ يِسْمَعُوا يَسُوع، ويْصُحُّوا من أمْرَاضُنْ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039464"/>
      </p:ext>
    </p:extLst>
  </p:cSld>
  <p:clrMapOvr>
    <a:masterClrMapping/>
  </p:clrMapOvr>
  <p:transition spd="slow" advTm="5693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8036" y="122830"/>
            <a:ext cx="356206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بَسْ هُوِّيْ كِان يِهرُبْ عَ البَرِّيّي، تَ يصَلّي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433246"/>
      </p:ext>
    </p:extLst>
  </p:cSld>
  <p:clrMapOvr>
    <a:masterClrMapping/>
  </p:clrMapOvr>
  <p:transition spd="slow" advTm="5693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524021"/>
            <a:ext cx="6884894" cy="3496235"/>
          </a:xfrm>
          <a:prstGeom prst="cloudCallout">
            <a:avLst>
              <a:gd name="adj1" fmla="val 40462"/>
              <a:gd name="adj2" fmla="val 6954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لَيش بِ رَأيكُنْ كان يَسوع يِنْعِزِلْ؟ شُو كان عَمْ يَعْمِلْ؟ بِمِينْ كِانْ عَمْ يِلْتِقِي بِالصَّمت؟ </a:t>
            </a:r>
            <a:endParaRPr lang="en-US" sz="3600" dirty="0">
              <a:solidFill>
                <a:schemeClr val="tx1"/>
              </a:solidFill>
            </a:endParaRPr>
          </a:p>
          <a:p>
            <a:pPr rtl="1"/>
            <a:r>
              <a:rPr lang="en-US" sz="36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4458" y="3846286"/>
            <a:ext cx="3912741" cy="301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1048870" y="295835"/>
            <a:ext cx="7059707" cy="2971800"/>
          </a:xfrm>
          <a:prstGeom prst="borderCallout1">
            <a:avLst>
              <a:gd name="adj1" fmla="val 18750"/>
              <a:gd name="adj2" fmla="val -8333"/>
              <a:gd name="adj3" fmla="val 129695"/>
              <a:gd name="adj4" fmla="val 443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كان يَسوع يِنْعِزِلْ تَ يِلْتِقِي بِبَيُّو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ويِتْعَبّا 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 مَحَبْتو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كان يصَلِّي كِرْمِال البُرُص وكِلّ المَرْضَى وكِلّ النِّاس، تَ حَتَّى يْلاقُوا مِتْلُو فَرَحُنْ بِطَاعِتُنْ ل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لآب والعَمَلْ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ب ِمَشيئْتُو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3" descr="C:\Users\Liliane\Desktop\work from home\Picture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090" y="3465968"/>
            <a:ext cx="5315003" cy="329790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516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-107576" y="0"/>
            <a:ext cx="7839635" cy="3886200"/>
          </a:xfrm>
          <a:prstGeom prst="cloudCallout">
            <a:avLst>
              <a:gd name="adj1" fmla="val 40462"/>
              <a:gd name="adj2" fmla="val 6954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متِل الأَبْرَصْ، خَلُّونَا نِحْكِي مع يَسوع بِكِلّ ثِقَة و</a:t>
            </a:r>
            <a:r>
              <a:rPr lang="ar-LB" sz="2800" dirty="0">
                <a:solidFill>
                  <a:schemeClr val="tx1"/>
                </a:solidFill>
              </a:rPr>
              <a:t>إ</a:t>
            </a:r>
            <a:r>
              <a:rPr lang="ar-SA" sz="2800" dirty="0">
                <a:solidFill>
                  <a:schemeClr val="tx1"/>
                </a:solidFill>
              </a:rPr>
              <a:t>يْمِان ونُطْلُبْ مِنُّو إنُّو يخَلِّيْنَا نْكُون أَصْدِقَاء لَ إِلُو ويَعْطِيْنَا النِّعْمِة تَ نِسْمَعْ كِلِمْتُو ونَعْمِلْ مِتِلْ ما هُوِّي بِيْرِيْد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تَعو تَ نْقِلُّو بِصَوت عالي كِلّنا سَوا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4558552"/>
            <a:ext cx="2987383" cy="2299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9" y="1337988"/>
            <a:ext cx="707605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الخامِس عَشَر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310" y="4918195"/>
            <a:ext cx="5586883" cy="1022096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solidFill>
                  <a:schemeClr val="accent2">
                    <a:lumMod val="75000"/>
                  </a:schemeClr>
                </a:solidFill>
              </a:rPr>
              <a:t>شِفاءُ الأَبرَص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34471" y="874058"/>
            <a:ext cx="8713694" cy="4652683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3035" y="2177988"/>
            <a:ext cx="7664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«</a:t>
            </a:r>
            <a:r>
              <a:rPr lang="ar-SA" sz="4000" dirty="0"/>
              <a:t>يا ي</a:t>
            </a:r>
            <a:r>
              <a:rPr lang="ar-LB" sz="4000" dirty="0"/>
              <a:t>َ</a:t>
            </a:r>
            <a:r>
              <a:rPr lang="ar-SA" sz="4000" dirty="0"/>
              <a:t>سوع عْطِينا نِعم</a:t>
            </a:r>
            <a:r>
              <a:rPr lang="ar-LB" sz="4000" dirty="0"/>
              <a:t>ِ</a:t>
            </a:r>
            <a:r>
              <a:rPr lang="ar-SA" sz="4000" dirty="0"/>
              <a:t>ة </a:t>
            </a:r>
            <a:endParaRPr lang="ar-LB" sz="4000" dirty="0"/>
          </a:p>
          <a:p>
            <a:pPr algn="ctr" rtl="1"/>
            <a:r>
              <a:rPr lang="ar-SA" sz="4000" dirty="0"/>
              <a:t>إنُّو نَسمَع ك</a:t>
            </a:r>
            <a:r>
              <a:rPr lang="ar-LB" sz="4000" dirty="0"/>
              <a:t>ِل</a:t>
            </a:r>
            <a:r>
              <a:rPr lang="ar-SA" sz="4000" dirty="0"/>
              <a:t>متَك</a:t>
            </a:r>
            <a:endParaRPr lang="en-US" sz="4000" dirty="0"/>
          </a:p>
          <a:p>
            <a:pPr algn="ctr" rtl="1"/>
            <a:r>
              <a:rPr lang="en-US" sz="4000" dirty="0"/>
              <a:t>	</a:t>
            </a:r>
            <a:r>
              <a:rPr lang="ar-SA" sz="4000" dirty="0"/>
              <a:t>يا ي</a:t>
            </a:r>
            <a:r>
              <a:rPr lang="ar-LB" sz="4000" dirty="0"/>
              <a:t>َ</a:t>
            </a:r>
            <a:r>
              <a:rPr lang="ar-SA" sz="4000" dirty="0"/>
              <a:t>سوع خَلّينا نَعمِل</a:t>
            </a:r>
            <a:endParaRPr lang="ar-LB" sz="4000" dirty="0"/>
          </a:p>
          <a:p>
            <a:pPr algn="ctr" rtl="1"/>
            <a:r>
              <a:rPr lang="ar-SA" sz="4000" dirty="0"/>
              <a:t> م</a:t>
            </a:r>
            <a:r>
              <a:rPr lang="ar-LB" sz="4000" dirty="0"/>
              <a:t>ِت</a:t>
            </a:r>
            <a:r>
              <a:rPr lang="ar-SA" sz="4000" dirty="0"/>
              <a:t>ل ما إنْتَ بِتْرِيد</a:t>
            </a:r>
            <a:r>
              <a:rPr lang="ar-LB" sz="4000" dirty="0"/>
              <a:t>»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350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1330" y="295836"/>
            <a:ext cx="5699110" cy="3146611"/>
          </a:xfrm>
          <a:prstGeom prst="cloudCallout">
            <a:avLst>
              <a:gd name="adj1" fmla="val 61879"/>
              <a:gd name="adj2" fmla="val 5554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يَلا جَرْبوا يا شاطرين عمِلوا هَالنَّشاطات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91" y="695243"/>
            <a:ext cx="8697120" cy="546389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323"/>
            <a:ext cx="8686801" cy="6508377"/>
          </a:xfrm>
        </p:spPr>
      </p:pic>
      <p:sp>
        <p:nvSpPr>
          <p:cNvPr id="3" name="Rounded Rectangle 2"/>
          <p:cNvSpPr/>
          <p:nvPr/>
        </p:nvSpPr>
        <p:spPr>
          <a:xfrm>
            <a:off x="4733365" y="2877670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صحّ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791635" y="3541058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صحّ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809564" y="4190999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خَطأ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4760258" y="4894729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صحّ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4778187" y="5477435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صحّ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4787153" y="6104963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خَطأ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259976" y="2976280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/>
              <a:t>خَطأ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210671" y="3572434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صحّ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188260" y="4195481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صحّ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179295" y="4845422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صحّ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183777" y="5495363"/>
            <a:ext cx="941294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صحّ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885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9" y="824247"/>
            <a:ext cx="8919703" cy="5607425"/>
          </a:xfrm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174"/>
            <a:ext cx="8919703" cy="5607425"/>
          </a:xfrm>
        </p:spPr>
      </p:pic>
      <p:sp>
        <p:nvSpPr>
          <p:cNvPr id="3" name="Rectangle 2"/>
          <p:cNvSpPr/>
          <p:nvPr/>
        </p:nvSpPr>
        <p:spPr>
          <a:xfrm>
            <a:off x="1694329" y="941294"/>
            <a:ext cx="57822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/>
                </a:solidFill>
              </a:rPr>
              <a:t>1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3446" y="959223"/>
            <a:ext cx="57822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8435" y="990600"/>
            <a:ext cx="57822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0658" y="887506"/>
            <a:ext cx="57822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/>
                </a:solidFill>
              </a:rPr>
              <a:t>4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437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89" y="2070848"/>
            <a:ext cx="7588625" cy="37517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622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89" y="2070848"/>
            <a:ext cx="7588625" cy="3751728"/>
          </a:xfrm>
        </p:spPr>
      </p:pic>
      <p:sp>
        <p:nvSpPr>
          <p:cNvPr id="3" name="Rectangle 2"/>
          <p:cNvSpPr/>
          <p:nvPr/>
        </p:nvSpPr>
        <p:spPr>
          <a:xfrm>
            <a:off x="676835" y="4845422"/>
            <a:ext cx="474233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/>
                </a:solidFill>
              </a:rPr>
              <a:t>آمِن بِيَسوع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249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7456" y="518671"/>
            <a:ext cx="4007223" cy="4450977"/>
          </a:xfrm>
          <a:prstGeom prst="cloudCallout">
            <a:avLst>
              <a:gd name="adj1" fmla="val 73114"/>
              <a:gd name="adj2" fmla="val 1793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وهَلَّق بَدّي ياكُن تقولوا هَالجُمَل وَرايي لَ حَتّى تِنحِفر بِقلوبكُن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797" y="107576"/>
            <a:ext cx="5110989" cy="642725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220" y="-35552"/>
            <a:ext cx="5383340" cy="689355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96107" y="0"/>
            <a:ext cx="4208306" cy="3595085"/>
          </a:xfrm>
          <a:prstGeom prst="cloudCallout">
            <a:avLst>
              <a:gd name="adj1" fmla="val -75046"/>
              <a:gd name="adj2" fmla="val 3836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>
                <a:solidFill>
                  <a:schemeClr val="tx1"/>
                </a:solidFill>
              </a:rPr>
              <a:t>ومن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خت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AE" sz="3600" b="1" dirty="0">
                <a:solidFill>
                  <a:schemeClr val="tx1"/>
                </a:solidFill>
              </a:rPr>
              <a:t>م ل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قا</a:t>
            </a:r>
            <a:r>
              <a:rPr lang="ar-LB" sz="3600" b="1" dirty="0">
                <a:solidFill>
                  <a:schemeClr val="tx1"/>
                </a:solidFill>
              </a:rPr>
              <a:t>ءْ</a:t>
            </a:r>
            <a:r>
              <a:rPr lang="ar-AE" sz="3600" b="1" dirty="0">
                <a:solidFill>
                  <a:schemeClr val="tx1"/>
                </a:solidFill>
              </a:rPr>
              <a:t>نا الي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AE" sz="3600" b="1" dirty="0">
                <a:solidFill>
                  <a:schemeClr val="tx1"/>
                </a:solidFill>
              </a:rPr>
              <a:t>وم ب</a:t>
            </a:r>
            <a:r>
              <a:rPr lang="ar-LB" sz="3600" b="1" dirty="0">
                <a:solidFill>
                  <a:schemeClr val="tx1"/>
                </a:solidFill>
              </a:rPr>
              <a:t>ِهال</a:t>
            </a:r>
            <a:r>
              <a:rPr lang="ar-AE" sz="3600" b="1" dirty="0">
                <a:solidFill>
                  <a:schemeClr val="tx1"/>
                </a:solidFill>
              </a:rPr>
              <a:t>ص</a:t>
            </a:r>
            <a:r>
              <a:rPr lang="ar-LB" sz="3600" b="1" dirty="0">
                <a:solidFill>
                  <a:schemeClr val="tx1"/>
                </a:solidFill>
              </a:rPr>
              <a:t>َّ</a:t>
            </a:r>
            <a:r>
              <a:rPr lang="ar-AE" sz="3600" b="1" dirty="0">
                <a:solidFill>
                  <a:schemeClr val="tx1"/>
                </a:solidFill>
              </a:rPr>
              <a:t>لاة</a:t>
            </a:r>
            <a:r>
              <a:rPr lang="ar-LB" sz="3600" b="1" dirty="0">
                <a:solidFill>
                  <a:schemeClr val="tx1"/>
                </a:solidFill>
              </a:rPr>
              <a:t> وبهَالتِّرنيمِة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6254"/>
            <a:ext cx="9144000" cy="4365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70" y="228600"/>
            <a:ext cx="6497952" cy="6172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4028" y="484094"/>
            <a:ext cx="5641960" cy="4007017"/>
          </a:xfrm>
          <a:prstGeom prst="cloudCallout">
            <a:avLst>
              <a:gd name="adj1" fmla="val 35053"/>
              <a:gd name="adj2" fmla="val 46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r>
              <a:rPr lang="ar-LB" sz="4125" b="1" dirty="0">
                <a:solidFill>
                  <a:schemeClr val="tx1"/>
                </a:solidFill>
              </a:rPr>
              <a:t> كونوا بِخير!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0572" y="246743"/>
            <a:ext cx="5725887" cy="3846286"/>
          </a:xfrm>
          <a:prstGeom prst="cloudCallout">
            <a:avLst>
              <a:gd name="adj1" fmla="val 32181"/>
              <a:gd name="adj2" fmla="val 571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بِلِقاءنا اليَوم رَح نشوف قَدّي يَسوع حَبّ المَرضَى وكِلّ البَشَر!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491257" y="294655"/>
            <a:ext cx="6226629" cy="1468505"/>
          </a:xfrm>
          <a:prstGeom prst="cloudCallout">
            <a:avLst>
              <a:gd name="adj1" fmla="val 35600"/>
              <a:gd name="adj2" fmla="val 16115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شُو رَح نَعمِل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02907"/>
            <a:ext cx="84687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3600" dirty="0"/>
          </a:p>
          <a:p>
            <a:pPr algn="r" rtl="1"/>
            <a:endParaRPr lang="en-US" sz="3600" dirty="0"/>
          </a:p>
          <a:p>
            <a:pPr rtl="1"/>
            <a:r>
              <a:rPr lang="en-US" sz="3600" dirty="0"/>
              <a:t> </a:t>
            </a:r>
          </a:p>
          <a:p>
            <a:pPr algn="r" rtl="1"/>
            <a:endParaRPr lang="en-US" sz="3600" dirty="0"/>
          </a:p>
          <a:p>
            <a:pPr rtl="1"/>
            <a:r>
              <a:rPr lang="en-US" sz="3600" dirty="0"/>
              <a:t> </a:t>
            </a:r>
          </a:p>
          <a:p>
            <a:pPr algn="r" rtl="1"/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405534" y="4420069"/>
            <a:ext cx="551542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rgbClr val="C00000"/>
                </a:solidFill>
              </a:rPr>
              <a:t>نَعرِف </a:t>
            </a:r>
            <a:r>
              <a:rPr lang="ar-LB" sz="3200" dirty="0"/>
              <a:t>إنّو نِحنا</a:t>
            </a:r>
            <a:r>
              <a:rPr lang="ar-SA" sz="3200" dirty="0"/>
              <a:t> ب</a:t>
            </a:r>
            <a:r>
              <a:rPr lang="ar-LB" sz="3200" dirty="0"/>
              <a:t>ِ</a:t>
            </a:r>
            <a:r>
              <a:rPr lang="ar-SA" sz="3200" dirty="0"/>
              <a:t>حاج</a:t>
            </a:r>
            <a:r>
              <a:rPr lang="ar-LB" sz="3200" dirty="0"/>
              <a:t>ِ</a:t>
            </a:r>
            <a:r>
              <a:rPr lang="ar-SA" sz="3200" dirty="0"/>
              <a:t>ة</a:t>
            </a:r>
            <a:r>
              <a:rPr lang="ar-LB" sz="3200" dirty="0"/>
              <a:t> لَ</a:t>
            </a:r>
            <a:r>
              <a:rPr lang="ar-SA" sz="3200" dirty="0"/>
              <a:t> ي</a:t>
            </a:r>
            <a:r>
              <a:rPr lang="ar-LB" sz="3200" dirty="0"/>
              <a:t>َ</a:t>
            </a:r>
            <a:r>
              <a:rPr lang="ar-SA" sz="3200" dirty="0"/>
              <a:t>سوع ل</a:t>
            </a:r>
            <a:r>
              <a:rPr lang="ar-LB" sz="3200" dirty="0"/>
              <a:t>ن</a:t>
            </a:r>
            <a:r>
              <a:rPr lang="ar-SA" sz="3200" dirty="0"/>
              <a:t>ط</a:t>
            </a:r>
            <a:r>
              <a:rPr lang="ar-LB" sz="3200" dirty="0"/>
              <a:t>َ</a:t>
            </a:r>
            <a:r>
              <a:rPr lang="ar-SA" sz="3200" dirty="0"/>
              <a:t>ـهِّـر ق</a:t>
            </a:r>
            <a:r>
              <a:rPr lang="ar-LB" sz="3200" dirty="0"/>
              <a:t>َ</a:t>
            </a:r>
            <a:r>
              <a:rPr lang="ar-SA" sz="3200" dirty="0"/>
              <a:t>لب</a:t>
            </a:r>
            <a:r>
              <a:rPr lang="ar-LB" sz="3200" dirty="0"/>
              <a:t>ْنا</a:t>
            </a:r>
            <a:r>
              <a:rPr lang="ar-SA" sz="3200" dirty="0"/>
              <a:t> و</a:t>
            </a:r>
            <a:r>
              <a:rPr lang="ar-LB" sz="3200" dirty="0"/>
              <a:t>ن</a:t>
            </a:r>
            <a:r>
              <a:rPr lang="ar-SA" sz="3200" dirty="0"/>
              <a:t>شفيه م</a:t>
            </a:r>
            <a:r>
              <a:rPr lang="ar-LB" sz="3200" dirty="0"/>
              <a:t>ِ</a:t>
            </a:r>
            <a:r>
              <a:rPr lang="ar-SA" sz="3200" dirty="0"/>
              <a:t>ن </a:t>
            </a:r>
            <a:r>
              <a:rPr lang="ar-LB" sz="3200" dirty="0"/>
              <a:t>ال</a:t>
            </a:r>
            <a:r>
              <a:rPr lang="ar-SA" sz="3200" dirty="0"/>
              <a:t>خ</a:t>
            </a:r>
            <a:r>
              <a:rPr lang="ar-LB" sz="3200" dirty="0"/>
              <a:t>َ</a:t>
            </a:r>
            <a:r>
              <a:rPr lang="ar-SA" sz="3200" dirty="0"/>
              <a:t>ط</a:t>
            </a:r>
            <a:r>
              <a:rPr lang="ar-LB" sz="3200" dirty="0"/>
              <a:t>ِ</a:t>
            </a:r>
            <a:r>
              <a:rPr lang="ar-SA" sz="3200" dirty="0"/>
              <a:t>ي</a:t>
            </a:r>
            <a:r>
              <a:rPr lang="ar-LB" sz="3200" dirty="0"/>
              <a:t>ِّ</a:t>
            </a:r>
            <a:r>
              <a:rPr lang="ar-SA" sz="3200" dirty="0"/>
              <a:t>ه</a:t>
            </a:r>
            <a:r>
              <a:rPr lang="en-US" sz="3200" dirty="0"/>
              <a:t>.</a:t>
            </a:r>
          </a:p>
        </p:txBody>
      </p:sp>
      <p:pic>
        <p:nvPicPr>
          <p:cNvPr id="2051" name="Picture 3" descr="C:\Users\Liliane\Desktop\work from home\Picture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715" y="4534462"/>
            <a:ext cx="3744686" cy="23235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7714" y="2278743"/>
            <a:ext cx="616857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rtl="1"/>
            <a:r>
              <a:rPr lang="ar-LB" sz="3200" b="1" dirty="0">
                <a:solidFill>
                  <a:srgbClr val="C00000"/>
                </a:solidFill>
              </a:rPr>
              <a:t>نوصُف </a:t>
            </a:r>
            <a:r>
              <a:rPr lang="ar-SA" sz="3200" dirty="0"/>
              <a:t>كيف ش</a:t>
            </a:r>
            <a:r>
              <a:rPr lang="ar-LB" sz="3200" dirty="0"/>
              <a:t>َ</a:t>
            </a:r>
            <a:r>
              <a:rPr lang="ar-SA" sz="3200" dirty="0"/>
              <a:t>ف</a:t>
            </a:r>
            <a:r>
              <a:rPr lang="ar-LB" sz="3200" dirty="0"/>
              <a:t>َ</a:t>
            </a:r>
            <a:r>
              <a:rPr lang="ar-SA" sz="3200" dirty="0"/>
              <a:t>ى ي</a:t>
            </a:r>
            <a:r>
              <a:rPr lang="ar-LB" sz="3200" dirty="0"/>
              <a:t>َ</a:t>
            </a:r>
            <a:r>
              <a:rPr lang="ar-SA" sz="3200" dirty="0"/>
              <a:t>سوع الأ</a:t>
            </a:r>
            <a:r>
              <a:rPr lang="ar-LB" sz="3200" dirty="0"/>
              <a:t>َ</a:t>
            </a:r>
            <a:r>
              <a:rPr lang="ar-SA" sz="3200" dirty="0"/>
              <a:t>بر</a:t>
            </a:r>
            <a:r>
              <a:rPr lang="ar-LB" sz="3200" dirty="0"/>
              <a:t>َ</a:t>
            </a:r>
            <a:r>
              <a:rPr lang="ar-SA" sz="3200" dirty="0"/>
              <a:t>ص </a:t>
            </a:r>
            <a:endParaRPr lang="ar-LB" sz="3200" dirty="0"/>
          </a:p>
          <a:p>
            <a:pPr rtl="1"/>
            <a:r>
              <a:rPr lang="ar-LB" sz="3200" dirty="0"/>
              <a:t>وبَيَّنلنا </a:t>
            </a:r>
            <a:r>
              <a:rPr lang="ar-SA" sz="3200" dirty="0"/>
              <a:t>م</a:t>
            </a:r>
            <a:r>
              <a:rPr lang="ar-LB" sz="3200" dirty="0"/>
              <a:t>َ</a:t>
            </a:r>
            <a:r>
              <a:rPr lang="ar-SA" sz="3200" dirty="0"/>
              <a:t>ح</a:t>
            </a:r>
            <a:r>
              <a:rPr lang="ar-LB" sz="3200" dirty="0"/>
              <a:t>َ</a:t>
            </a:r>
            <a:r>
              <a:rPr lang="ar-SA" sz="3200" dirty="0"/>
              <a:t>بّ</a:t>
            </a:r>
            <a:r>
              <a:rPr lang="ar-LB" sz="3200" dirty="0"/>
              <a:t>ِ</a:t>
            </a:r>
            <a:r>
              <a:rPr lang="ar-SA" sz="3200" dirty="0"/>
              <a:t>ة اللَّه الكبير</a:t>
            </a:r>
            <a:r>
              <a:rPr lang="ar-LB" sz="3200" dirty="0"/>
              <a:t>ِ</a:t>
            </a:r>
            <a:r>
              <a:rPr lang="ar-SA" sz="3200" dirty="0"/>
              <a:t>ة </a:t>
            </a:r>
            <a:r>
              <a:rPr lang="ar-LB" sz="3200" dirty="0"/>
              <a:t>لَكِلّ </a:t>
            </a:r>
            <a:r>
              <a:rPr lang="ar-SA" sz="3200" dirty="0"/>
              <a:t>البَشَر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64776" y="174812"/>
            <a:ext cx="4424083" cy="3657601"/>
          </a:xfrm>
          <a:prstGeom prst="cloudCallout">
            <a:avLst>
              <a:gd name="adj1" fmla="val 73976"/>
              <a:gd name="adj2" fmla="val 2878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خَلّونا هَلَّق نْحِط نَفسنا بِحُضور الله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ونِستَدعي الرّوح القُدُس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بَيننا وساعِدنا حتَّى نْعيش كأَبناء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98247" y="174813"/>
            <a:ext cx="6407033" cy="2299662"/>
          </a:xfrm>
          <a:prstGeom prst="cloudCallout">
            <a:avLst>
              <a:gd name="adj1" fmla="val 21959"/>
              <a:gd name="adj2" fmla="val 12650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أصدقائي، رَكْزوا عَالخَبريّة يَلْي بَدّي خبّركن ياها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0928" y="2708449"/>
            <a:ext cx="5390989" cy="4149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BE5F"/>
      </a:accent1>
      <a:accent2>
        <a:srgbClr val="B76C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2848</TotalTime>
  <Words>834</Words>
  <Application>Microsoft Office PowerPoint</Application>
  <PresentationFormat>On-screen Show (4:3)</PresentationFormat>
  <Paragraphs>109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Adobe Arabic</vt:lpstr>
      <vt:lpstr>Arial</vt:lpstr>
      <vt:lpstr>Tahoma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الخامِس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لأ</vt:lpstr>
      <vt:lpstr>PowerPoint Presentation</vt:lpstr>
      <vt:lpstr>PowerPoint Presentation</vt:lpstr>
      <vt:lpstr>PowerPoint Presentation</vt:lpstr>
      <vt:lpstr>لأ</vt:lpstr>
      <vt:lpstr>PowerPoint Presentation</vt:lpstr>
      <vt:lpstr>PowerPoint Presentation</vt:lpstr>
      <vt:lpstr>PowerPoint Presentation</vt:lpstr>
      <vt:lpstr>لأ</vt:lpstr>
      <vt:lpstr>PowerPoint Presentation</vt:lpstr>
      <vt:lpstr>لأ</vt:lpstr>
      <vt:lpstr>لأ</vt:lpstr>
      <vt:lpstr>PowerPoint Presentation</vt:lpstr>
      <vt:lpstr>PowerPoint Presentation</vt:lpstr>
      <vt:lpstr>PowerPoint Presentation</vt:lpstr>
      <vt:lpstr>لأ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160</cp:revision>
  <dcterms:created xsi:type="dcterms:W3CDTF">2020-08-25T06:38:39Z</dcterms:created>
  <dcterms:modified xsi:type="dcterms:W3CDTF">2022-02-25T19:53:52Z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506B2D01-10E9-4239-9234-45482B580EEA</vt:lpwstr>
  </property>
  <property fmtid="{D5CDD505-2E9C-101B-9397-08002B2CF9AE}" pid="3" name="ArticulatePath">
    <vt:lpwstr>EB2-rencontre-15 2021-2022</vt:lpwstr>
  </property>
</Properties>
</file>