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441" r:id="rId10"/>
    <p:sldId id="462" r:id="rId11"/>
    <p:sldId id="493" r:id="rId12"/>
    <p:sldId id="391" r:id="rId13"/>
    <p:sldId id="494" r:id="rId14"/>
    <p:sldId id="495" r:id="rId15"/>
    <p:sldId id="497" r:id="rId16"/>
    <p:sldId id="498" r:id="rId17"/>
    <p:sldId id="499" r:id="rId18"/>
    <p:sldId id="500" r:id="rId19"/>
    <p:sldId id="513" r:id="rId20"/>
    <p:sldId id="501" r:id="rId21"/>
    <p:sldId id="477" r:id="rId22"/>
    <p:sldId id="502" r:id="rId23"/>
    <p:sldId id="463" r:id="rId24"/>
    <p:sldId id="503" r:id="rId25"/>
    <p:sldId id="480" r:id="rId26"/>
    <p:sldId id="482" r:id="rId27"/>
    <p:sldId id="514" r:id="rId28"/>
    <p:sldId id="484" r:id="rId29"/>
    <p:sldId id="504" r:id="rId30"/>
    <p:sldId id="505" r:id="rId31"/>
    <p:sldId id="515" r:id="rId32"/>
    <p:sldId id="486" r:id="rId33"/>
    <p:sldId id="506" r:id="rId34"/>
    <p:sldId id="438" r:id="rId35"/>
    <p:sldId id="363" r:id="rId36"/>
    <p:sldId id="385" r:id="rId37"/>
    <p:sldId id="507" r:id="rId38"/>
    <p:sldId id="508" r:id="rId39"/>
    <p:sldId id="509" r:id="rId40"/>
    <p:sldId id="510" r:id="rId41"/>
    <p:sldId id="511" r:id="rId42"/>
    <p:sldId id="512" r:id="rId43"/>
    <p:sldId id="474" r:id="rId44"/>
    <p:sldId id="302" r:id="rId45"/>
    <p:sldId id="287" r:id="rId46"/>
    <p:sldId id="285" r:id="rId47"/>
    <p:sldId id="326" r:id="rId48"/>
    <p:sldId id="283" r:id="rId49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423" y="5405585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70546" y="242047"/>
            <a:ext cx="8461611" cy="33752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500" dirty="0">
                <a:solidFill>
                  <a:schemeClr val="tx1"/>
                </a:solidFill>
              </a:rPr>
              <a:t>شَفَى يَسوع الأبرَص واستَجاب لَص</a:t>
            </a:r>
            <a:r>
              <a:rPr lang="ar-LB" sz="3500" dirty="0">
                <a:solidFill>
                  <a:schemeClr val="tx1"/>
                </a:solidFill>
              </a:rPr>
              <a:t>َ</a:t>
            </a:r>
            <a:r>
              <a:rPr lang="ar-SA" sz="3500" dirty="0">
                <a:solidFill>
                  <a:schemeClr val="tx1"/>
                </a:solidFill>
              </a:rPr>
              <a:t>لاتُو النّابْعَة من قَلبُو المُؤمِن وطَلَب م</a:t>
            </a:r>
            <a:r>
              <a:rPr lang="ar-LB" sz="3500" dirty="0">
                <a:solidFill>
                  <a:schemeClr val="tx1"/>
                </a:solidFill>
              </a:rPr>
              <a:t>ِ</a:t>
            </a:r>
            <a:r>
              <a:rPr lang="ar-SA" sz="3500" dirty="0">
                <a:solidFill>
                  <a:schemeClr val="tx1"/>
                </a:solidFill>
              </a:rPr>
              <a:t>نُّو يْطيع كِلْمِة اللَّه ويحَقِّق إرادة الآب، ومن بعْدَا كفّا رِسالْتُو بين النَّاس. وكانُو ناس كْتار يِجوا لَعِنْدُو تَ يِسْمَعُوه وتَ يِشْفيهُن م</a:t>
            </a:r>
            <a:r>
              <a:rPr lang="ar-LB" sz="3500" dirty="0">
                <a:solidFill>
                  <a:schemeClr val="tx1"/>
                </a:solidFill>
              </a:rPr>
              <a:t>ِ</a:t>
            </a:r>
            <a:r>
              <a:rPr lang="ar-SA" sz="3500" dirty="0">
                <a:solidFill>
                  <a:schemeClr val="tx1"/>
                </a:solidFill>
              </a:rPr>
              <a:t>ن </a:t>
            </a:r>
            <a:r>
              <a:rPr lang="ar-LB" sz="3500" dirty="0">
                <a:solidFill>
                  <a:schemeClr val="tx1"/>
                </a:solidFill>
              </a:rPr>
              <a:t>أ</a:t>
            </a:r>
            <a:r>
              <a:rPr lang="ar-SA" sz="3500" dirty="0">
                <a:solidFill>
                  <a:schemeClr val="tx1"/>
                </a:solidFill>
              </a:rPr>
              <a:t>مْراضُنْ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884" y="3501183"/>
            <a:ext cx="4163445" cy="3356817"/>
          </a:xfr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70546" y="242047"/>
            <a:ext cx="8461611" cy="3375212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ومن بَين هالنِّاس يَل</a:t>
            </a:r>
            <a:r>
              <a:rPr lang="ar-LB" sz="3600" dirty="0"/>
              <a:t>ْ</a:t>
            </a:r>
            <a:r>
              <a:rPr lang="ar-SA" sz="3600" dirty="0"/>
              <a:t>لي كانُو يِجُو تَ يِسْمَعوه كان في بعض الأَشْخَاص يَل</a:t>
            </a:r>
            <a:r>
              <a:rPr lang="ar-LB" sz="3600" dirty="0"/>
              <a:t>ْ</a:t>
            </a:r>
            <a:r>
              <a:rPr lang="ar-SA" sz="3600" dirty="0"/>
              <a:t>لي بْيَعرفُوا مْنيح الكُتُب المُقَدَّسِة ويَل</a:t>
            </a:r>
            <a:r>
              <a:rPr lang="ar-LB" sz="3600" dirty="0"/>
              <a:t>ْ</a:t>
            </a:r>
            <a:r>
              <a:rPr lang="ar-SA" sz="3600" dirty="0"/>
              <a:t>لي </a:t>
            </a:r>
            <a:r>
              <a:rPr lang="ar-LB" sz="3600" dirty="0"/>
              <a:t>إ</a:t>
            </a:r>
            <a:r>
              <a:rPr lang="ar-SA" sz="3600" dirty="0"/>
              <a:t>سْمُنْ عُلَما الشَّريعَة</a:t>
            </a:r>
            <a:r>
              <a:rPr lang="en-US" sz="3600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884" y="3501183"/>
            <a:ext cx="4163445" cy="33568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470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1024" y="5288340"/>
            <a:ext cx="895574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بيَوم من ا</a:t>
            </a:r>
            <a:r>
              <a:rPr lang="ar-LB" sz="3200" dirty="0"/>
              <a:t>لإ</a:t>
            </a:r>
            <a:r>
              <a:rPr lang="ar-SA" sz="3200" dirty="0"/>
              <a:t>يِّام، كان يَسوع عَمْ يعَلِّم بْهَونيك بَيت، وتْجَمّعُوا النِّاس جُوّا وبَرّا، حَتّى صار م</a:t>
            </a:r>
            <a:r>
              <a:rPr lang="ar-LB" sz="3200" dirty="0"/>
              <a:t>ِ</a:t>
            </a:r>
            <a:r>
              <a:rPr lang="ar-SA" sz="3200" dirty="0"/>
              <a:t>ن المُستَحِيل </a:t>
            </a:r>
            <a:r>
              <a:rPr lang="ar-LB" sz="3200" dirty="0"/>
              <a:t>إ</a:t>
            </a:r>
            <a:r>
              <a:rPr lang="ar-SA" sz="3200" dirty="0"/>
              <a:t>نّو يِقْدَر حدَا يفُوت عَ ه</a:t>
            </a:r>
            <a:r>
              <a:rPr lang="ar-LB" sz="3200" dirty="0"/>
              <a:t>َ</a:t>
            </a:r>
            <a:r>
              <a:rPr lang="ar-SA" sz="3200" dirty="0"/>
              <a:t>البيت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88259" y="0"/>
            <a:ext cx="89557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3200" dirty="0"/>
              <a:t>و</a:t>
            </a:r>
            <a:r>
              <a:rPr lang="ar-SA" sz="3200" dirty="0"/>
              <a:t>إجُو ناس حِامْلِين فَرْشَة رِجّال مْكَرْسَح، جَرَّبُو يفَوتُوه ويحطّوه قِدّام يَسوع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02467"/>
      </p:ext>
    </p:extLst>
  </p:cSld>
  <p:clrMapOvr>
    <a:masterClrMapping/>
  </p:clrMapOvr>
  <p:transition spd="slow" advTm="569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760259" y="0"/>
            <a:ext cx="392654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ولمّن ما لاقُو مَطْرَحْ تَ يفُوتوُ، عَ كِتر ما كان في ناس، طِلْعُو فيه عَ السَّطح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894347"/>
      </p:ext>
    </p:extLst>
  </p:cSld>
  <p:clrMapOvr>
    <a:masterClrMapping/>
  </p:clrMapOvr>
  <p:transition spd="slow" advTm="5693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012141" y="1093386"/>
            <a:ext cx="392654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و نَبَشُو</a:t>
            </a:r>
            <a:r>
              <a:rPr lang="ar-LB" sz="3200" dirty="0"/>
              <a:t>ا السَّطح</a:t>
            </a:r>
          </a:p>
          <a:p>
            <a:pPr algn="ctr" rtl="1"/>
            <a:r>
              <a:rPr lang="ar-LB" sz="3200" dirty="0"/>
              <a:t> ودَندَلو المُقعَد </a:t>
            </a:r>
          </a:p>
          <a:p>
            <a:pPr algn="ctr" rtl="1"/>
            <a:r>
              <a:rPr lang="ar-LB" sz="3200" dirty="0"/>
              <a:t>قِدّام يَسوع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760426"/>
      </p:ext>
    </p:extLst>
  </p:cSld>
  <p:clrMapOvr>
    <a:masterClrMapping/>
  </p:clrMapOvr>
  <p:transition spd="slow" advTm="569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373907" y="3081212"/>
            <a:ext cx="250115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>
                <a:solidFill>
                  <a:schemeClr val="bg2">
                    <a:lumMod val="75000"/>
                  </a:schemeClr>
                </a:solidFill>
              </a:rPr>
              <a:t>والغَريب كْتير إنُّو ما حدَا نطَقْ كِلْمِة وِحْدِة لا المْكرْسَحْ ولا يَل</a:t>
            </a:r>
            <a:r>
              <a:rPr lang="ar-LB" sz="3200" dirty="0">
                <a:solidFill>
                  <a:schemeClr val="bg2">
                    <a:lumMod val="75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bg2">
                    <a:lumMod val="75000"/>
                  </a:schemeClr>
                </a:solidFill>
              </a:rPr>
              <a:t>لي حامْلِينُو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algn="ctr" rtl="1"/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124035"/>
      </p:ext>
    </p:extLst>
  </p:cSld>
  <p:clrMapOvr>
    <a:masterClrMapping/>
  </p:clrMapOvr>
  <p:transition spd="slow" advTm="5693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19008"/>
            <a:ext cx="246081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شُو رَحْ يَعمِلْ يَسوع؟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116415"/>
      </p:ext>
    </p:extLst>
  </p:cSld>
  <p:clrMapOvr>
    <a:masterClrMapping/>
  </p:clrMapOvr>
  <p:transition spd="slow" advTm="5693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7576" y="104961"/>
            <a:ext cx="5809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500" dirty="0"/>
              <a:t>ل</a:t>
            </a:r>
            <a:r>
              <a:rPr lang="ar-LB" sz="3500" dirty="0"/>
              <a:t>َ</a:t>
            </a:r>
            <a:r>
              <a:rPr lang="ar-SA" sz="3500" dirty="0"/>
              <a:t>مَّن يَسوع شاف </a:t>
            </a:r>
            <a:r>
              <a:rPr lang="ar-LB" sz="3500" dirty="0"/>
              <a:t>إ</a:t>
            </a:r>
            <a:r>
              <a:rPr lang="ar-SA" sz="3500" dirty="0"/>
              <a:t>يمانُنْ، قال</a:t>
            </a:r>
            <a:r>
              <a:rPr lang="ar-LB" sz="4000" dirty="0"/>
              <a:t>:</a:t>
            </a:r>
            <a:endParaRPr lang="en-US" sz="4000" dirty="0"/>
          </a:p>
        </p:txBody>
      </p:sp>
      <p:sp>
        <p:nvSpPr>
          <p:cNvPr id="5" name="Cloud Callout 4"/>
          <p:cNvSpPr/>
          <p:nvPr/>
        </p:nvSpPr>
        <p:spPr>
          <a:xfrm>
            <a:off x="1364152" y="3508075"/>
            <a:ext cx="4458424" cy="2097740"/>
          </a:xfrm>
          <a:prstGeom prst="cloudCallout">
            <a:avLst>
              <a:gd name="adj1" fmla="val 47519"/>
              <a:gd name="adj2" fmla="val -11694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يا إبني، خَطاياك نْغَفرَت</a:t>
            </a:r>
            <a:r>
              <a:rPr lang="ar-LB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85478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5482" y="1"/>
            <a:ext cx="50829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شاف ي</a:t>
            </a:r>
            <a:r>
              <a:rPr lang="ar-LB" sz="2800" dirty="0"/>
              <a:t>َ</a:t>
            </a:r>
            <a:r>
              <a:rPr lang="ar-SA" sz="2800" dirty="0"/>
              <a:t>سوع </a:t>
            </a:r>
            <a:r>
              <a:rPr lang="ar-LB" sz="2800" dirty="0"/>
              <a:t>إ</a:t>
            </a:r>
            <a:r>
              <a:rPr lang="ar-SA" sz="2800" dirty="0"/>
              <a:t>يمان هَودِي الأشْخاص يَل</a:t>
            </a:r>
            <a:r>
              <a:rPr lang="ar-LB" sz="2800" dirty="0"/>
              <a:t>ْ</a:t>
            </a:r>
            <a:r>
              <a:rPr lang="ar-SA" sz="2800" dirty="0"/>
              <a:t>لي عِمْلُو المُست</a:t>
            </a:r>
            <a:r>
              <a:rPr lang="ar-LB" sz="2800" dirty="0"/>
              <a:t>َ</a:t>
            </a:r>
            <a:r>
              <a:rPr lang="ar-SA" sz="2800" dirty="0"/>
              <a:t>حيل تَ يوصَلُولو</a:t>
            </a:r>
            <a:r>
              <a:rPr lang="en-US" sz="2800" dirty="0"/>
              <a:t>.</a:t>
            </a:r>
          </a:p>
          <a:p>
            <a:pPr algn="ctr" rtl="1"/>
            <a:r>
              <a:rPr lang="ar-SA" sz="2800" dirty="0"/>
              <a:t>شاف ق</a:t>
            </a:r>
            <a:r>
              <a:rPr lang="ar-LB" sz="2800" dirty="0"/>
              <a:t>َ</a:t>
            </a:r>
            <a:r>
              <a:rPr lang="ar-SA" sz="2800" dirty="0"/>
              <a:t>دَّيش بِيحِبُّوا ه</a:t>
            </a:r>
            <a:r>
              <a:rPr lang="ar-LB" sz="2800" dirty="0"/>
              <a:t>َ</a:t>
            </a:r>
            <a:r>
              <a:rPr lang="ar-SA" sz="2800" dirty="0"/>
              <a:t>المكَرْسَح وبَدُّن ياه يْصِحّ يِمْكِن كانو م</a:t>
            </a:r>
            <a:r>
              <a:rPr lang="ar-LB" sz="2800" dirty="0"/>
              <a:t>ِ</a:t>
            </a:r>
            <a:r>
              <a:rPr lang="ar-SA" sz="2800" dirty="0"/>
              <a:t>ن قْرايْبِينُو أ</a:t>
            </a:r>
            <a:r>
              <a:rPr lang="ar-LB" sz="2800" dirty="0"/>
              <a:t>َ</a:t>
            </a:r>
            <a:r>
              <a:rPr lang="ar-SA" sz="2800" dirty="0"/>
              <a:t>و م</a:t>
            </a:r>
            <a:r>
              <a:rPr lang="ar-LB" sz="2800" dirty="0"/>
              <a:t>ِ</a:t>
            </a:r>
            <a:r>
              <a:rPr lang="ar-SA" sz="2800" dirty="0"/>
              <a:t>ن أ</a:t>
            </a:r>
            <a:r>
              <a:rPr lang="ar-LB" sz="2800" dirty="0"/>
              <a:t>َ</a:t>
            </a:r>
            <a:r>
              <a:rPr lang="ar-SA" sz="2800" dirty="0"/>
              <a:t>صْحابو</a:t>
            </a:r>
            <a:r>
              <a:rPr lang="en-US" sz="2800" dirty="0"/>
              <a:t>.</a:t>
            </a:r>
            <a:r>
              <a:rPr lang="ar-LB" sz="2800" dirty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11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8491" y="1"/>
            <a:ext cx="48408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4289" y="3268308"/>
            <a:ext cx="77300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000" dirty="0"/>
              <a:t>ص</a:t>
            </a:r>
            <a:r>
              <a:rPr lang="ar-LB" sz="4000" dirty="0"/>
              <a:t>َ</a:t>
            </a:r>
            <a:r>
              <a:rPr lang="ar-SA" sz="4000" dirty="0"/>
              <a:t>حيح إنّو يَسوع شاف المْكرْسَح عَ فَرشْتُو، بَسْ شاف كَمان شُو في بِقَلْبُو (غ</a:t>
            </a:r>
            <a:r>
              <a:rPr lang="ar-LB" sz="4000" dirty="0"/>
              <a:t>َ</a:t>
            </a:r>
            <a:r>
              <a:rPr lang="ar-SA" sz="4000" dirty="0"/>
              <a:t>ض</a:t>
            </a:r>
            <a:r>
              <a:rPr lang="ar-LB" sz="4000" dirty="0"/>
              <a:t>َ</a:t>
            </a:r>
            <a:r>
              <a:rPr lang="ar-SA" sz="4000" dirty="0"/>
              <a:t>ب، مس</a:t>
            </a:r>
            <a:r>
              <a:rPr lang="ar-LB" sz="4000" dirty="0"/>
              <a:t>َ</a:t>
            </a:r>
            <a:r>
              <a:rPr lang="ar-SA" sz="4000" dirty="0"/>
              <a:t>بّات كان يقولها بسب</a:t>
            </a:r>
            <a:r>
              <a:rPr lang="ar-LB" sz="4000" dirty="0"/>
              <a:t>َ</a:t>
            </a:r>
            <a:r>
              <a:rPr lang="ar-SA" sz="4000" dirty="0"/>
              <a:t>ب و</a:t>
            </a:r>
            <a:r>
              <a:rPr lang="ar-LB" sz="4000" dirty="0"/>
              <a:t>َ</a:t>
            </a:r>
            <a:r>
              <a:rPr lang="ar-SA" sz="4000" dirty="0"/>
              <a:t>ضعو)، كِرْمال هَيك قَلّو: </a:t>
            </a:r>
            <a:r>
              <a:rPr lang="ar-SA" sz="4000" b="1" dirty="0"/>
              <a:t>خ</a:t>
            </a:r>
            <a:r>
              <a:rPr lang="ar-LB" sz="4000" b="1" dirty="0"/>
              <a:t>َ</a:t>
            </a:r>
            <a:r>
              <a:rPr lang="ar-SA" sz="4000" b="1" dirty="0"/>
              <a:t>طاياك نْغَفَرِت</a:t>
            </a:r>
            <a:r>
              <a:rPr lang="en-US" sz="4000" dirty="0"/>
              <a:t>.</a:t>
            </a:r>
          </a:p>
          <a:p>
            <a:pPr rtl="1"/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8"/>
          <a:stretch/>
        </p:blipFill>
        <p:spPr>
          <a:xfrm>
            <a:off x="0" y="0"/>
            <a:ext cx="8821271" cy="3356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68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1183" y="1696509"/>
            <a:ext cx="77300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000" dirty="0"/>
              <a:t>وه</a:t>
            </a:r>
            <a:r>
              <a:rPr lang="ar-LB" sz="4000" dirty="0"/>
              <a:t>َ</a:t>
            </a:r>
            <a:r>
              <a:rPr lang="ar-SA" sz="4000" dirty="0"/>
              <a:t>يدَا خَلّا الكِلّ يِتْعَجَّبُوا لأنُّن كانُوا مْفَكْرين </a:t>
            </a:r>
            <a:r>
              <a:rPr lang="ar-LB" sz="4000" dirty="0"/>
              <a:t>إ</a:t>
            </a:r>
            <a:r>
              <a:rPr lang="ar-SA" sz="4000" dirty="0"/>
              <a:t>نُّو يَسوع رَحْ يصَحِّحُو من إعاقْتُو الجَس</a:t>
            </a:r>
            <a:r>
              <a:rPr lang="ar-LB" sz="4000" dirty="0"/>
              <a:t>َ</a:t>
            </a:r>
            <a:r>
              <a:rPr lang="ar-SA" sz="4000" dirty="0"/>
              <a:t>د</a:t>
            </a:r>
            <a:r>
              <a:rPr lang="ar-LB" sz="4000" dirty="0"/>
              <a:t>ِ</a:t>
            </a:r>
            <a:r>
              <a:rPr lang="ar-SA" sz="4000" dirty="0"/>
              <a:t>يّة، بَسْ يَسوع ما بْيِطَّلَّعْ بالشَّخص مِتِلْ ما بْيِطلَّعُو فيه بَقِيِّة النَّاس. يَسوع شاف </a:t>
            </a:r>
            <a:r>
              <a:rPr lang="ar-LB" sz="4000" dirty="0"/>
              <a:t>إِ</a:t>
            </a:r>
            <a:r>
              <a:rPr lang="ar-SA" sz="4000" dirty="0"/>
              <a:t>نُّو قَلب هالمكَرْسَحْ مَريض </a:t>
            </a:r>
            <a:r>
              <a:rPr lang="ar-LB" sz="4000" dirty="0"/>
              <a:t>أ</a:t>
            </a:r>
            <a:r>
              <a:rPr lang="ar-SA" sz="4000" dirty="0"/>
              <a:t>كتَرْ من جِسمُو، و</a:t>
            </a:r>
            <a:r>
              <a:rPr lang="ar-LB" sz="4000" dirty="0"/>
              <a:t>إ</a:t>
            </a:r>
            <a:r>
              <a:rPr lang="ar-SA" sz="4000" dirty="0"/>
              <a:t>نُّو الأه</a:t>
            </a:r>
            <a:r>
              <a:rPr lang="ar-LB" sz="4000" dirty="0"/>
              <a:t>َ</a:t>
            </a:r>
            <a:r>
              <a:rPr lang="ar-SA" sz="4000" dirty="0"/>
              <a:t>مّ </a:t>
            </a:r>
            <a:r>
              <a:rPr lang="ar-LB" sz="4000" dirty="0"/>
              <a:t>إِ</a:t>
            </a:r>
            <a:r>
              <a:rPr lang="ar-SA" sz="4000" dirty="0"/>
              <a:t>نُّو يِشْفيلُو قَلْبُو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76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4" y="0"/>
            <a:ext cx="9099176" cy="6824382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134471" y="5184850"/>
            <a:ext cx="9278471" cy="1673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dirty="0"/>
              <a:t>ه</a:t>
            </a:r>
            <a:r>
              <a:rPr lang="ar-LB" sz="3200" dirty="0"/>
              <a:t>َ</a:t>
            </a:r>
            <a:r>
              <a:rPr lang="ar-SA" sz="3200" dirty="0"/>
              <a:t>يدا ي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لي ع</a:t>
            </a:r>
            <a:r>
              <a:rPr lang="ar-LB" sz="3200" dirty="0"/>
              <a:t>َ</a:t>
            </a:r>
            <a:r>
              <a:rPr lang="ar-SA" sz="3200" dirty="0"/>
              <a:t>م يْجَدِّف؟ مين بيِق</a:t>
            </a:r>
            <a:r>
              <a:rPr lang="ar-SA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وعُلَما الشَّريعَة يَلّلي كانُوا مَوجُودِين خُوتُوا، ومِشْ بَسْ تْعَجَّبُوا، صارُوا يْفَكرُوا ويقُولُوا لحَالُنْ</a:t>
            </a:r>
            <a:r>
              <a:rPr lang="en-US" sz="3200" dirty="0">
                <a:latin typeface="Traditional Arabic" panose="02020603050405020304" pitchFamily="18" charset="-78"/>
                <a:ea typeface="Times New Roman" panose="02020603050405020304" pitchFamily="18" charset="0"/>
              </a:rPr>
              <a:t>: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46256"/>
      </p:ext>
    </p:extLst>
  </p:cSld>
  <p:clrMapOvr>
    <a:masterClrMapping/>
  </p:clrMapOvr>
  <p:transition spd="slow" advTm="5693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4" y="0"/>
            <a:ext cx="9099176" cy="682438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425387" y="308868"/>
            <a:ext cx="6884894" cy="2824297"/>
          </a:xfrm>
          <a:prstGeom prst="cloudCallout">
            <a:avLst>
              <a:gd name="adj1" fmla="val -2897"/>
              <a:gd name="adj2" fmla="val 10810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مِن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وِّي ه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يدا ي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لي ع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م يْجَدِّف؟ مين بيِقد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رْ يغفُرْ الخَطايا غ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ير اللّ</a:t>
            </a:r>
            <a:r>
              <a:rPr lang="ar-LB" sz="3600" dirty="0">
                <a:solidFill>
                  <a:schemeClr val="tx1"/>
                </a:solidFill>
              </a:rPr>
              <a:t>ه</a:t>
            </a:r>
            <a:r>
              <a:rPr lang="ar-SA" sz="3600" dirty="0">
                <a:solidFill>
                  <a:schemeClr val="tx1"/>
                </a:solidFill>
              </a:rPr>
              <a:t> وحدُو؟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30306" y="1102658"/>
            <a:ext cx="5634318" cy="2137668"/>
          </a:xfrm>
          <a:prstGeom prst="cloudCallout">
            <a:avLst>
              <a:gd name="adj1" fmla="val 40462"/>
              <a:gd name="adj2" fmla="val 695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شو رَأيكُن؟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58" y="3846286"/>
            <a:ext cx="3912741" cy="301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527807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67736" y="1173583"/>
            <a:ext cx="77300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000" dirty="0"/>
              <a:t>ص</a:t>
            </a:r>
            <a:r>
              <a:rPr lang="ar-LB" sz="4000" dirty="0"/>
              <a:t>َ</a:t>
            </a:r>
            <a:r>
              <a:rPr lang="ar-SA" sz="4000" dirty="0"/>
              <a:t>حيح، اللَّه وَحْدُو قادِرْ يغفُر الخَطايا، ول</a:t>
            </a:r>
            <a:r>
              <a:rPr lang="ar-LB" sz="4000" dirty="0"/>
              <a:t>َ</a:t>
            </a:r>
            <a:r>
              <a:rPr lang="ar-SA" sz="4000" dirty="0"/>
              <a:t>مّن يَسوع قال</a:t>
            </a:r>
            <a:endParaRPr lang="ar-LB" sz="4000" dirty="0"/>
          </a:p>
          <a:p>
            <a:pPr algn="ctr" rtl="1"/>
            <a:r>
              <a:rPr lang="ar-SA" sz="4000" b="1" dirty="0"/>
              <a:t> </a:t>
            </a:r>
            <a:r>
              <a:rPr lang="ar-LB" sz="4000" b="1" dirty="0"/>
              <a:t>«</a:t>
            </a:r>
            <a:r>
              <a:rPr lang="ar-SA" sz="4000" b="1" dirty="0"/>
              <a:t>خَطاياك نْغَفَرِتْ</a:t>
            </a:r>
            <a:r>
              <a:rPr lang="ar-LB" sz="4000" b="1" dirty="0"/>
              <a:t>»</a:t>
            </a:r>
          </a:p>
          <a:p>
            <a:pPr algn="ctr" rtl="1"/>
            <a:r>
              <a:rPr lang="ar-SA" sz="4000" dirty="0"/>
              <a:t> كان عَمْ بيأكِّد </a:t>
            </a:r>
            <a:r>
              <a:rPr lang="ar-LB" sz="4000" dirty="0"/>
              <a:t>إ</a:t>
            </a:r>
            <a:r>
              <a:rPr lang="ar-SA" sz="4000" dirty="0"/>
              <a:t>نُّو ه</a:t>
            </a:r>
            <a:r>
              <a:rPr lang="ar-LB" sz="4000" dirty="0"/>
              <a:t>ُ</a:t>
            </a:r>
            <a:r>
              <a:rPr lang="ar-SA" sz="4000" dirty="0"/>
              <a:t>و</a:t>
            </a:r>
            <a:r>
              <a:rPr lang="ar-LB" sz="4000" dirty="0"/>
              <a:t>ّ</a:t>
            </a:r>
            <a:r>
              <a:rPr lang="ar-SA" sz="4000" dirty="0"/>
              <a:t>ي اللَّه</a:t>
            </a:r>
            <a:r>
              <a:rPr lang="en-US" sz="4000" dirty="0"/>
              <a:t>.</a:t>
            </a:r>
            <a:endParaRPr lang="ar-LB" sz="4000" dirty="0"/>
          </a:p>
          <a:p>
            <a:pPr algn="ctr" rtl="1"/>
            <a:endParaRPr lang="en-US" sz="4000" dirty="0"/>
          </a:p>
          <a:p>
            <a:pPr algn="ctr" rtl="1"/>
            <a:r>
              <a:rPr lang="ar-SA" sz="4000" dirty="0"/>
              <a:t>ي</a:t>
            </a:r>
            <a:r>
              <a:rPr lang="ar-LB" sz="4000" dirty="0"/>
              <a:t>َ</a:t>
            </a:r>
            <a:r>
              <a:rPr lang="ar-SA" sz="4000" dirty="0"/>
              <a:t>سوع قادِرْ </a:t>
            </a:r>
            <a:r>
              <a:rPr lang="ar-LB" sz="4000" dirty="0"/>
              <a:t>إ</a:t>
            </a:r>
            <a:r>
              <a:rPr lang="ar-SA" sz="4000" dirty="0"/>
              <a:t>نُّو ي</a:t>
            </a:r>
            <a:r>
              <a:rPr lang="ar-LB" sz="4000" dirty="0"/>
              <a:t>ِ</a:t>
            </a:r>
            <a:r>
              <a:rPr lang="ar-SA" sz="4000" dirty="0"/>
              <a:t>غفُر الخَطايا،</a:t>
            </a:r>
            <a:endParaRPr lang="ar-LB" sz="4000" dirty="0"/>
          </a:p>
          <a:p>
            <a:pPr algn="ctr" rtl="1"/>
            <a:r>
              <a:rPr lang="ar-SA" sz="4000" dirty="0"/>
              <a:t> وه</a:t>
            </a:r>
            <a:r>
              <a:rPr lang="ar-LB" sz="4000" dirty="0"/>
              <a:t>ُ</a:t>
            </a:r>
            <a:r>
              <a:rPr lang="ar-SA" sz="4000" dirty="0"/>
              <a:t>وِّي عِرِفْ شو عَمْ بيفَكْرُو</a:t>
            </a:r>
            <a:endParaRPr lang="ar-LB" sz="4000" dirty="0"/>
          </a:p>
          <a:p>
            <a:pPr algn="ctr" rtl="1"/>
            <a:r>
              <a:rPr lang="ar-SA" sz="4000" dirty="0"/>
              <a:t> عُلَمَا الشَّريعَة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210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8682" y="0"/>
            <a:ext cx="20688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د</a:t>
            </a:r>
            <a:r>
              <a:rPr lang="ar-LB" sz="3200" dirty="0"/>
              <a:t>ّ</a:t>
            </a:r>
            <a:r>
              <a:rPr lang="ar-SA" sz="3200" dirty="0"/>
              <a:t> وق</a:t>
            </a:r>
            <a:r>
              <a:rPr lang="ar-LB" sz="3200" dirty="0"/>
              <a:t>َ</a:t>
            </a:r>
            <a:r>
              <a:rPr lang="ar-SA" sz="3200" dirty="0"/>
              <a:t>لّ</a:t>
            </a:r>
            <a:r>
              <a:rPr lang="ar-LB" sz="3200" dirty="0"/>
              <a:t>ُ</a:t>
            </a:r>
            <a:r>
              <a:rPr lang="ar-SA" sz="3200" dirty="0"/>
              <a:t>ن</a:t>
            </a:r>
            <a:r>
              <a:rPr lang="ar-LB" sz="3200" dirty="0"/>
              <a:t>: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4471" y="130656"/>
            <a:ext cx="5918600" cy="2986031"/>
          </a:xfrm>
          <a:prstGeom prst="cloudCallout">
            <a:avLst>
              <a:gd name="adj1" fmla="val 50626"/>
              <a:gd name="adj2" fmla="val 5781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000" dirty="0">
                <a:solidFill>
                  <a:schemeClr val="tx1"/>
                </a:solidFill>
              </a:rPr>
              <a:t>شو عَمْ تْقولُو بقَلبكُنْ؟</a:t>
            </a:r>
            <a:endParaRPr lang="en-US" sz="3000" dirty="0">
              <a:solidFill>
                <a:schemeClr val="tx1"/>
              </a:solidFill>
            </a:endParaRPr>
          </a:p>
          <a:p>
            <a:pPr algn="r" rtl="1"/>
            <a:r>
              <a:rPr lang="ar-SA" sz="3000" dirty="0">
                <a:solidFill>
                  <a:schemeClr val="tx1"/>
                </a:solidFill>
              </a:rPr>
              <a:t>شو اللّي أهوَن؟ إنّو نْقول: خَطايَاك نْغَفَرِتْ، أو نقول: قُوم وامْشي؟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10607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801" y="0"/>
            <a:ext cx="61722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كان يَسوع ب</a:t>
            </a:r>
            <a:r>
              <a:rPr lang="ar-LB" sz="2800" dirty="0"/>
              <a:t>َ</a:t>
            </a:r>
            <a:r>
              <a:rPr lang="ar-SA" sz="2800" dirty="0"/>
              <a:t>دُّو </a:t>
            </a:r>
            <a:r>
              <a:rPr lang="ar-LB" sz="2800" dirty="0"/>
              <a:t>إ</a:t>
            </a:r>
            <a:r>
              <a:rPr lang="ar-SA" sz="2800" dirty="0"/>
              <a:t>ن</a:t>
            </a:r>
            <a:r>
              <a:rPr lang="ar-LB" sz="2800" dirty="0"/>
              <a:t>ّ</a:t>
            </a:r>
            <a:r>
              <a:rPr lang="ar-SA" sz="2800" dirty="0"/>
              <a:t>و يآمْنُو </a:t>
            </a:r>
            <a:r>
              <a:rPr lang="ar-LB" sz="2800" dirty="0"/>
              <a:t>إ</a:t>
            </a:r>
            <a:r>
              <a:rPr lang="ar-SA" sz="2800" dirty="0"/>
              <a:t>يمان عُلَما الشَّريعَة، كِرْمال هَيك عَطاهُنْ عَلامِة تَ يْساعِدُن عَ الإيمان</a:t>
            </a:r>
            <a:r>
              <a:rPr lang="en-US" sz="2800" dirty="0"/>
              <a:t>.</a:t>
            </a:r>
            <a:r>
              <a:rPr lang="ar-SA" sz="2800" dirty="0"/>
              <a:t>وقلّن</a:t>
            </a:r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2689411" y="1394679"/>
            <a:ext cx="5918600" cy="2986031"/>
          </a:xfrm>
          <a:prstGeom prst="cloudCallout">
            <a:avLst>
              <a:gd name="adj1" fmla="val -49115"/>
              <a:gd name="adj2" fmla="val -4396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بَس 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نا قِل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ت هَيك تَ تَعرْفُو </a:t>
            </a:r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نّو </a:t>
            </a:r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بِن البَش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 ع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ندُو س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لطان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عَ الأرض يُغفُر الخ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طايا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3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0224" y="0"/>
            <a:ext cx="36252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وعاد قَال ل</a:t>
            </a:r>
            <a:r>
              <a:rPr lang="ar-LB" sz="3200" dirty="0"/>
              <a:t>َ</a:t>
            </a:r>
            <a:r>
              <a:rPr lang="ar-SA" sz="3200" dirty="0"/>
              <a:t>لمْكَرْسَح</a:t>
            </a:r>
            <a:r>
              <a:rPr lang="ar-LB" sz="3200" dirty="0"/>
              <a:t>:</a:t>
            </a:r>
            <a:r>
              <a:rPr lang="en-US" sz="3200" dirty="0"/>
              <a:t>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380129" y="3196586"/>
            <a:ext cx="5661212" cy="2491521"/>
          </a:xfrm>
          <a:prstGeom prst="cloudCallout">
            <a:avLst>
              <a:gd name="adj1" fmla="val 62265"/>
              <a:gd name="adj2" fmla="val -7711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نا 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 ق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لّك: قُوم حْمُول ف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رشْتَكْ ورُوح عَ بيتَك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178" y="6058535"/>
            <a:ext cx="8217314" cy="58631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قام ب</a:t>
            </a:r>
            <a:r>
              <a:rPr lang="ar-LB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ساع</a:t>
            </a:r>
            <a:r>
              <a:rPr lang="ar-LB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ِ</a:t>
            </a:r>
            <a:r>
              <a:rPr lang="ar-SA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ة السّاعا حَملا، وراح عَ ب</a:t>
            </a:r>
            <a:r>
              <a:rPr lang="ar-LB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يتو عَم يم</a:t>
            </a:r>
            <a:r>
              <a:rPr lang="ar-LB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َ</a:t>
            </a:r>
            <a:r>
              <a:rPr lang="ar-SA" sz="30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جِّدْ اللّا</a:t>
            </a:r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.</a:t>
            </a:r>
            <a:endParaRPr lang="en-US" sz="30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039464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0224" y="0"/>
            <a:ext cx="362528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الكلّ نْدَهَشو، ومج</a:t>
            </a:r>
            <a:r>
              <a:rPr lang="ar-LB" sz="3200" dirty="0"/>
              <a:t>َ</a:t>
            </a:r>
            <a:r>
              <a:rPr lang="ar-SA" sz="3200" dirty="0"/>
              <a:t>ّدو اللّا، وصارو يقولو</a:t>
            </a:r>
            <a:r>
              <a:rPr lang="ar-LB" sz="3200" dirty="0"/>
              <a:t>: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2380129" y="4245457"/>
            <a:ext cx="5661212" cy="2491521"/>
          </a:xfrm>
          <a:prstGeom prst="cloudCallout">
            <a:avLst>
              <a:gd name="adj1" fmla="val 36137"/>
              <a:gd name="adj2" fmla="val -11759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المكرسَح آم</a:t>
            </a:r>
            <a:r>
              <a:rPr lang="ar-LB" sz="3200" dirty="0"/>
              <a:t>َ</a:t>
            </a:r>
            <a:r>
              <a:rPr lang="ar-SA" sz="3200" dirty="0"/>
              <a:t>ن بي</a:t>
            </a:r>
            <a:r>
              <a:rPr lang="ar-LB" sz="3200" dirty="0"/>
              <a:t>َ</a:t>
            </a:r>
            <a:r>
              <a:rPr lang="ar-SA" sz="3200" dirty="0"/>
              <a:t>سوع، قام وصَحْ ت</a:t>
            </a:r>
            <a:r>
              <a:rPr lang="ar-LB" sz="3200" dirty="0"/>
              <a:t>َ</a:t>
            </a:r>
            <a:r>
              <a:rPr lang="ar-SA" sz="3200" dirty="0"/>
              <a:t>مامًا، وبلّش يمشي ه</a:t>
            </a:r>
            <a:r>
              <a:rPr lang="ar-LB" sz="3200" dirty="0"/>
              <a:t>ُ</a:t>
            </a:r>
            <a:r>
              <a:rPr lang="ar-SA" sz="3200" dirty="0"/>
              <a:t>وِّي وع</a:t>
            </a:r>
            <a:r>
              <a:rPr lang="ar-LB" sz="3200" dirty="0"/>
              <a:t>َ</a:t>
            </a:r>
            <a:r>
              <a:rPr lang="ar-SA" sz="3200" dirty="0"/>
              <a:t>م</a:t>
            </a:r>
            <a:r>
              <a:rPr lang="ar-LB" sz="3200" dirty="0"/>
              <a:t>ّ</a:t>
            </a:r>
            <a:r>
              <a:rPr lang="ar-SA" sz="3200" dirty="0"/>
              <a:t> يم</a:t>
            </a:r>
            <a:r>
              <a:rPr lang="ar-LB" sz="3200" dirty="0"/>
              <a:t>َ</a:t>
            </a:r>
            <a:r>
              <a:rPr lang="ar-SA" sz="3200" dirty="0"/>
              <a:t>جّ</a:t>
            </a:r>
            <a:r>
              <a:rPr lang="ar-LB" sz="3200" dirty="0"/>
              <a:t>ِ</a:t>
            </a:r>
            <a:r>
              <a:rPr lang="ar-SA" sz="3200" dirty="0"/>
              <a:t>د اللّه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6895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76" y="1270752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السّادِس عَشَر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286" y="4716489"/>
            <a:ext cx="5586883" cy="1022096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solidFill>
                  <a:schemeClr val="accent2">
                    <a:lumMod val="75000"/>
                  </a:schemeClr>
                </a:solidFill>
              </a:rPr>
              <a:t>شِفاءُ المُقعَد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73225"/>
            <a:ext cx="900952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فَرَحُو كان واضِحْ للْكِلّ. كِرْمال هَيك صارُو الكِلّ يِسَبْحُوا اللَّه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632059"/>
      </p:ext>
    </p:extLst>
  </p:cSld>
  <p:clrMapOvr>
    <a:masterClrMapping/>
  </p:clrMapOvr>
  <p:transition spd="slow" advTm="5693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58" y="3846286"/>
            <a:ext cx="3912741" cy="3011714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 flipH="1">
            <a:off x="-1" y="470647"/>
            <a:ext cx="6884894" cy="3590365"/>
          </a:xfrm>
          <a:prstGeom prst="borderCallout1">
            <a:avLst>
              <a:gd name="adj1" fmla="val 18750"/>
              <a:gd name="adj2" fmla="val -8333"/>
              <a:gd name="adj3" fmla="val 103886"/>
              <a:gd name="adj4" fmla="val -100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هَيدِي الآية بِتْعَلّ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م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نا </a:t>
            </a:r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نّو يَسوع قادِرْ يِشْفِي الخَطايَا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والي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وم الكَهنِة، هنِّي 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لي بْيغِفْرُوا الخ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طايا باسِم 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سَوع الم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سيح وبيقُولُوا للخَاطي خ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طاياك نْغَفَرو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سوع بْيِغفِرلْنا خ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طايانا وبيط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ه</a:t>
            </a:r>
            <a:r>
              <a:rPr lang="ar-LB" sz="3200" dirty="0">
                <a:solidFill>
                  <a:schemeClr val="tx1"/>
                </a:solidFill>
              </a:rPr>
              <a:t>ِّ</a:t>
            </a:r>
            <a:r>
              <a:rPr lang="ar-SA" sz="3200" dirty="0">
                <a:solidFill>
                  <a:schemeClr val="tx1"/>
                </a:solidFill>
              </a:rPr>
              <a:t>رل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نا ق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نا ع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ن ط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ريق الكاه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942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لأ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760" y="2238805"/>
            <a:ext cx="77300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en-US" sz="4000" dirty="0"/>
              <a:t> 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2105" y="3644581"/>
            <a:ext cx="3912741" cy="30117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74059" y="1048871"/>
            <a:ext cx="7019366" cy="2218764"/>
          </a:xfrm>
          <a:prstGeom prst="wedgeRoundRectCallout">
            <a:avLst>
              <a:gd name="adj1" fmla="val 46391"/>
              <a:gd name="adj2" fmla="val 75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شو بن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SA" sz="3200" b="1" dirty="0">
                <a:solidFill>
                  <a:schemeClr val="tx1"/>
                </a:solidFill>
              </a:rPr>
              <a:t>س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م</a:t>
            </a:r>
            <a:r>
              <a:rPr lang="ar-LB" sz="3200" b="1" dirty="0">
                <a:solidFill>
                  <a:schemeClr val="tx1"/>
                </a:solidFill>
              </a:rPr>
              <a:t>ّ</a:t>
            </a:r>
            <a:r>
              <a:rPr lang="ar-SA" sz="3200" b="1" dirty="0">
                <a:solidFill>
                  <a:schemeClr val="tx1"/>
                </a:solidFill>
              </a:rPr>
              <a:t>ي الل</a:t>
            </a:r>
            <a:r>
              <a:rPr lang="ar-LB" sz="3200" b="1" dirty="0">
                <a:solidFill>
                  <a:schemeClr val="tx1"/>
                </a:solidFill>
              </a:rPr>
              <a:t>ّ</a:t>
            </a:r>
            <a:r>
              <a:rPr lang="ar-SA" sz="3200" b="1" dirty="0">
                <a:solidFill>
                  <a:schemeClr val="tx1"/>
                </a:solidFill>
              </a:rPr>
              <a:t>قاء ب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ين الخاطي والكاه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ن ل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مّن بي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غف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SA" sz="3200" b="1" dirty="0">
                <a:solidFill>
                  <a:schemeClr val="tx1"/>
                </a:solidFill>
              </a:rPr>
              <a:t>رلو خ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طايا؟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516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223" y="3236353"/>
            <a:ext cx="5727309" cy="3881437"/>
          </a:xfrm>
        </p:spPr>
      </p:pic>
      <p:sp>
        <p:nvSpPr>
          <p:cNvPr id="5" name="Cloud Callout 4"/>
          <p:cNvSpPr/>
          <p:nvPr/>
        </p:nvSpPr>
        <p:spPr>
          <a:xfrm>
            <a:off x="968189" y="295836"/>
            <a:ext cx="6400800" cy="2272553"/>
          </a:xfrm>
          <a:prstGeom prst="cloudCallout">
            <a:avLst>
              <a:gd name="adj1" fmla="val 5798"/>
              <a:gd name="adj2" fmla="val 11214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من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س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مّي س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رّ الت</a:t>
            </a:r>
            <a:r>
              <a:rPr lang="ar-LB" sz="3600" dirty="0">
                <a:solidFill>
                  <a:schemeClr val="tx1"/>
                </a:solidFill>
              </a:rPr>
              <a:t>َّ</a:t>
            </a:r>
            <a:r>
              <a:rPr lang="ar-SA" sz="3600" dirty="0">
                <a:solidFill>
                  <a:schemeClr val="tx1"/>
                </a:solidFill>
              </a:rPr>
              <a:t>وبة </a:t>
            </a:r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أو الاعت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راف أو س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رّ الم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صالح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ة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9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201292"/>
            <a:ext cx="8525435" cy="3496235"/>
          </a:xfrm>
          <a:prstGeom prst="cloudCallout">
            <a:avLst>
              <a:gd name="adj1" fmla="val 40462"/>
              <a:gd name="adj2" fmla="val 695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واسط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ة ه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الس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رّ ي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سوع بيغف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رلنا خ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طايانا بيشفي ق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لوبنا، وبي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رج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لنا الح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ياة ونور م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عموديتنا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ctr"/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تَعوا تَنقول سَوا ل</a:t>
            </a:r>
            <a:r>
              <a:rPr lang="ar-L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يَسوع:</a:t>
            </a:r>
            <a:r>
              <a:rPr lang="en-US" sz="360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4458" y="3846286"/>
            <a:ext cx="3912741" cy="3011714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268941" y="4585448"/>
            <a:ext cx="5244353" cy="1748118"/>
          </a:xfrm>
          <a:prstGeom prst="wav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/>
              <a:t>يا ي</a:t>
            </a:r>
            <a:r>
              <a:rPr lang="ar-LB" sz="4000" dirty="0"/>
              <a:t>َ</a:t>
            </a:r>
            <a:r>
              <a:rPr lang="ar-SA" sz="4000" dirty="0"/>
              <a:t>سوع عْطِينا النُّور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1330" y="295836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يَلا جَرْبوا يا شاطرين عمِلوا هَالنَّشاطات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882" y="1223682"/>
            <a:ext cx="9368581" cy="45182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869"/>
            <a:ext cx="9368581" cy="5540189"/>
          </a:xfrm>
        </p:spPr>
      </p:pic>
      <p:sp>
        <p:nvSpPr>
          <p:cNvPr id="3" name="Rectangle 2"/>
          <p:cNvSpPr/>
          <p:nvPr/>
        </p:nvSpPr>
        <p:spPr>
          <a:xfrm>
            <a:off x="1264023" y="3630706"/>
            <a:ext cx="130436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الدّخول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78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5731"/>
            <a:ext cx="9144000" cy="429226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293" y="309282"/>
            <a:ext cx="5015753" cy="20170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968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5731"/>
            <a:ext cx="9144000" cy="429226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293" y="309282"/>
            <a:ext cx="5015753" cy="2017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42093" y="3133165"/>
            <a:ext cx="130436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السَّطح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2357717" y="4132730"/>
            <a:ext cx="130436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خَطاياك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806824" y="4204448"/>
            <a:ext cx="7530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يَغفر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70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69" y="0"/>
            <a:ext cx="5206998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293" y="309282"/>
            <a:ext cx="5015753" cy="2017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9789"/>
            <a:ext cx="9144000" cy="4680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670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293" y="309282"/>
            <a:ext cx="5015753" cy="2017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9789"/>
            <a:ext cx="9144000" cy="468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26939" y="3765177"/>
            <a:ext cx="100853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امشِ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4751292" y="3863789"/>
            <a:ext cx="130436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بَيتك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0" y="3200400"/>
            <a:ext cx="838201" cy="43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00" dirty="0"/>
              <a:t>الله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441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51" y="256649"/>
            <a:ext cx="7718613" cy="64937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0808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963" y="352442"/>
            <a:ext cx="7718613" cy="6493775"/>
          </a:xfrm>
        </p:spPr>
      </p:pic>
      <p:sp>
        <p:nvSpPr>
          <p:cNvPr id="6" name="Rectangle 5"/>
          <p:cNvSpPr/>
          <p:nvPr/>
        </p:nvSpPr>
        <p:spPr>
          <a:xfrm>
            <a:off x="2111186" y="1479178"/>
            <a:ext cx="1008531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يا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102221" y="2330824"/>
            <a:ext cx="1008531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بُني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2916" y="3142130"/>
            <a:ext cx="121471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غفرت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003611" y="3980330"/>
            <a:ext cx="1214719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لكَ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994646" y="4845424"/>
            <a:ext cx="1515036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dirty="0"/>
              <a:t>خَطاياك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46845" y="5513294"/>
            <a:ext cx="3702425" cy="11116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 بُنَي غُفرَت لَكَ خَطاياك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894728" y="121023"/>
            <a:ext cx="4047566" cy="3697940"/>
          </a:xfrm>
          <a:prstGeom prst="cloudCallout">
            <a:avLst>
              <a:gd name="adj1" fmla="val 28772"/>
              <a:gd name="adj2" fmla="val 6869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وهَلَّق بَدّي ياكُن تقولوا هَالجُمَل وَرايي ل حَتّى تِنحِفر بِقلوبكُن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1" y="4329953"/>
            <a:ext cx="3284373" cy="25280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8310"/>
            <a:ext cx="4867835" cy="5839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96107" y="0"/>
            <a:ext cx="4208306" cy="3595085"/>
          </a:xfrm>
          <a:prstGeom prst="cloudCallout">
            <a:avLst>
              <a:gd name="adj1" fmla="val -75046"/>
              <a:gd name="adj2" fmla="val 383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tx1"/>
                </a:solidFill>
              </a:rPr>
              <a:t>ومن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خت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AE" sz="3600" b="1" dirty="0">
                <a:solidFill>
                  <a:schemeClr val="tx1"/>
                </a:solidFill>
              </a:rPr>
              <a:t>م 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قا</a:t>
            </a:r>
            <a:r>
              <a:rPr lang="ar-LB" sz="3600" b="1" dirty="0">
                <a:solidFill>
                  <a:schemeClr val="tx1"/>
                </a:solidFill>
              </a:rPr>
              <a:t>ءْ</a:t>
            </a:r>
            <a:r>
              <a:rPr lang="ar-AE" sz="3600" b="1" dirty="0">
                <a:solidFill>
                  <a:schemeClr val="tx1"/>
                </a:solidFill>
              </a:rPr>
              <a:t>نا الي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وم ب</a:t>
            </a:r>
            <a:r>
              <a:rPr lang="ar-LB" sz="3600" b="1" dirty="0">
                <a:solidFill>
                  <a:schemeClr val="tx1"/>
                </a:solidFill>
              </a:rPr>
              <a:t>ِهال</a:t>
            </a:r>
            <a:r>
              <a:rPr lang="ar-AE" sz="3600" b="1" dirty="0">
                <a:solidFill>
                  <a:schemeClr val="tx1"/>
                </a:solidFill>
              </a:rPr>
              <a:t>ص</a:t>
            </a:r>
            <a:r>
              <a:rPr lang="ar-LB" sz="3600" b="1" dirty="0">
                <a:solidFill>
                  <a:schemeClr val="tx1"/>
                </a:solidFill>
              </a:rPr>
              <a:t>ّ</a:t>
            </a:r>
            <a:r>
              <a:rPr lang="ar-AE" sz="3600" b="1" dirty="0">
                <a:solidFill>
                  <a:schemeClr val="tx1"/>
                </a:solidFill>
              </a:rPr>
              <a:t>لاة</a:t>
            </a:r>
            <a:r>
              <a:rPr lang="ar-LB" sz="3600" b="1" dirty="0">
                <a:solidFill>
                  <a:schemeClr val="tx1"/>
                </a:solidFill>
              </a:rPr>
              <a:t> وبهالتِّرنيمِة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1205"/>
            <a:ext cx="9144000" cy="54330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95" y="920762"/>
            <a:ext cx="5406063" cy="59372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4028" y="484094"/>
            <a:ext cx="5641960" cy="4007017"/>
          </a:xfrm>
          <a:prstGeom prst="cloudCallout">
            <a:avLst>
              <a:gd name="adj1" fmla="val 35053"/>
              <a:gd name="adj2" fmla="val 46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/>
                </a:solidFill>
              </a:rPr>
              <a:t>منِلتِقي بِالأسبوع القادِم</a:t>
            </a:r>
            <a:r>
              <a:rPr lang="en-US" sz="4125" b="1" dirty="0">
                <a:solidFill>
                  <a:schemeClr val="bg1"/>
                </a:solidFill>
              </a:rPr>
              <a:t>.</a:t>
            </a:r>
            <a:r>
              <a:rPr lang="ar-LB" sz="4125" b="1" dirty="0">
                <a:solidFill>
                  <a:schemeClr val="bg1"/>
                </a:solidFill>
              </a:rPr>
              <a:t> كونوا بِخير!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1624" y="3451548"/>
            <a:ext cx="4425575" cy="3406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0572" y="246743"/>
            <a:ext cx="5725887" cy="3846286"/>
          </a:xfrm>
          <a:prstGeom prst="cloudCallout">
            <a:avLst>
              <a:gd name="adj1" fmla="val 32181"/>
              <a:gd name="adj2" fmla="val 571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بِلِقاءنا اليَوم رَح نشوف قَدّي يَسوع حَبّ المَرضَى وكِلّ البَشَر!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58292" y="388785"/>
            <a:ext cx="6226629" cy="1468505"/>
          </a:xfrm>
          <a:prstGeom prst="cloudCallout">
            <a:avLst>
              <a:gd name="adj1" fmla="val 32793"/>
              <a:gd name="adj2" fmla="val 10346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46" y="4944505"/>
            <a:ext cx="551542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rgbClr val="C00000"/>
                </a:solidFill>
              </a:rPr>
              <a:t>نَعرِف </a:t>
            </a:r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ق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ِ</a:t>
            </a:r>
            <a:r>
              <a:rPr lang="ar-SA" sz="3200" dirty="0"/>
              <a:t>ب</a:t>
            </a:r>
            <a:r>
              <a:rPr lang="ar-LB" sz="3200" dirty="0"/>
              <a:t>ْنا</a:t>
            </a:r>
            <a:r>
              <a:rPr lang="ar-SA" sz="3200" dirty="0"/>
              <a:t> 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ي</a:t>
            </a:r>
            <a:r>
              <a:rPr lang="ar-LB" sz="3200" dirty="0"/>
              <a:t>َ</a:t>
            </a:r>
            <a:r>
              <a:rPr lang="ar-SA" sz="3200" dirty="0"/>
              <a:t>سوع قادِر يغفر</a:t>
            </a:r>
            <a:r>
              <a:rPr lang="ar-LB" sz="3200" dirty="0"/>
              <a:t>لنا</a:t>
            </a:r>
            <a:r>
              <a:rPr lang="ar-SA" sz="3200" dirty="0"/>
              <a:t> </a:t>
            </a:r>
            <a:r>
              <a:rPr lang="ar-LB" sz="3200" dirty="0"/>
              <a:t>كِلّ</a:t>
            </a:r>
            <a:r>
              <a:rPr lang="ar-SA" sz="3200" dirty="0"/>
              <a:t> خ</a:t>
            </a:r>
            <a:r>
              <a:rPr lang="ar-LB" sz="3200" dirty="0"/>
              <a:t>َ</a:t>
            </a:r>
            <a:r>
              <a:rPr lang="ar-SA" sz="3200" dirty="0"/>
              <a:t>طايا</a:t>
            </a:r>
            <a:r>
              <a:rPr lang="ar-LB" sz="3200" dirty="0"/>
              <a:t>نا</a:t>
            </a:r>
            <a:r>
              <a:rPr lang="ar-SA" sz="3200" dirty="0"/>
              <a:t> ويشفي</a:t>
            </a:r>
            <a:r>
              <a:rPr lang="ar-LB" sz="3200" dirty="0"/>
              <a:t>نا</a:t>
            </a:r>
            <a:r>
              <a:rPr lang="ar-SA" sz="3200" dirty="0"/>
              <a:t> </a:t>
            </a:r>
            <a:r>
              <a:rPr lang="en-US" sz="3200" dirty="0"/>
              <a:t>	</a:t>
            </a:r>
            <a:r>
              <a:rPr lang="ar-SA" sz="3200" dirty="0"/>
              <a:t>ل</a:t>
            </a:r>
            <a:r>
              <a:rPr lang="ar-LB" sz="3200" dirty="0"/>
              <a:t>َنْ</a:t>
            </a:r>
            <a:r>
              <a:rPr lang="ar-SA" sz="3200" dirty="0"/>
              <a:t>عيش ك</a:t>
            </a:r>
            <a:r>
              <a:rPr lang="ar-LB" sz="3200" dirty="0"/>
              <a:t>َأبناء</a:t>
            </a:r>
            <a:r>
              <a:rPr lang="ar-SA" sz="3200" dirty="0"/>
              <a:t> ل</a:t>
            </a:r>
            <a:r>
              <a:rPr lang="ar-LB" sz="3200" dirty="0"/>
              <a:t>َ</a:t>
            </a:r>
            <a:r>
              <a:rPr lang="ar-SA" sz="3200" dirty="0"/>
              <a:t>لنُّور</a:t>
            </a:r>
            <a:r>
              <a:rPr lang="en-US" sz="3200" dirty="0"/>
              <a:t>.</a:t>
            </a:r>
          </a:p>
        </p:txBody>
      </p:sp>
      <p:pic>
        <p:nvPicPr>
          <p:cNvPr id="2051" name="Picture 3" descr="C:\Users\Liliane\Desktop\work from home\Picture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715" y="4534462"/>
            <a:ext cx="3744686" cy="23235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04267" y="2762837"/>
            <a:ext cx="616857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>
                <a:solidFill>
                  <a:srgbClr val="C00000"/>
                </a:solidFill>
              </a:rPr>
              <a:t>نخَبِّر </a:t>
            </a:r>
            <a:r>
              <a:rPr lang="ar-SA" sz="3200" dirty="0"/>
              <a:t>كي</a:t>
            </a:r>
            <a:r>
              <a:rPr lang="ar-LB" sz="3200" dirty="0"/>
              <a:t>ف</a:t>
            </a:r>
            <a:r>
              <a:rPr lang="ar-SA" sz="3200" dirty="0"/>
              <a:t> وصل المُقع</a:t>
            </a:r>
            <a:r>
              <a:rPr lang="ar-LB" sz="3200" dirty="0"/>
              <a:t>َ</a:t>
            </a:r>
            <a:r>
              <a:rPr lang="ar-SA" sz="3200" dirty="0"/>
              <a:t>د </a:t>
            </a:r>
            <a:r>
              <a:rPr lang="ar-LB" sz="3200" dirty="0"/>
              <a:t>عِند </a:t>
            </a:r>
            <a:r>
              <a:rPr lang="ar-SA" sz="3200" dirty="0"/>
              <a:t>ي</a:t>
            </a:r>
            <a:r>
              <a:rPr lang="ar-LB" sz="3200" dirty="0"/>
              <a:t>َ</a:t>
            </a:r>
            <a:r>
              <a:rPr lang="ar-SA" sz="3200" dirty="0"/>
              <a:t>سوع  </a:t>
            </a:r>
            <a:r>
              <a:rPr lang="ar-LB" sz="3200" dirty="0"/>
              <a:t>ونْقول شو قَلّو يَسوع 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لم</a:t>
            </a:r>
            <a:r>
              <a:rPr lang="ar-LB" sz="3200" dirty="0"/>
              <a:t>ُ</a:t>
            </a:r>
            <a:r>
              <a:rPr lang="ar-SA" sz="3200" dirty="0"/>
              <a:t>قعَد </a:t>
            </a:r>
            <a:r>
              <a:rPr lang="ar-LB" sz="3200" dirty="0"/>
              <a:t>ونبَيِّن قِ</a:t>
            </a:r>
            <a:r>
              <a:rPr lang="ar-SA" sz="3200" dirty="0"/>
              <a:t>در</a:t>
            </a:r>
            <a:r>
              <a:rPr lang="ar-LB" sz="3200" dirty="0"/>
              <a:t>ِ</a:t>
            </a:r>
            <a:r>
              <a:rPr lang="ar-SA" sz="3200" dirty="0"/>
              <a:t>ة ي</a:t>
            </a:r>
            <a:r>
              <a:rPr lang="ar-LB" sz="3200" dirty="0"/>
              <a:t>َ</a:t>
            </a:r>
            <a:r>
              <a:rPr lang="ar-SA" sz="3200" dirty="0"/>
              <a:t>سوع ع</a:t>
            </a:r>
            <a:r>
              <a:rPr lang="ar-LB" sz="3200" dirty="0"/>
              <a:t>َ</a:t>
            </a:r>
            <a:r>
              <a:rPr lang="ar-SA" sz="3200" dirty="0"/>
              <a:t> الشّ</a:t>
            </a:r>
            <a:r>
              <a:rPr lang="ar-LB" sz="3200" dirty="0"/>
              <a:t>ِ</a:t>
            </a:r>
            <a:r>
              <a:rPr lang="ar-SA" sz="3200" dirty="0"/>
              <a:t>فاء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73976"/>
              <a:gd name="adj2" fmla="val 287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228601"/>
            <a:ext cx="6091518" cy="2461028"/>
          </a:xfrm>
          <a:prstGeom prst="cloudCallout">
            <a:avLst>
              <a:gd name="adj1" fmla="val 10480"/>
              <a:gd name="adj2" fmla="val 13142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أَصدِقائي </a:t>
            </a:r>
            <a:r>
              <a:rPr lang="ar-SA" sz="3600" dirty="0">
                <a:solidFill>
                  <a:schemeClr val="accent2">
                    <a:lumMod val="75000"/>
                  </a:schemeClr>
                </a:solidFill>
              </a:rPr>
              <a:t>بْتِتْذَكَّروا شو ح</a:t>
            </a:r>
            <a:r>
              <a:rPr lang="ar-LB" sz="3600" dirty="0">
                <a:solidFill>
                  <a:schemeClr val="accent2">
                    <a:lumMod val="75000"/>
                  </a:schemeClr>
                </a:solidFill>
              </a:rPr>
              <a:t>ْ</a:t>
            </a:r>
            <a:r>
              <a:rPr lang="ar-SA" sz="3600" dirty="0">
                <a:solidFill>
                  <a:schemeClr val="accent2">
                    <a:lumMod val="75000"/>
                  </a:schemeClr>
                </a:solidFill>
              </a:rPr>
              <a:t>كينا بالمَرَّة الماضي</a:t>
            </a:r>
            <a:r>
              <a:rPr lang="ar-LB" sz="3600" dirty="0">
                <a:solidFill>
                  <a:schemeClr val="accent2">
                    <a:lumMod val="75000"/>
                  </a:schemeClr>
                </a:solidFill>
              </a:rPr>
              <a:t>ِ</a:t>
            </a:r>
            <a:r>
              <a:rPr lang="ar-SA" sz="3600" dirty="0">
                <a:solidFill>
                  <a:schemeClr val="accent2">
                    <a:lumMod val="75000"/>
                  </a:schemeClr>
                </a:solidFill>
              </a:rPr>
              <a:t>ة؟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059" y="2708449"/>
            <a:ext cx="5390989" cy="4149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0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70C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2642</TotalTime>
  <Words>1014</Words>
  <Application>Microsoft Office PowerPoint</Application>
  <PresentationFormat>On-screen Show (4:3)</PresentationFormat>
  <Paragraphs>83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Adobe Arabic</vt:lpstr>
      <vt:lpstr>Arial</vt:lpstr>
      <vt:lpstr>Calibri</vt:lpstr>
      <vt:lpstr>Tahoma</vt:lpstr>
      <vt:lpstr>Traditional Arabic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السّادِس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لأ</vt:lpstr>
      <vt:lpstr>لأ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154</cp:revision>
  <dcterms:created xsi:type="dcterms:W3CDTF">2020-08-25T06:38:39Z</dcterms:created>
  <dcterms:modified xsi:type="dcterms:W3CDTF">2022-02-25T19:55:48Z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CFE6165D-38E3-463B-9569-AF75CCAF50B9</vt:lpwstr>
  </property>
  <property fmtid="{D5CDD505-2E9C-101B-9397-08002B2CF9AE}" pid="3" name="ArticulatePath">
    <vt:lpwstr>EB2-rencontre-16 2021-2022</vt:lpwstr>
  </property>
</Properties>
</file>