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441" r:id="rId10"/>
    <p:sldId id="462" r:id="rId11"/>
    <p:sldId id="513" r:id="rId12"/>
    <p:sldId id="514" r:id="rId13"/>
    <p:sldId id="515" r:id="rId14"/>
    <p:sldId id="391" r:id="rId15"/>
    <p:sldId id="516" r:id="rId16"/>
    <p:sldId id="517" r:id="rId17"/>
    <p:sldId id="519" r:id="rId18"/>
    <p:sldId id="518" r:id="rId19"/>
    <p:sldId id="494" r:id="rId20"/>
    <p:sldId id="495" r:id="rId21"/>
    <p:sldId id="538" r:id="rId22"/>
    <p:sldId id="520" r:id="rId23"/>
    <p:sldId id="522" r:id="rId24"/>
    <p:sldId id="521" r:id="rId25"/>
    <p:sldId id="539" r:id="rId26"/>
    <p:sldId id="525" r:id="rId27"/>
    <p:sldId id="524" r:id="rId28"/>
    <p:sldId id="506" r:id="rId29"/>
    <p:sldId id="438" r:id="rId30"/>
    <p:sldId id="527" r:id="rId31"/>
    <p:sldId id="363" r:id="rId32"/>
    <p:sldId id="529" r:id="rId33"/>
    <p:sldId id="530" r:id="rId34"/>
    <p:sldId id="531" r:id="rId35"/>
    <p:sldId id="532" r:id="rId36"/>
    <p:sldId id="533" r:id="rId37"/>
    <p:sldId id="534" r:id="rId38"/>
    <p:sldId id="535" r:id="rId39"/>
    <p:sldId id="536" r:id="rId40"/>
    <p:sldId id="528" r:id="rId41"/>
    <p:sldId id="385" r:id="rId42"/>
    <p:sldId id="537" r:id="rId43"/>
    <p:sldId id="302" r:id="rId44"/>
    <p:sldId id="287" r:id="rId45"/>
    <p:sldId id="285" r:id="rId46"/>
    <p:sldId id="326" r:id="rId47"/>
    <p:sldId id="283" r:id="rId48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25-Feb-22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5844"/>
            <a:ext cx="8605369" cy="1234727"/>
          </a:xfrm>
        </p:spPr>
        <p:txBody>
          <a:bodyPr/>
          <a:lstStyle/>
          <a:p>
            <a:pPr algn="ctr" rtl="1"/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مَركَزُ التَّربِيَّةِ الدّينِيَّة</a:t>
            </a:r>
            <a:b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ar-LB" sz="50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 </a:t>
            </a:r>
            <a:endParaRPr lang="en-US" sz="5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854255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الثّاني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257100" y="147918"/>
            <a:ext cx="8335572" cy="2702859"/>
          </a:xfrm>
          <a:prstGeom prst="flowChartAlternateProcess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/>
          </a:p>
          <a:p>
            <a:pPr algn="ctr" rtl="1"/>
            <a:r>
              <a:rPr lang="ar-SA" sz="3600" dirty="0"/>
              <a:t>ع</a:t>
            </a:r>
            <a:r>
              <a:rPr lang="ar-LB" sz="3600" dirty="0"/>
              <a:t>َ</a:t>
            </a:r>
            <a:r>
              <a:rPr lang="ar-SA" sz="3600" dirty="0"/>
              <a:t>ن ش</a:t>
            </a:r>
            <a:r>
              <a:rPr lang="ar-LB" sz="3600" dirty="0"/>
              <a:t>ِ</a:t>
            </a:r>
            <a:r>
              <a:rPr lang="ar-SA" sz="3600" dirty="0"/>
              <a:t>فاء الم</a:t>
            </a:r>
            <a:r>
              <a:rPr lang="ar-LB" sz="3600" dirty="0"/>
              <a:t>ُ</a:t>
            </a:r>
            <a:r>
              <a:rPr lang="ar-SA" sz="3600" dirty="0"/>
              <a:t>قع</a:t>
            </a:r>
            <a:r>
              <a:rPr lang="ar-LB" sz="3600" dirty="0"/>
              <a:t>َ</a:t>
            </a:r>
            <a:r>
              <a:rPr lang="ar-SA" sz="3600" dirty="0"/>
              <a:t>د وكيف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ي</a:t>
            </a:r>
            <a:r>
              <a:rPr lang="ar-LB" sz="3600" dirty="0"/>
              <a:t>َ</a:t>
            </a:r>
            <a:r>
              <a:rPr lang="ar-SA" sz="3600" dirty="0"/>
              <a:t>سوع ل</a:t>
            </a:r>
            <a:r>
              <a:rPr lang="ar-LB" sz="3600" dirty="0"/>
              <a:t>َ</a:t>
            </a:r>
            <a:r>
              <a:rPr lang="ar-SA" sz="3600" dirty="0"/>
              <a:t>مّا </a:t>
            </a:r>
            <a:r>
              <a:rPr lang="ar-LB" sz="3600" dirty="0"/>
              <a:t>شاف</a:t>
            </a:r>
            <a:r>
              <a:rPr lang="ar-SA" sz="3600" dirty="0"/>
              <a:t> إيمان </a:t>
            </a:r>
            <a:r>
              <a:rPr lang="ar-LB" sz="3600" dirty="0"/>
              <a:t>الحاملينو</a:t>
            </a:r>
            <a:r>
              <a:rPr lang="ar-SA" sz="3600" dirty="0"/>
              <a:t>، شفَى ج</a:t>
            </a:r>
            <a:r>
              <a:rPr lang="ar-LB" sz="3600" dirty="0"/>
              <a:t>َ</a:t>
            </a:r>
            <a:r>
              <a:rPr lang="ar-SA" sz="3600" dirty="0"/>
              <a:t>س</a:t>
            </a:r>
            <a:r>
              <a:rPr lang="ar-LB" sz="3600" dirty="0"/>
              <a:t>َ</a:t>
            </a:r>
            <a:r>
              <a:rPr lang="ar-SA" sz="3600" dirty="0"/>
              <a:t>د</a:t>
            </a:r>
            <a:r>
              <a:rPr lang="ar-LB" sz="3600" dirty="0"/>
              <a:t>و</a:t>
            </a:r>
            <a:r>
              <a:rPr lang="ar-SA" sz="3600" dirty="0"/>
              <a:t>  و</a:t>
            </a:r>
            <a:r>
              <a:rPr lang="ar-LB" sz="3600" dirty="0"/>
              <a:t>كمان </a:t>
            </a:r>
            <a:r>
              <a:rPr lang="ar-SA" sz="3600" dirty="0"/>
              <a:t>ق</a:t>
            </a:r>
            <a:r>
              <a:rPr lang="ar-LB" sz="3600" dirty="0"/>
              <a:t>َ</a:t>
            </a:r>
            <a:r>
              <a:rPr lang="ar-SA" sz="3600" dirty="0"/>
              <a:t>لب</a:t>
            </a:r>
            <a:r>
              <a:rPr lang="ar-LB" sz="3600" dirty="0"/>
              <a:t>و</a:t>
            </a:r>
            <a:r>
              <a:rPr lang="ar-SA" sz="3600" dirty="0"/>
              <a:t> </a:t>
            </a:r>
            <a:r>
              <a:rPr lang="ar-LB" sz="3600" dirty="0"/>
              <a:t>وبيّن إ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</a:t>
            </a:r>
            <a:r>
              <a:rPr lang="ar-LB" sz="3600" dirty="0"/>
              <a:t>إ</a:t>
            </a:r>
            <a:r>
              <a:rPr lang="ar-SA" sz="3600" dirty="0"/>
              <a:t>ب</a:t>
            </a:r>
            <a:r>
              <a:rPr lang="ar-LB" sz="3600" dirty="0"/>
              <a:t>ِ</a:t>
            </a:r>
            <a:r>
              <a:rPr lang="ar-SA" sz="3600" dirty="0"/>
              <a:t>ن اللَّه</a:t>
            </a:r>
            <a:r>
              <a:rPr lang="ar-LB" sz="3600"/>
              <a:t>،</a:t>
            </a:r>
            <a:r>
              <a:rPr lang="ar-SA" sz="3600"/>
              <a:t> </a:t>
            </a:r>
            <a:endParaRPr lang="ar-LB" sz="3600" dirty="0"/>
          </a:p>
          <a:p>
            <a:pPr algn="ctr" rtl="1"/>
            <a:r>
              <a:rPr lang="ar-SA" sz="3600" dirty="0"/>
              <a:t>و</a:t>
            </a:r>
            <a:r>
              <a:rPr lang="ar-LB" sz="3600" dirty="0"/>
              <a:t>إنّو</a:t>
            </a:r>
            <a:r>
              <a:rPr lang="ar-SA" sz="3600" dirty="0"/>
              <a:t> </a:t>
            </a:r>
            <a:r>
              <a:rPr lang="ar-LB" sz="3600" dirty="0"/>
              <a:t>عندو</a:t>
            </a:r>
            <a:r>
              <a:rPr lang="ar-SA" sz="3600" dirty="0"/>
              <a:t> القُدرَة </a:t>
            </a:r>
            <a:r>
              <a:rPr lang="ar-LB" sz="3600" dirty="0"/>
              <a:t>إنّو </a:t>
            </a:r>
            <a:r>
              <a:rPr lang="ar-SA" sz="3600" dirty="0"/>
              <a:t>ي</a:t>
            </a:r>
            <a:r>
              <a:rPr lang="ar-LB" sz="3600" dirty="0"/>
              <a:t>ِ</a:t>
            </a:r>
            <a:r>
              <a:rPr lang="ar-SA" sz="3600" dirty="0"/>
              <a:t>غف</a:t>
            </a:r>
            <a:r>
              <a:rPr lang="ar-LB" sz="3600" dirty="0"/>
              <a:t>ُ</a:t>
            </a:r>
            <a:r>
              <a:rPr lang="ar-SA" sz="3600" dirty="0"/>
              <a:t>ر الخَطايا</a:t>
            </a:r>
            <a:r>
              <a:rPr lang="en-US" sz="3600" dirty="0"/>
              <a:t>.</a:t>
            </a:r>
          </a:p>
          <a:p>
            <a:pPr algn="ctr" rtl="1"/>
            <a:r>
              <a:rPr lang="en-US" sz="4400" dirty="0"/>
              <a:t>.</a:t>
            </a:r>
          </a:p>
        </p:txBody>
      </p:sp>
      <p:pic>
        <p:nvPicPr>
          <p:cNvPr id="7" name="Picture 1" descr="C:\Users\Liliane\Desktop\work from home\EB 1\EB1 rencontre 13 et 14\اللقاء 13\learn-with-peers.a1f3d0894b01282c784f8ca998fd5f9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2"/>
          <a:stretch>
            <a:fillRect/>
          </a:stretch>
        </p:blipFill>
        <p:spPr bwMode="auto">
          <a:xfrm>
            <a:off x="1560467" y="2624728"/>
            <a:ext cx="5539580" cy="42332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1707" y="363070"/>
            <a:ext cx="6333564" cy="3590365"/>
          </a:xfrm>
          <a:prstGeom prst="cloudCallout">
            <a:avLst>
              <a:gd name="adj1" fmla="val 51465"/>
              <a:gd name="adj2" fmla="val 5635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وشو عِمل </a:t>
            </a:r>
            <a:r>
              <a:rPr lang="ar-SA" sz="3600" b="1" dirty="0"/>
              <a:t>ي</a:t>
            </a:r>
            <a:r>
              <a:rPr lang="ar-LB" sz="3600" b="1" dirty="0"/>
              <a:t>َ</a:t>
            </a:r>
            <a:r>
              <a:rPr lang="ar-SA" sz="3600" b="1" dirty="0"/>
              <a:t>سوع</a:t>
            </a:r>
            <a:r>
              <a:rPr lang="ar-LB" sz="3600" b="1" dirty="0"/>
              <a:t> كمان</a:t>
            </a:r>
            <a:r>
              <a:rPr lang="ar-SA" sz="3600" b="1" dirty="0"/>
              <a:t>؟</a:t>
            </a:r>
            <a:r>
              <a:rPr lang="ar-LB" sz="3600" b="1" dirty="0"/>
              <a:t> </a:t>
            </a:r>
          </a:p>
          <a:p>
            <a:pPr algn="ctr" rtl="1"/>
            <a:r>
              <a:rPr lang="ar-LB" sz="3600" dirty="0"/>
              <a:t>اطّلَعوا مْنيح بهَالرَّسم وقوقولي إذا بتَعرفوا عَن شُو عَم يِحْكي!</a:t>
            </a:r>
            <a:r>
              <a:rPr lang="ar-SA" sz="3600" dirty="0"/>
              <a:t> 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62296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38"/>
            <a:ext cx="9144000" cy="68392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20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2730" y="268940"/>
            <a:ext cx="6333564" cy="3590365"/>
          </a:xfrm>
          <a:prstGeom prst="cloudCallout">
            <a:avLst>
              <a:gd name="adj1" fmla="val 51465"/>
              <a:gd name="adj2" fmla="val 56355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/>
              <a:t>اليوم </a:t>
            </a:r>
            <a:r>
              <a:rPr lang="ar-SA" sz="3600" dirty="0"/>
              <a:t>ي</a:t>
            </a:r>
            <a:r>
              <a:rPr lang="ar-LB" sz="3600" dirty="0"/>
              <a:t>َ</a:t>
            </a:r>
            <a:r>
              <a:rPr lang="ar-SA" sz="3600" dirty="0"/>
              <a:t>سوع </a:t>
            </a:r>
            <a:r>
              <a:rPr lang="ar-LB" sz="3600" dirty="0"/>
              <a:t>رَح بيبَيِّنلنا إِنّو هُوّي </a:t>
            </a:r>
            <a:r>
              <a:rPr lang="ar-SA" sz="3600" dirty="0"/>
              <a:t>أقو</a:t>
            </a:r>
            <a:r>
              <a:rPr lang="ar-LB" sz="3600" dirty="0"/>
              <a:t>َ</a:t>
            </a:r>
            <a:r>
              <a:rPr lang="ar-SA" sz="3600" dirty="0"/>
              <a:t>ى م</a:t>
            </a:r>
            <a:r>
              <a:rPr lang="ar-LB" sz="3600" dirty="0"/>
              <a:t>ِ</a:t>
            </a:r>
            <a:r>
              <a:rPr lang="ar-SA" sz="3600" dirty="0"/>
              <a:t>ن الم</a:t>
            </a:r>
            <a:r>
              <a:rPr lang="ar-LB" sz="3600" dirty="0"/>
              <a:t>َ</a:t>
            </a:r>
            <a:r>
              <a:rPr lang="ar-SA" sz="3600" dirty="0"/>
              <a:t>وت</a:t>
            </a:r>
            <a:r>
              <a:rPr lang="en-US" sz="3600" dirty="0"/>
              <a:t>.</a:t>
            </a:r>
          </a:p>
          <a:p>
            <a:pPr algn="ctr" rtl="1"/>
            <a:r>
              <a:rPr lang="ar-SA" sz="3600" dirty="0"/>
              <a:t>ت</a:t>
            </a:r>
            <a:r>
              <a:rPr lang="ar-LB" sz="3600" dirty="0"/>
              <a:t>َ</a:t>
            </a:r>
            <a:r>
              <a:rPr lang="ar-SA" sz="3600" dirty="0"/>
              <a:t>ع</a:t>
            </a:r>
            <a:r>
              <a:rPr lang="ar-LB" sz="3600" dirty="0"/>
              <a:t>وا</a:t>
            </a:r>
            <a:r>
              <a:rPr lang="ar-SA" sz="3600" dirty="0"/>
              <a:t> </a:t>
            </a:r>
            <a:r>
              <a:rPr lang="ar-LB" sz="3600" dirty="0"/>
              <a:t>تَ </a:t>
            </a:r>
            <a:r>
              <a:rPr lang="ar-SA" sz="3600" dirty="0"/>
              <a:t>ن</a:t>
            </a:r>
            <a:r>
              <a:rPr lang="ar-LB" sz="3600" dirty="0"/>
              <a:t>ِ</a:t>
            </a:r>
            <a:r>
              <a:rPr lang="ar-SA" sz="3600" dirty="0"/>
              <a:t>كت</a:t>
            </a:r>
            <a:r>
              <a:rPr lang="ar-LB" sz="3600" dirty="0"/>
              <a:t>ِ</a:t>
            </a:r>
            <a:r>
              <a:rPr lang="ar-SA" sz="3600" dirty="0"/>
              <a:t>ش</a:t>
            </a:r>
            <a:r>
              <a:rPr lang="ar-LB" sz="3600" dirty="0"/>
              <a:t>ِ</a:t>
            </a:r>
            <a:r>
              <a:rPr lang="ar-SA" sz="3600" dirty="0"/>
              <a:t>ف</a:t>
            </a:r>
            <a:r>
              <a:rPr lang="ar-LB" sz="3600" dirty="0"/>
              <a:t> هَالشّي سَوا!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19181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3" b="-3226"/>
          <a:stretch/>
        </p:blipFill>
        <p:spPr>
          <a:xfrm>
            <a:off x="-110360" y="1965125"/>
            <a:ext cx="9254359" cy="516367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49234"/>
            <a:ext cx="914399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000" dirty="0"/>
              <a:t>ب</a:t>
            </a:r>
            <a:r>
              <a:rPr lang="ar-LB" sz="4000" dirty="0"/>
              <a:t>َ</a:t>
            </a:r>
            <a:r>
              <a:rPr lang="ar-SA" sz="4000" dirty="0"/>
              <a:t>عد ما ش</a:t>
            </a:r>
            <a:r>
              <a:rPr lang="ar-LB" sz="4000" dirty="0"/>
              <a:t>َ</a:t>
            </a:r>
            <a:r>
              <a:rPr lang="ar-SA" sz="4000" dirty="0"/>
              <a:t>فا المُقعَد، رَاح يَسوع عَ مدينِي </a:t>
            </a:r>
            <a:r>
              <a:rPr lang="ar-LB" sz="4000" dirty="0"/>
              <a:t>إِس</a:t>
            </a:r>
            <a:r>
              <a:rPr lang="ar-SA" sz="4000" dirty="0"/>
              <a:t>مَا نَائِين. رِافَقُوه تْلامِيْزُو،</a:t>
            </a:r>
            <a:endParaRPr lang="ar-LB" sz="4000" dirty="0"/>
          </a:p>
          <a:p>
            <a:pPr algn="ctr" rtl="1"/>
            <a:r>
              <a:rPr lang="ar-SA" sz="4000" dirty="0"/>
              <a:t> ومَعُنْ نِاسْ كْتِير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83048"/>
      </p:ext>
    </p:extLst>
  </p:cSld>
  <p:clrMapOvr>
    <a:masterClrMapping/>
  </p:clrMapOvr>
  <p:transition spd="slow" advTm="5693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022427" y="169067"/>
            <a:ext cx="3121573" cy="6524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800" dirty="0"/>
              <a:t>ول</a:t>
            </a:r>
            <a:r>
              <a:rPr lang="ar-LB" sz="3800" dirty="0"/>
              <a:t>َ</a:t>
            </a:r>
            <a:r>
              <a:rPr lang="ar-SA" sz="3800" dirty="0"/>
              <a:t>مّ</a:t>
            </a:r>
            <a:r>
              <a:rPr lang="ar-LB" sz="3800" dirty="0"/>
              <a:t>َ</a:t>
            </a:r>
            <a:r>
              <a:rPr lang="ar-SA" sz="3800" dirty="0"/>
              <a:t>ن قَرَّبْ من بِاب المَدِينِي، لْتَقَا بِ نِاس حِامْلِين مَيِّتْ، وهُوِّي </a:t>
            </a:r>
            <a:r>
              <a:rPr lang="ar-LB" sz="3800" dirty="0"/>
              <a:t>إِب</a:t>
            </a:r>
            <a:r>
              <a:rPr lang="ar-SA" sz="3800" dirty="0"/>
              <a:t>ن وَحِيدْ لَ إمّو، الل</a:t>
            </a:r>
            <a:r>
              <a:rPr lang="ar-LB" sz="3800" dirty="0"/>
              <a:t>ّ</a:t>
            </a:r>
            <a:r>
              <a:rPr lang="ar-SA" sz="3800" dirty="0"/>
              <a:t>ي كِانِتْ أرْمَلِي</a:t>
            </a:r>
            <a:r>
              <a:rPr lang="en-US" sz="3800" dirty="0"/>
              <a:t>.</a:t>
            </a:r>
            <a:endParaRPr lang="ar-LB" sz="3800" dirty="0"/>
          </a:p>
          <a:p>
            <a:pPr algn="ctr" rtl="1"/>
            <a:r>
              <a:rPr lang="ar-LB" sz="3800" dirty="0"/>
              <a:t> </a:t>
            </a:r>
            <a:r>
              <a:rPr lang="ar-SA" sz="3800" dirty="0"/>
              <a:t>وكِانْ مَعَا</a:t>
            </a:r>
            <a:endParaRPr lang="ar-LB" sz="3800" dirty="0"/>
          </a:p>
          <a:p>
            <a:pPr algn="ctr" rtl="1"/>
            <a:r>
              <a:rPr lang="ar-SA" sz="3800" dirty="0"/>
              <a:t>نِاس كْتِيرْ من</a:t>
            </a:r>
            <a:r>
              <a:rPr lang="ar-LB" sz="3800" dirty="0"/>
              <a:t> </a:t>
            </a:r>
            <a:r>
              <a:rPr lang="ar-SA" sz="3800" dirty="0"/>
              <a:t>المَدِيْنِيْ</a:t>
            </a:r>
            <a:r>
              <a:rPr lang="en-US" sz="3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1"/>
          <a:stretch/>
        </p:blipFill>
        <p:spPr>
          <a:xfrm>
            <a:off x="0" y="0"/>
            <a:ext cx="602242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637146"/>
      </p:ext>
    </p:extLst>
  </p:cSld>
  <p:clrMapOvr>
    <a:masterClrMapping/>
  </p:clrMapOvr>
  <p:transition spd="slow" advTm="569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53036" y="524435"/>
            <a:ext cx="5607423" cy="2487705"/>
          </a:xfrm>
          <a:prstGeom prst="cloudCallout">
            <a:avLst>
              <a:gd name="adj1" fmla="val 52664"/>
              <a:gd name="adj2" fmla="val 9095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 dirty="0"/>
              <a:t>شو عَم بيصير؟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542125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شِافْ يَسوع مْصِيْبِة كْبِيْرِة، يِمْكِنْ نِحْنَا مِنْشُوفَا مَرِّات حْوَالَيْنَا</a:t>
            </a:r>
            <a:r>
              <a:rPr lang="en-US" sz="3200" dirty="0"/>
              <a:t>.</a:t>
            </a:r>
            <a:r>
              <a:rPr lang="ar-LB" sz="3200" dirty="0"/>
              <a:t> </a:t>
            </a:r>
            <a:r>
              <a:rPr lang="ar-SA" sz="3200" dirty="0"/>
              <a:t>أرْمَلِة (يِعْنِي مرَا مَيِّت جَوْزَا) مِات ابْنَا إلْلِي مَا عِنْدَا غَيْرُو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644355"/>
      </p:ext>
    </p:extLst>
  </p:cSld>
  <p:clrMapOvr>
    <a:masterClrMapping/>
  </p:clrMapOvr>
  <p:transition spd="slow" advTm="5693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53036" y="524435"/>
            <a:ext cx="7460798" cy="2487705"/>
          </a:xfrm>
          <a:prstGeom prst="cloudCallout">
            <a:avLst>
              <a:gd name="adj1" fmla="val 22235"/>
              <a:gd name="adj2" fmla="val 10806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/>
              <a:t>شُو رَحْ يَعْمِلْ يَسوع لَمَّا شِافْ هَالوَجَع الكْبِير؟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952280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5834" y="614855"/>
            <a:ext cx="5945851" cy="4099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9904" y="5144191"/>
            <a:ext cx="794582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200" dirty="0"/>
              <a:t>اللَّه مَا بَدُّو إنّو ا</a:t>
            </a:r>
            <a:r>
              <a:rPr lang="ar-LB" sz="4200" dirty="0"/>
              <a:t>لإ</a:t>
            </a:r>
            <a:r>
              <a:rPr lang="ar-SA" sz="4200" dirty="0"/>
              <a:t>نْسِان يِتْوَجَّعْ؛</a:t>
            </a:r>
            <a:endParaRPr lang="ar-LB" sz="4200" dirty="0"/>
          </a:p>
          <a:p>
            <a:pPr algn="ctr" rtl="1"/>
            <a:r>
              <a:rPr lang="ar-SA" sz="4200" dirty="0"/>
              <a:t> </a:t>
            </a:r>
            <a:r>
              <a:rPr lang="ar-LB" sz="4200" dirty="0"/>
              <a:t>كِرمال هيك يَسوع شِفِق عَ المَرا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302467"/>
      </p:ext>
    </p:extLst>
  </p:cSld>
  <p:clrMapOvr>
    <a:masterClrMapping/>
  </p:clrMapOvr>
  <p:transition spd="slow" advTm="569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Scan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8491" y="1"/>
            <a:ext cx="484086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532770" y="202636"/>
            <a:ext cx="39265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LB" sz="3200" dirty="0"/>
              <a:t>وقَرَّب مِنها وقَلْها: 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792911" y="5108027"/>
            <a:ext cx="3857915" cy="1206574"/>
          </a:xfrm>
          <a:prstGeom prst="cloudCallout">
            <a:avLst>
              <a:gd name="adj1" fmla="val 4257"/>
              <a:gd name="adj2" fmla="val -22461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«</a:t>
            </a:r>
            <a:r>
              <a:rPr lang="ar-SA" sz="3600" dirty="0">
                <a:solidFill>
                  <a:schemeClr val="tx1"/>
                </a:solidFill>
              </a:rPr>
              <a:t>مَا تِبْكِي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89434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5318" y="15826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800" dirty="0"/>
              <a:t>كان قَلبْ يَسوع</a:t>
            </a:r>
            <a:endParaRPr lang="ar-LB" sz="2800" dirty="0"/>
          </a:p>
          <a:p>
            <a:pPr algn="ctr" rtl="1"/>
            <a:r>
              <a:rPr lang="ar-SA" sz="2800" dirty="0"/>
              <a:t> مِلْيِان بِالحُبّ لَ </a:t>
            </a:r>
            <a:endParaRPr lang="en-US" sz="2800" dirty="0"/>
          </a:p>
          <a:p>
            <a:pPr algn="ctr" rtl="1"/>
            <a:r>
              <a:rPr lang="ar-SA" sz="2800" dirty="0"/>
              <a:t>هالمَرَا</a:t>
            </a:r>
            <a:endParaRPr lang="ar-LB" sz="2800" dirty="0"/>
          </a:p>
          <a:p>
            <a:pPr algn="ctr" rtl="1"/>
            <a:r>
              <a:rPr lang="ar-SA" sz="2800" dirty="0"/>
              <a:t> لأنّو حَسّ</a:t>
            </a:r>
            <a:endParaRPr lang="ar-LB" sz="2800" dirty="0"/>
          </a:p>
          <a:p>
            <a:pPr algn="ctr" rtl="1"/>
            <a:r>
              <a:rPr lang="ar-SA" sz="2800" dirty="0"/>
              <a:t> قَدَّي وَجَعا كْبِير، </a:t>
            </a:r>
            <a:endParaRPr lang="en-US" sz="2800" dirty="0"/>
          </a:p>
          <a:p>
            <a:pPr algn="ctr" rtl="1"/>
            <a:r>
              <a:rPr lang="ar-SA" sz="2800" dirty="0"/>
              <a:t>شِفِقْ عْلَيَا وقَلّا:</a:t>
            </a:r>
            <a:endParaRPr lang="ar-LB" sz="2800" dirty="0"/>
          </a:p>
          <a:p>
            <a:pPr algn="ctr" rtl="1"/>
            <a:r>
              <a:rPr lang="ar-SA" sz="2800" dirty="0"/>
              <a:t> </a:t>
            </a:r>
            <a:r>
              <a:rPr lang="ar-LB" sz="2800" b="1" dirty="0"/>
              <a:t>«</a:t>
            </a:r>
            <a:r>
              <a:rPr lang="ar-SA" sz="2800" b="1" dirty="0"/>
              <a:t>مَا تِبْكِي</a:t>
            </a:r>
            <a:r>
              <a:rPr lang="ar-LB" sz="2800" b="1" dirty="0"/>
              <a:t>»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352579"/>
      </p:ext>
    </p:extLst>
  </p:cSld>
  <p:clrMapOvr>
    <a:masterClrMapping/>
  </p:clrMapOvr>
  <p:transition spd="slow" advTm="569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217459" y="5288340"/>
            <a:ext cx="3926541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ومِشْ بَسْ هَيك، قَرَّبْ عَ التِّابُوت، وحَطّ إيْدُو عْلَيه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931140"/>
      </p:ext>
    </p:extLst>
  </p:cSld>
  <p:clrMapOvr>
    <a:masterClrMapping/>
  </p:clrMapOvr>
  <p:transition spd="slow" advTm="5693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165" y="1588348"/>
            <a:ext cx="5927835" cy="5238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325598" y="110357"/>
            <a:ext cx="5676514" cy="144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4400" dirty="0"/>
              <a:t>وِقْفُو الْلِي حِامْلِينُو، ويَسوع قَال</a:t>
            </a:r>
            <a:r>
              <a:rPr lang="en-US" sz="4400" dirty="0"/>
              <a:t>: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0" y="2900855"/>
            <a:ext cx="3857915" cy="2704299"/>
          </a:xfrm>
          <a:prstGeom prst="cloudCallout">
            <a:avLst>
              <a:gd name="adj1" fmla="val 64738"/>
              <a:gd name="adj2" fmla="val 1086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/>
              <a:t>«</a:t>
            </a:r>
            <a:r>
              <a:rPr lang="ar-SA" sz="4000" dirty="0"/>
              <a:t>يا شَبْ، أنا عَمْ قِلَّكْ قُوم</a:t>
            </a:r>
            <a:r>
              <a:rPr lang="ar-LB" sz="4000" dirty="0"/>
              <a:t>»</a:t>
            </a:r>
            <a:r>
              <a:rPr lang="en-US" sz="4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644515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306207" y="4795897"/>
            <a:ext cx="2837793" cy="206210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/>
            <a:r>
              <a:rPr lang="ar-SA" sz="3200" dirty="0"/>
              <a:t>قِام الشَّبْ وقَعَدْ، صارْ يِحْكِي، وسَلَّمُو يَسُوع لَ إمُّو</a:t>
            </a:r>
            <a:r>
              <a:rPr lang="en-US" sz="32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41704"/>
      </p:ext>
    </p:extLst>
  </p:cSld>
  <p:clrMapOvr>
    <a:masterClrMapping/>
  </p:clrMapOvr>
  <p:transition spd="slow" advTm="5693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1627094" y="0"/>
            <a:ext cx="6992471" cy="5109882"/>
          </a:xfrm>
          <a:prstGeom prst="borderCallout1">
            <a:avLst>
              <a:gd name="adj1" fmla="val 18750"/>
              <a:gd name="adj2" fmla="val -8333"/>
              <a:gd name="adj3" fmla="val 115936"/>
              <a:gd name="adj4" fmla="val -2119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يَسوعْ عِمِلْ شِيْ عَظيم لَ هَالمْرَا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قَوَّمْلا 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بْنَا مِن المَوت ورَدَّلُّو الحَيِاة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قلّو: قُوم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r>
              <a:rPr lang="ar-LB" sz="2800" dirty="0">
                <a:solidFill>
                  <a:schemeClr val="tx1"/>
                </a:solidFill>
              </a:rPr>
              <a:t> د</a:t>
            </a:r>
            <a:r>
              <a:rPr lang="ar-SA" sz="2800" dirty="0">
                <a:solidFill>
                  <a:schemeClr val="tx1"/>
                </a:solidFill>
              </a:rPr>
              <a:t>غْرِيْ قِام قَعَدْ.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يِعْنِي رِجْعِتْلُو الحَيِاة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كِلْمِة يَسوع قَوِيِّة كْتِير، وقِادْرَة </a:t>
            </a:r>
            <a:r>
              <a:rPr lang="ar-LB" sz="2800" dirty="0">
                <a:solidFill>
                  <a:schemeClr val="tx1"/>
                </a:solidFill>
              </a:rPr>
              <a:t>إنّ</a:t>
            </a:r>
            <a:r>
              <a:rPr lang="ar-SA" sz="2800" dirty="0">
                <a:solidFill>
                  <a:schemeClr val="tx1"/>
                </a:solidFill>
              </a:rPr>
              <a:t>و تَعْمِلْ شي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وبِهالمُعْجِزِة، خَبَّرْنَا يَسوع شَغْلِة عَظِيْمِة مَا كِان حَدَا فيه يِتْخَيَّلا. لَمَّا رَجَّع الحَيِاة لَ 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بِن الأرْمَلِة، كِان يَسوع عَمْ يبَشِّرْ بِقِيامْتُو هُوِّيْ، كِانْ عَمْ بِيْقِلْنَا </a:t>
            </a:r>
            <a:r>
              <a:rPr lang="ar-LB" sz="2800" dirty="0">
                <a:solidFill>
                  <a:schemeClr val="tx1"/>
                </a:solidFill>
              </a:rPr>
              <a:t>إنّ</a:t>
            </a:r>
            <a:r>
              <a:rPr lang="ar-SA" sz="2800" dirty="0">
                <a:solidFill>
                  <a:schemeClr val="tx1"/>
                </a:solidFill>
              </a:rPr>
              <a:t>و هُوِّيْ سَيِّد الحَيِاة لأنّو 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بِن اللَّه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199901"/>
            <a:ext cx="3523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8118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753036" y="524435"/>
            <a:ext cx="7460798" cy="2487705"/>
          </a:xfrm>
          <a:prstGeom prst="cloudCallout">
            <a:avLst>
              <a:gd name="adj1" fmla="val 22235"/>
              <a:gd name="adj2" fmla="val 10806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400" dirty="0"/>
          </a:p>
          <a:p>
            <a:pPr algn="ctr" rtl="1"/>
            <a:r>
              <a:rPr lang="ar-SA" sz="4400" dirty="0"/>
              <a:t>شُو عِمْلُوا النِّاسْ من بَعد مَا شِافُوا هَالمُعْجِزِة؟</a:t>
            </a:r>
            <a:endParaRPr lang="en-US" sz="4400" dirty="0"/>
          </a:p>
          <a:p>
            <a:pPr rtl="1"/>
            <a:r>
              <a:rPr lang="en-US" sz="44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184545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Rectangle 2"/>
          <p:cNvSpPr/>
          <p:nvPr/>
        </p:nvSpPr>
        <p:spPr>
          <a:xfrm>
            <a:off x="0" y="5822628"/>
            <a:ext cx="9063318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600" dirty="0"/>
              <a:t>وصَارُو باليَهُودِيِّي وكِلِّ المَنْطَقَا الّلي حوَاليَا يِحْكُوا عن يسوع</a:t>
            </a:r>
            <a:r>
              <a:rPr lang="ar-LB" sz="2600" dirty="0"/>
              <a:t>. خ</a:t>
            </a:r>
            <a:r>
              <a:rPr lang="ar-SA" sz="2600" dirty="0"/>
              <a:t>افوا النِّاس لأنُّن عِرْفُوا إنّو الرّجِّال يَلْلِي عِمِل هَالمُعْجِزة، عِمِلا بِاسم اللَّه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2151296" y="138064"/>
            <a:ext cx="556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2800" dirty="0"/>
              <a:t>خ</a:t>
            </a:r>
            <a:r>
              <a:rPr lang="ar-SA" sz="2800" dirty="0"/>
              <a:t>افُوا كِلّ</a:t>
            </a:r>
            <a:r>
              <a:rPr lang="ar-LB" sz="2800" dirty="0"/>
              <a:t>ُ</a:t>
            </a:r>
            <a:r>
              <a:rPr lang="ar-SA" sz="2800" dirty="0"/>
              <a:t>ن، وصارُوا يْمَجْدُوا </a:t>
            </a:r>
            <a:r>
              <a:rPr lang="ar-LB" sz="2800" dirty="0"/>
              <a:t>ا</a:t>
            </a:r>
            <a:r>
              <a:rPr lang="ar-SA" sz="2800" dirty="0"/>
              <a:t>للّه ويْقُولُوا</a:t>
            </a:r>
            <a:r>
              <a:rPr lang="en-US" sz="2800" dirty="0"/>
              <a:t>: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719917" y="3509682"/>
            <a:ext cx="4249271" cy="1627094"/>
          </a:xfrm>
          <a:prstGeom prst="wedgeEllipseCallout">
            <a:avLst>
              <a:gd name="adj1" fmla="val -52479"/>
              <a:gd name="adj2" fmla="val -3915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ظَهرْ نَبِيْ كْبِير من بَيْنِاتْنا، واللّه سْتَفْقَدْ شَعْبُو</a:t>
            </a:r>
            <a:r>
              <a:rPr lang="ar-LB" sz="2800" dirty="0">
                <a:solidFill>
                  <a:schemeClr val="tx1"/>
                </a:solidFill>
              </a:rPr>
              <a:t>!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395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57654" y="268013"/>
            <a:ext cx="8371490" cy="3484179"/>
          </a:xfrm>
          <a:prstGeom prst="cloudCallout">
            <a:avLst>
              <a:gd name="adj1" fmla="val 28754"/>
              <a:gd name="adj2" fmla="val 6575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وهَيْدِي خَبْرِيِّة حِلْوِة كْتِير. اللَّه بَعْدُو أمين لَ وَعْدُو ومَا بْيِتْرُكْ ا</a:t>
            </a:r>
            <a:r>
              <a:rPr lang="ar-LB" sz="3000" dirty="0">
                <a:solidFill>
                  <a:schemeClr val="tx1"/>
                </a:solidFill>
              </a:rPr>
              <a:t>لإ</a:t>
            </a:r>
            <a:r>
              <a:rPr lang="ar-SA" sz="3000" dirty="0">
                <a:solidFill>
                  <a:schemeClr val="tx1"/>
                </a:solidFill>
              </a:rPr>
              <a:t>نْسِان الخَاطي. لمّن يَسوع قَوَّمْ هَالشَّبْ، أعْلَنْ لَلْكِلّ إنّو هُوِّيْ أقْوَى من المَوت و</a:t>
            </a:r>
            <a:r>
              <a:rPr lang="ar-LB" sz="3000" dirty="0">
                <a:solidFill>
                  <a:schemeClr val="tx1"/>
                </a:solidFill>
              </a:rPr>
              <a:t>إنّ</a:t>
            </a:r>
            <a:r>
              <a:rPr lang="ar-SA" sz="3000" dirty="0">
                <a:solidFill>
                  <a:schemeClr val="tx1"/>
                </a:solidFill>
              </a:rPr>
              <a:t>و الحَيِاة الَأبَدِيِّة عِنْدُو وَحْدُو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9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362607"/>
            <a:ext cx="8525435" cy="3294993"/>
          </a:xfrm>
          <a:prstGeom prst="cloudCallout">
            <a:avLst>
              <a:gd name="adj1" fmla="val 32880"/>
              <a:gd name="adj2" fmla="val 535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>
              <a:solidFill>
                <a:schemeClr val="tx1"/>
              </a:solidFill>
            </a:endParaRP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ونِحْنَا كَمِانْ، مَعْقُول نشوفْ مَوت وأَلَم بِ عَيْلِتْنَا أو حْوَالَيْنا، سَاعِتَا لازِمْ نِتْذَكَّرْ إنُّو يَسوع مَوجُود دِايمًا وإنُّو شِايِفْ زَعَلْنا وفِاهْمُوا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000" dirty="0">
                <a:solidFill>
                  <a:schemeClr val="tx1"/>
                </a:solidFill>
              </a:rPr>
              <a:t>وهوِّي بِيْقِلْنَا: «مَا تِبْكُوا</a:t>
            </a:r>
            <a:r>
              <a:rPr lang="ar-LB" sz="3000" dirty="0">
                <a:solidFill>
                  <a:schemeClr val="tx1"/>
                </a:solidFill>
              </a:rPr>
              <a:t>»</a:t>
            </a:r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600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125" y="3585424"/>
            <a:ext cx="3211875" cy="3272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412952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577" y="1297646"/>
            <a:ext cx="7076050" cy="902826"/>
          </a:xfrm>
        </p:spPr>
        <p:txBody>
          <a:bodyPr/>
          <a:lstStyle/>
          <a:p>
            <a:pPr rtl="1"/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اللِّقاءُ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LB" b="1" dirty="0">
                <a:solidFill>
                  <a:schemeClr val="accent4">
                    <a:lumMod val="75000"/>
                  </a:schemeClr>
                </a:solidFill>
              </a:rPr>
              <a:t>السّابِع عَشَر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968" y="4313078"/>
            <a:ext cx="6317844" cy="1522946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solidFill>
                  <a:schemeClr val="accent2">
                    <a:lumMod val="75000"/>
                  </a:schemeClr>
                </a:solidFill>
              </a:rPr>
              <a:t>إِحياءُ إِبنِ أَرمَلَةِ نائين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88732" y="315309"/>
            <a:ext cx="7756634" cy="3125233"/>
          </a:xfrm>
          <a:prstGeom prst="cloudCallout">
            <a:avLst>
              <a:gd name="adj1" fmla="val 32677"/>
              <a:gd name="adj2" fmla="val 763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ونِحْنَا مِنْآمِنْ إنّو يَسوع هُوِّي الحَيِاة وإنّو بْيَعْطِي لَلإنْسِان الحَيِاة الأبَدِيِّة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تَ</a:t>
            </a:r>
            <a:r>
              <a:rPr lang="ar-SA" sz="3200" b="1" dirty="0">
                <a:solidFill>
                  <a:schemeClr val="tx1"/>
                </a:solidFill>
              </a:rPr>
              <a:t>عوا تَ نْقِلُّوا سَوَا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r>
              <a:rPr lang="en-US" sz="3600" b="1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8706" y="3199901"/>
            <a:ext cx="3590247" cy="3658099"/>
          </a:xfrm>
          <a:prstGeom prst="rect">
            <a:avLst/>
          </a:prstGeom>
        </p:spPr>
      </p:pic>
      <p:sp>
        <p:nvSpPr>
          <p:cNvPr id="7" name="Flowchart: Punched Tape 6"/>
          <p:cNvSpPr/>
          <p:nvPr/>
        </p:nvSpPr>
        <p:spPr>
          <a:xfrm>
            <a:off x="141890" y="4272454"/>
            <a:ext cx="5391807" cy="178150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يا يَسوع أ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نا بآمِن إن</a:t>
            </a:r>
            <a:r>
              <a:rPr lang="ar-LB" sz="3000" dirty="0">
                <a:solidFill>
                  <a:schemeClr val="tx1"/>
                </a:solidFill>
              </a:rPr>
              <a:t>َّ</a:t>
            </a:r>
            <a:r>
              <a:rPr lang="ar-SA" sz="3000" dirty="0">
                <a:solidFill>
                  <a:schemeClr val="tx1"/>
                </a:solidFill>
              </a:rPr>
              <a:t>ك القِيامَة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		</a:t>
            </a:r>
            <a:r>
              <a:rPr lang="ar-SA" sz="3000" dirty="0">
                <a:solidFill>
                  <a:schemeClr val="tx1"/>
                </a:solidFill>
              </a:rPr>
              <a:t>يا ي</a:t>
            </a:r>
            <a:r>
              <a:rPr lang="ar-LB" sz="3000" dirty="0">
                <a:solidFill>
                  <a:schemeClr val="tx1"/>
                </a:solidFill>
              </a:rPr>
              <a:t>َ</a:t>
            </a:r>
            <a:r>
              <a:rPr lang="ar-SA" sz="3000" dirty="0">
                <a:solidFill>
                  <a:schemeClr val="tx1"/>
                </a:solidFill>
              </a:rPr>
              <a:t>سوع أنا بآمِن إنَّك </a:t>
            </a:r>
            <a:r>
              <a:rPr lang="ar-LB" sz="3000" dirty="0">
                <a:solidFill>
                  <a:schemeClr val="tx1"/>
                </a:solidFill>
              </a:rPr>
              <a:t>الحَياة!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74028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7909" y="232773"/>
            <a:ext cx="5699110" cy="3146611"/>
          </a:xfrm>
          <a:prstGeom prst="cloudCallout">
            <a:avLst>
              <a:gd name="adj1" fmla="val 49707"/>
              <a:gd name="adj2" fmla="val 8610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ومِن بَعد ما سْمِعْنا المُحادَثة، رَح إِسألكُن كَم سُؤال؟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74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7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174" y="3199901"/>
            <a:ext cx="3590247" cy="3658099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882871" y="268012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شو إِسم المَدينة يَلْلي راح علَيها يَسوع وشو شاف؟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3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79" y="2976563"/>
            <a:ext cx="7104497" cy="3881437"/>
          </a:xfrm>
        </p:spPr>
      </p:pic>
      <p:sp>
        <p:nvSpPr>
          <p:cNvPr id="7" name="Cloud Callout 6"/>
          <p:cNvSpPr/>
          <p:nvPr/>
        </p:nvSpPr>
        <p:spPr>
          <a:xfrm>
            <a:off x="5360275" y="331075"/>
            <a:ext cx="3184635" cy="2827592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إسم المَدينة «نائين»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94137" y="278524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شاف </a:t>
            </a:r>
            <a:r>
              <a:rPr lang="ar-SA" sz="3600" dirty="0">
                <a:solidFill>
                  <a:schemeClr val="tx1"/>
                </a:solidFill>
              </a:rPr>
              <a:t>مي</a:t>
            </a:r>
            <a:r>
              <a:rPr lang="ar-LB" sz="3600" dirty="0">
                <a:solidFill>
                  <a:schemeClr val="tx1"/>
                </a:solidFill>
              </a:rPr>
              <a:t>ِّت</a:t>
            </a:r>
            <a:r>
              <a:rPr lang="ar-SA" sz="3600" dirty="0">
                <a:solidFill>
                  <a:schemeClr val="tx1"/>
                </a:solidFill>
              </a:rPr>
              <a:t> م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حمول وهو</a:t>
            </a:r>
            <a:r>
              <a:rPr lang="ar-LB" sz="3600" dirty="0">
                <a:solidFill>
                  <a:schemeClr val="tx1"/>
                </a:solidFill>
              </a:rPr>
              <a:t>ّي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إ</a:t>
            </a:r>
            <a:r>
              <a:rPr lang="ar-SA" sz="3600" dirty="0">
                <a:solidFill>
                  <a:schemeClr val="tx1"/>
                </a:solidFill>
              </a:rPr>
              <a:t>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 و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حيد </a:t>
            </a:r>
            <a:r>
              <a:rPr lang="ar-LB" sz="3600" dirty="0">
                <a:solidFill>
                  <a:schemeClr val="tx1"/>
                </a:solidFill>
              </a:rPr>
              <a:t>لإ</a:t>
            </a:r>
            <a:r>
              <a:rPr lang="ar-SA" sz="3600" dirty="0">
                <a:solidFill>
                  <a:schemeClr val="tx1"/>
                </a:solidFill>
              </a:rPr>
              <a:t>مّ</a:t>
            </a:r>
            <a:r>
              <a:rPr lang="ar-LB" sz="3600" dirty="0">
                <a:solidFill>
                  <a:schemeClr val="tx1"/>
                </a:solidFill>
              </a:rPr>
              <a:t>و</a:t>
            </a:r>
            <a:r>
              <a:rPr lang="ar-SA" sz="3600" dirty="0">
                <a:solidFill>
                  <a:schemeClr val="tx1"/>
                </a:solidFill>
              </a:rPr>
              <a:t> الأرم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لة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3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533" y="3342290"/>
            <a:ext cx="3450499" cy="351571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662153" y="346839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شو </a:t>
            </a:r>
            <a:r>
              <a:rPr lang="ar-SA" sz="4400" dirty="0">
                <a:solidFill>
                  <a:schemeClr val="tx1"/>
                </a:solidFill>
              </a:rPr>
              <a:t>ح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سّ ي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سوع ت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جاه ه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الم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رأ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ة الأرم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ل</a:t>
            </a:r>
            <a:r>
              <a:rPr lang="ar-LB" sz="4400" dirty="0">
                <a:solidFill>
                  <a:schemeClr val="tx1"/>
                </a:solidFill>
              </a:rPr>
              <a:t>ِ</a:t>
            </a:r>
            <a:r>
              <a:rPr lang="ar-SA" sz="4400" dirty="0">
                <a:solidFill>
                  <a:schemeClr val="tx1"/>
                </a:solidFill>
              </a:rPr>
              <a:t>ة</a:t>
            </a:r>
            <a:r>
              <a:rPr lang="ar-LB" sz="4400" dirty="0">
                <a:solidFill>
                  <a:schemeClr val="tx1"/>
                </a:solidFill>
              </a:rPr>
              <a:t> وشو قَلّها؟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5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79" y="2976563"/>
            <a:ext cx="7104497" cy="3881437"/>
          </a:xfrm>
        </p:spPr>
      </p:pic>
      <p:sp>
        <p:nvSpPr>
          <p:cNvPr id="7" name="Cloud Callout 6"/>
          <p:cNvSpPr/>
          <p:nvPr/>
        </p:nvSpPr>
        <p:spPr>
          <a:xfrm>
            <a:off x="5360275" y="331075"/>
            <a:ext cx="3184635" cy="2827592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شفِق علَيها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26123" y="189186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وقَلها: «ما تِبْكي»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86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533" y="3342290"/>
            <a:ext cx="3450499" cy="351571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662153" y="346839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شو عِمِل ساعِتَها؟ وشو قال لَلمَيِّت؟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79" y="2976563"/>
            <a:ext cx="7104497" cy="3881437"/>
          </a:xfrm>
        </p:spPr>
      </p:pic>
      <p:sp>
        <p:nvSpPr>
          <p:cNvPr id="7" name="Cloud Callout 6"/>
          <p:cNvSpPr/>
          <p:nvPr/>
        </p:nvSpPr>
        <p:spPr>
          <a:xfrm>
            <a:off x="5360275" y="331075"/>
            <a:ext cx="3184635" cy="2827592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قَرَّب مِن المَيّت </a:t>
            </a: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ولَمَسو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26123" y="189186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وقَلو: «</a:t>
            </a:r>
            <a:r>
              <a:rPr lang="ar-SA" sz="3600" dirty="0">
                <a:solidFill>
                  <a:schemeClr val="tx1"/>
                </a:solidFill>
              </a:rPr>
              <a:t>يا شَبْ، أنا عَمْ قِلَّكْ قُوم</a:t>
            </a:r>
            <a:r>
              <a:rPr lang="ar-LB" sz="3600" dirty="0">
                <a:solidFill>
                  <a:schemeClr val="tx1"/>
                </a:solidFill>
              </a:rPr>
              <a:t>»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0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533" y="3342290"/>
            <a:ext cx="3450499" cy="351571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709449" y="457197"/>
            <a:ext cx="7283667" cy="304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وشو صار؟ وشو عِمْلوا يَلْلي كانوا مَوجودين؟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5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979" y="2976563"/>
            <a:ext cx="7104497" cy="3881437"/>
          </a:xfrm>
        </p:spPr>
      </p:pic>
      <p:sp>
        <p:nvSpPr>
          <p:cNvPr id="7" name="Cloud Callout 6"/>
          <p:cNvSpPr/>
          <p:nvPr/>
        </p:nvSpPr>
        <p:spPr>
          <a:xfrm>
            <a:off x="5360275" y="331075"/>
            <a:ext cx="3184635" cy="2827592"/>
          </a:xfrm>
          <a:prstGeom prst="cloudCallout">
            <a:avLst>
              <a:gd name="adj1" fmla="val -40596"/>
              <a:gd name="adj2" fmla="val 7282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قام المَيِّت وبَلّش يِحكي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26123" y="189186"/>
            <a:ext cx="4209393" cy="2827592"/>
          </a:xfrm>
          <a:prstGeom prst="cloudCallout">
            <a:avLst>
              <a:gd name="adj1" fmla="val -3467"/>
              <a:gd name="adj2" fmla="val 9234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ويَلْلي كانوا مَوجودين خافوا وصاروا يمَجْدوا الله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1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184" y="0"/>
            <a:ext cx="505337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1330" y="295836"/>
            <a:ext cx="5699110" cy="3146611"/>
          </a:xfrm>
          <a:prstGeom prst="cloudCallout">
            <a:avLst>
              <a:gd name="adj1" fmla="val 61879"/>
              <a:gd name="adj2" fmla="val 55542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وهَلق جَرْبوا يا شاطرين عمِلوا هَالنَّشاطات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2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36" y="2160490"/>
            <a:ext cx="8623538" cy="4287607"/>
          </a:xfrm>
        </p:spPr>
      </p:pic>
      <p:sp>
        <p:nvSpPr>
          <p:cNvPr id="10" name="Rounded Rectangle 9"/>
          <p:cNvSpPr/>
          <p:nvPr/>
        </p:nvSpPr>
        <p:spPr>
          <a:xfrm>
            <a:off x="551793" y="425669"/>
            <a:ext cx="7977352" cy="99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أَضَعُ عَلامَةً عَلى الأَفعالِ الّتي قامَ بِها يَسوعُ في هَذا المَشهَد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291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8112034" y="5826034"/>
            <a:ext cx="352697" cy="666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77349" y="5865223"/>
            <a:ext cx="248194" cy="6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36" y="2160490"/>
            <a:ext cx="8623538" cy="4287607"/>
          </a:xfrm>
        </p:spPr>
      </p:pic>
      <p:sp>
        <p:nvSpPr>
          <p:cNvPr id="10" name="Rounded Rectangle 9"/>
          <p:cNvSpPr/>
          <p:nvPr/>
        </p:nvSpPr>
        <p:spPr>
          <a:xfrm>
            <a:off x="551793" y="425669"/>
            <a:ext cx="7977352" cy="9932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أَضَعُ عَلامَةً عَلى الأَفعالِ الّتي قامَ بِها يَسوعُ في هَذا المَشهَد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481" y="2349062"/>
            <a:ext cx="906025" cy="8053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523" y="3273973"/>
            <a:ext cx="906025" cy="805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509" y="4251434"/>
            <a:ext cx="906025" cy="805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033" y="4419599"/>
            <a:ext cx="906025" cy="8053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164" y="5596758"/>
            <a:ext cx="906025" cy="805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4428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831665" y="157656"/>
            <a:ext cx="3965494" cy="3177678"/>
          </a:xfrm>
          <a:prstGeom prst="cloudCallout">
            <a:avLst>
              <a:gd name="adj1" fmla="val 14857"/>
              <a:gd name="adj2" fmla="val 8159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b="1" dirty="0">
                <a:solidFill>
                  <a:schemeClr val="tx1"/>
                </a:solidFill>
              </a:rPr>
              <a:t>وهَلَّق بَدّي ياكُن تقولوا هَالجُمَل وَرايي ل حَتّى تِنحِفر بِقلوبكُن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643" y="3452150"/>
            <a:ext cx="3590247" cy="3658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967"/>
            <a:ext cx="5162314" cy="6716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011472" y="378371"/>
            <a:ext cx="4208306" cy="3595085"/>
          </a:xfrm>
          <a:prstGeom prst="cloudCallout">
            <a:avLst>
              <a:gd name="adj1" fmla="val 87543"/>
              <a:gd name="adj2" fmla="val 6686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3600" b="1" dirty="0">
                <a:solidFill>
                  <a:schemeClr val="tx1"/>
                </a:solidFill>
              </a:rPr>
              <a:t>ومن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خت</a:t>
            </a:r>
            <a:r>
              <a:rPr lang="ar-LB" sz="3600" b="1" dirty="0">
                <a:solidFill>
                  <a:schemeClr val="tx1"/>
                </a:solidFill>
              </a:rPr>
              <a:t>ُ</a:t>
            </a:r>
            <a:r>
              <a:rPr lang="ar-AE" sz="3600" b="1" dirty="0">
                <a:solidFill>
                  <a:schemeClr val="tx1"/>
                </a:solidFill>
              </a:rPr>
              <a:t>م ل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AE" sz="3600" b="1" dirty="0">
                <a:solidFill>
                  <a:schemeClr val="tx1"/>
                </a:solidFill>
              </a:rPr>
              <a:t>قا</a:t>
            </a:r>
            <a:r>
              <a:rPr lang="ar-LB" sz="3600" b="1" dirty="0">
                <a:solidFill>
                  <a:schemeClr val="tx1"/>
                </a:solidFill>
              </a:rPr>
              <a:t>ءْ</a:t>
            </a:r>
            <a:r>
              <a:rPr lang="ar-AE" sz="3600" b="1" dirty="0">
                <a:solidFill>
                  <a:schemeClr val="tx1"/>
                </a:solidFill>
              </a:rPr>
              <a:t>نا الي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AE" sz="3600" b="1" dirty="0">
                <a:solidFill>
                  <a:schemeClr val="tx1"/>
                </a:solidFill>
              </a:rPr>
              <a:t>وم ب</a:t>
            </a:r>
            <a:r>
              <a:rPr lang="ar-LB" sz="3600" b="1" dirty="0">
                <a:solidFill>
                  <a:schemeClr val="tx1"/>
                </a:solidFill>
              </a:rPr>
              <a:t>ِهال</a:t>
            </a:r>
            <a:r>
              <a:rPr lang="ar-AE" sz="3600" b="1" dirty="0">
                <a:solidFill>
                  <a:schemeClr val="tx1"/>
                </a:solidFill>
              </a:rPr>
              <a:t>ص</a:t>
            </a:r>
            <a:r>
              <a:rPr lang="ar-LB" sz="3600" b="1" dirty="0">
                <a:solidFill>
                  <a:schemeClr val="tx1"/>
                </a:solidFill>
              </a:rPr>
              <a:t>ّ</a:t>
            </a:r>
            <a:r>
              <a:rPr lang="ar-AE" sz="3600" b="1" dirty="0">
                <a:solidFill>
                  <a:schemeClr val="tx1"/>
                </a:solidFill>
              </a:rPr>
              <a:t>لاة</a:t>
            </a:r>
            <a:r>
              <a:rPr lang="ar-LB" sz="3600" b="1" dirty="0">
                <a:solidFill>
                  <a:schemeClr val="tx1"/>
                </a:solidFill>
              </a:rPr>
              <a:t> وبهالتِّرنيمِة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5669"/>
            <a:ext cx="9538138" cy="5921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68" y="347554"/>
            <a:ext cx="6445498" cy="636855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954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4028" y="484094"/>
            <a:ext cx="5641960" cy="4007017"/>
          </a:xfrm>
          <a:prstGeom prst="cloudCallout">
            <a:avLst>
              <a:gd name="adj1" fmla="val 59669"/>
              <a:gd name="adj2" fmla="val 47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b="1" dirty="0">
                <a:solidFill>
                  <a:schemeClr val="bg1"/>
                </a:solidFill>
              </a:rPr>
              <a:t>منِلتِقي بِالأسبوع القادِم</a:t>
            </a:r>
            <a:r>
              <a:rPr lang="en-US" sz="4125" b="1" dirty="0">
                <a:solidFill>
                  <a:schemeClr val="bg1"/>
                </a:solidFill>
              </a:rPr>
              <a:t>.</a:t>
            </a:r>
            <a:r>
              <a:rPr lang="ar-LB" sz="4125" b="1" dirty="0">
                <a:solidFill>
                  <a:schemeClr val="bg1"/>
                </a:solidFill>
              </a:rPr>
              <a:t> كونوا بِخير!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80572" y="246743"/>
            <a:ext cx="5725887" cy="3846286"/>
          </a:xfrm>
          <a:prstGeom prst="cloudCallout">
            <a:avLst>
              <a:gd name="adj1" fmla="val 32181"/>
              <a:gd name="adj2" fmla="val 5711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سَلام المَسيح أَصدِقائي...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بِلِقاءنا اليَوم رَح نشوف قدّي يسوع حَبّ المَرضَى وكِلّ البَشَر!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384" y="3293723"/>
            <a:ext cx="4630616" cy="3564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6331" y="2887107"/>
            <a:ext cx="616857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srgbClr val="C00000"/>
                </a:solidFill>
              </a:rPr>
              <a:t>نْعَدِّد </a:t>
            </a:r>
            <a:r>
              <a:rPr lang="ar-SA" sz="3600" dirty="0"/>
              <a:t>أ</a:t>
            </a:r>
            <a:r>
              <a:rPr lang="ar-LB" sz="3600" dirty="0"/>
              <a:t>َ</a:t>
            </a:r>
            <a:r>
              <a:rPr lang="ar-SA" sz="3600" dirty="0"/>
              <a:t>فعال يَسُوع وأ</a:t>
            </a:r>
            <a:r>
              <a:rPr lang="ar-LB" sz="3600" dirty="0"/>
              <a:t>َ</a:t>
            </a:r>
            <a:r>
              <a:rPr lang="ar-SA" sz="3600" dirty="0"/>
              <a:t>قوال</a:t>
            </a:r>
            <a:r>
              <a:rPr lang="ar-LB" sz="3600" dirty="0"/>
              <a:t>و</a:t>
            </a:r>
            <a:r>
              <a:rPr lang="ar-SA" sz="3600" dirty="0"/>
              <a:t> الأساس</a:t>
            </a:r>
            <a:r>
              <a:rPr lang="ar-LB" sz="3600" dirty="0"/>
              <a:t>ِ</a:t>
            </a:r>
            <a:r>
              <a:rPr lang="ar-SA" sz="3600" dirty="0"/>
              <a:t>يّة </a:t>
            </a:r>
            <a:r>
              <a:rPr lang="ar-LB" sz="3600" dirty="0"/>
              <a:t>بِهَا</a:t>
            </a:r>
            <a:r>
              <a:rPr lang="ar-SA" sz="3600" dirty="0"/>
              <a:t>لمَشهَد</a:t>
            </a:r>
            <a:r>
              <a:rPr lang="en-US" sz="3600" dirty="0"/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1092" y="420316"/>
            <a:ext cx="6226629" cy="1468505"/>
          </a:xfrm>
          <a:prstGeom prst="cloudCallout">
            <a:avLst>
              <a:gd name="adj1" fmla="val 32793"/>
              <a:gd name="adj2" fmla="val 103464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شُو رَح نَعمِل اليَوم؟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511" y="4715441"/>
            <a:ext cx="55154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rgbClr val="C00000"/>
                </a:solidFill>
              </a:rPr>
              <a:t>نِتنَبَّه </a:t>
            </a:r>
            <a:r>
              <a:rPr lang="ar-LB" sz="3600" dirty="0"/>
              <a:t>إ</a:t>
            </a:r>
            <a:r>
              <a:rPr lang="ar-SA" sz="3600" dirty="0"/>
              <a:t>نّ</a:t>
            </a:r>
            <a:r>
              <a:rPr lang="ar-LB" sz="3600" dirty="0"/>
              <a:t>و</a:t>
            </a:r>
            <a:r>
              <a:rPr lang="ar-SA" sz="3600" dirty="0"/>
              <a:t> ي</a:t>
            </a:r>
            <a:r>
              <a:rPr lang="ar-LB" sz="3600" dirty="0"/>
              <a:t>َ</a:t>
            </a:r>
            <a:r>
              <a:rPr lang="ar-SA" sz="3600" dirty="0"/>
              <a:t>سوع ه</a:t>
            </a:r>
            <a:r>
              <a:rPr lang="ar-LB" sz="3600" dirty="0"/>
              <a:t>ُ</a:t>
            </a:r>
            <a:r>
              <a:rPr lang="ar-SA" sz="3600" dirty="0"/>
              <a:t>و</a:t>
            </a:r>
            <a:r>
              <a:rPr lang="ar-LB" sz="3600" dirty="0"/>
              <a:t>ّي</a:t>
            </a:r>
            <a:r>
              <a:rPr lang="ar-SA" sz="3600" dirty="0"/>
              <a:t> س</a:t>
            </a:r>
            <a:r>
              <a:rPr lang="ar-LB" sz="3600" dirty="0"/>
              <a:t>َ</a:t>
            </a:r>
            <a:r>
              <a:rPr lang="ar-SA" sz="3600" dirty="0"/>
              <a:t>يّ</a:t>
            </a:r>
            <a:r>
              <a:rPr lang="ar-LB" sz="3600" dirty="0"/>
              <a:t>ِ</a:t>
            </a:r>
            <a:r>
              <a:rPr lang="ar-SA" sz="3600" dirty="0"/>
              <a:t>د الح</a:t>
            </a:r>
            <a:r>
              <a:rPr lang="ar-LB" sz="3600" dirty="0"/>
              <a:t>َ</a:t>
            </a:r>
            <a:r>
              <a:rPr lang="ar-SA" sz="3600" dirty="0"/>
              <a:t>ياة، </a:t>
            </a:r>
            <a:r>
              <a:rPr lang="ar-LB" sz="3600" dirty="0"/>
              <a:t>ونْ</a:t>
            </a:r>
            <a:r>
              <a:rPr lang="ar-SA" sz="3600" dirty="0"/>
              <a:t>ب</a:t>
            </a:r>
            <a:r>
              <a:rPr lang="ar-LB" sz="3600" dirty="0"/>
              <a:t>َ</a:t>
            </a:r>
            <a:r>
              <a:rPr lang="ar-SA" sz="3600" dirty="0"/>
              <a:t>شِّر ب</a:t>
            </a:r>
            <a:r>
              <a:rPr lang="ar-LB" sz="3600" dirty="0"/>
              <a:t>ِ</a:t>
            </a:r>
            <a:r>
              <a:rPr lang="ar-SA" sz="3600" dirty="0"/>
              <a:t>ق</a:t>
            </a:r>
            <a:r>
              <a:rPr lang="ar-LB" sz="3600" dirty="0"/>
              <a:t>ِ</a:t>
            </a:r>
            <a:r>
              <a:rPr lang="ar-SA" sz="3600" dirty="0"/>
              <a:t>يام</a:t>
            </a:r>
            <a:r>
              <a:rPr lang="ar-LB" sz="3600" dirty="0"/>
              <a:t>ْ</a:t>
            </a:r>
            <a:r>
              <a:rPr lang="ar-SA" sz="3600" dirty="0"/>
              <a:t>ت</a:t>
            </a:r>
            <a:r>
              <a:rPr lang="ar-LB" sz="3600" dirty="0"/>
              <a:t>و</a:t>
            </a:r>
            <a:r>
              <a:rPr lang="en-US" sz="36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294" y="3706845"/>
            <a:ext cx="3092706" cy="3151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64776" y="174812"/>
            <a:ext cx="4424083" cy="3657601"/>
          </a:xfrm>
          <a:prstGeom prst="cloudCallout">
            <a:avLst>
              <a:gd name="adj1" fmla="val 73976"/>
              <a:gd name="adj2" fmla="val 2878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خَلّونا هَلَّق نْحِط نَفسنا بِحُضور الله </a:t>
            </a:r>
          </a:p>
          <a:p>
            <a:pPr algn="ctr" rtl="1"/>
            <a:r>
              <a:rPr lang="ar-LB" sz="3600" b="1" dirty="0">
                <a:solidFill>
                  <a:schemeClr val="tx1"/>
                </a:solidFill>
              </a:rPr>
              <a:t>ونستَدعي الرّوح القُدُس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779929" y="134471"/>
            <a:ext cx="4114801" cy="2958353"/>
          </a:xfrm>
          <a:prstGeom prst="wedgeRoundRectCallout">
            <a:avLst>
              <a:gd name="adj1" fmla="val 46294"/>
              <a:gd name="adj2" fmla="val 9113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يا رَبّ إِمنَحْنا نِعمِة حُضورَك بَيننا وساعِدنا حتَّى نْعيش كأَبناء النّور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827" y="2084295"/>
            <a:ext cx="3773020" cy="4640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-94129" y="430306"/>
            <a:ext cx="6091518" cy="2461028"/>
          </a:xfrm>
          <a:prstGeom prst="cloudCallout">
            <a:avLst>
              <a:gd name="adj1" fmla="val 44034"/>
              <a:gd name="adj2" fmla="val 11066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>
                <a:solidFill>
                  <a:schemeClr val="bg1">
                    <a:lumMod val="95000"/>
                  </a:schemeClr>
                </a:solidFill>
              </a:rPr>
              <a:t>أَصدِقائي </a:t>
            </a:r>
            <a:r>
              <a:rPr lang="ar-SA" sz="3600" dirty="0">
                <a:solidFill>
                  <a:schemeClr val="bg1">
                    <a:lumMod val="95000"/>
                  </a:schemeClr>
                </a:solidFill>
              </a:rPr>
              <a:t>بْتِتْذَكَّروا </a:t>
            </a:r>
            <a:r>
              <a:rPr lang="ar-LB" sz="3600" dirty="0">
                <a:solidFill>
                  <a:schemeClr val="bg1">
                    <a:lumMod val="95000"/>
                  </a:schemeClr>
                </a:solidFill>
              </a:rPr>
              <a:t>عَن </a:t>
            </a:r>
            <a:r>
              <a:rPr lang="ar-SA" sz="3600" dirty="0">
                <a:solidFill>
                  <a:schemeClr val="bg1">
                    <a:lumMod val="95000"/>
                  </a:schemeClr>
                </a:solidFill>
              </a:rPr>
              <a:t>شو حكينا بالمَرَّة الماضية؟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53" y="3199901"/>
            <a:ext cx="3590247" cy="36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036188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16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F9A846"/>
      </a:accent1>
      <a:accent2>
        <a:srgbClr val="FFFF00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2905</TotalTime>
  <Words>848</Words>
  <Application>Microsoft Office PowerPoint</Application>
  <PresentationFormat>On-screen Show (4:3)</PresentationFormat>
  <Paragraphs>85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Adobe Arabic</vt:lpstr>
      <vt:lpstr>Arial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السّابِع عَشَر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167</cp:revision>
  <dcterms:created xsi:type="dcterms:W3CDTF">2020-08-25T06:38:39Z</dcterms:created>
  <dcterms:modified xsi:type="dcterms:W3CDTF">2022-02-25T19:57:35Z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6C7BCA07-9337-4C37-A8A7-40531625D60B</vt:lpwstr>
  </property>
  <property fmtid="{D5CDD505-2E9C-101B-9397-08002B2CF9AE}" pid="3" name="ArticulatePath">
    <vt:lpwstr>EB2-rencontre-17 2021-2022</vt:lpwstr>
  </property>
</Properties>
</file>