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sldIdLst>
    <p:sldId id="257" r:id="rId2"/>
    <p:sldId id="327" r:id="rId3"/>
    <p:sldId id="258" r:id="rId4"/>
    <p:sldId id="306" r:id="rId5"/>
    <p:sldId id="259" r:id="rId6"/>
    <p:sldId id="290" r:id="rId7"/>
    <p:sldId id="264" r:id="rId8"/>
    <p:sldId id="441" r:id="rId9"/>
    <p:sldId id="514" r:id="rId10"/>
    <p:sldId id="513" r:id="rId11"/>
    <p:sldId id="391" r:id="rId12"/>
    <p:sldId id="516" r:id="rId13"/>
    <p:sldId id="517" r:id="rId14"/>
    <p:sldId id="518" r:id="rId15"/>
    <p:sldId id="520" r:id="rId16"/>
    <p:sldId id="542" r:id="rId17"/>
    <p:sldId id="521" r:id="rId18"/>
    <p:sldId id="543" r:id="rId19"/>
    <p:sldId id="544" r:id="rId20"/>
    <p:sldId id="545" r:id="rId21"/>
    <p:sldId id="546" r:id="rId22"/>
    <p:sldId id="547" r:id="rId23"/>
    <p:sldId id="548" r:id="rId24"/>
    <p:sldId id="477" r:id="rId25"/>
    <p:sldId id="525" r:id="rId26"/>
    <p:sldId id="526" r:id="rId27"/>
    <p:sldId id="527" r:id="rId28"/>
    <p:sldId id="528" r:id="rId29"/>
    <p:sldId id="529" r:id="rId30"/>
    <p:sldId id="530" r:id="rId31"/>
    <p:sldId id="531" r:id="rId32"/>
    <p:sldId id="532" r:id="rId33"/>
    <p:sldId id="533" r:id="rId34"/>
    <p:sldId id="534" r:id="rId35"/>
    <p:sldId id="535" r:id="rId36"/>
    <p:sldId id="536" r:id="rId37"/>
    <p:sldId id="537" r:id="rId38"/>
    <p:sldId id="538" r:id="rId39"/>
    <p:sldId id="539" r:id="rId40"/>
    <p:sldId id="363" r:id="rId41"/>
    <p:sldId id="385" r:id="rId42"/>
    <p:sldId id="540" r:id="rId43"/>
    <p:sldId id="507" r:id="rId44"/>
    <p:sldId id="541" r:id="rId45"/>
    <p:sldId id="302" r:id="rId46"/>
    <p:sldId id="287" r:id="rId47"/>
    <p:sldId id="285" r:id="rId48"/>
    <p:sldId id="326" r:id="rId49"/>
    <p:sldId id="283" r:id="rId50"/>
  </p:sldIdLst>
  <p:sldSz cx="9144000" cy="6858000" type="screen4x3"/>
  <p:notesSz cx="6858000" cy="9144000"/>
  <p:custDataLst>
    <p:tags r:id="rId5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40C04C"/>
    <a:srgbClr val="FF6699"/>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8" autoAdjust="0"/>
    <p:restoredTop sz="94660"/>
  </p:normalViewPr>
  <p:slideViewPr>
    <p:cSldViewPr snapToGrid="0">
      <p:cViewPr varScale="1">
        <p:scale>
          <a:sx n="111" d="100"/>
          <a:sy n="111" d="100"/>
        </p:scale>
        <p:origin x="89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38447F-6C1D-4DCC-91A3-8F9F0BFB7CA3}" type="datetimeFigureOut">
              <a:rPr lang="en-US" smtClean="0"/>
              <a:pPr/>
              <a:t>25-Feb-22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dirty="0"/>
          </a:p>
        </p:txBody>
      </p:sp>
    </p:spTree>
    <p:extLst>
      <p:ext uri="{BB962C8B-B14F-4D97-AF65-F5344CB8AC3E}">
        <p14:creationId xmlns:p14="http://schemas.microsoft.com/office/powerpoint/2010/main" val="3632629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25-Feb-22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dirty="0"/>
          </a:p>
        </p:txBody>
      </p:sp>
    </p:spTree>
    <p:extLst>
      <p:ext uri="{BB962C8B-B14F-4D97-AF65-F5344CB8AC3E}">
        <p14:creationId xmlns:p14="http://schemas.microsoft.com/office/powerpoint/2010/main" val="3358323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25-Feb-22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85766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25-Feb-22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dirty="0"/>
          </a:p>
        </p:txBody>
      </p:sp>
    </p:spTree>
    <p:extLst>
      <p:ext uri="{BB962C8B-B14F-4D97-AF65-F5344CB8AC3E}">
        <p14:creationId xmlns:p14="http://schemas.microsoft.com/office/powerpoint/2010/main" val="4110777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25-Feb-22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26422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25-Feb-22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dirty="0"/>
          </a:p>
        </p:txBody>
      </p:sp>
    </p:spTree>
    <p:extLst>
      <p:ext uri="{BB962C8B-B14F-4D97-AF65-F5344CB8AC3E}">
        <p14:creationId xmlns:p14="http://schemas.microsoft.com/office/powerpoint/2010/main" val="304766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38447F-6C1D-4DCC-91A3-8F9F0BFB7CA3}" type="datetimeFigureOut">
              <a:rPr lang="en-US" smtClean="0"/>
              <a:pPr/>
              <a:t>25-Feb-22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dirty="0"/>
          </a:p>
        </p:txBody>
      </p:sp>
    </p:spTree>
    <p:extLst>
      <p:ext uri="{BB962C8B-B14F-4D97-AF65-F5344CB8AC3E}">
        <p14:creationId xmlns:p14="http://schemas.microsoft.com/office/powerpoint/2010/main" val="1802236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38447F-6C1D-4DCC-91A3-8F9F0BFB7CA3}" type="datetimeFigureOut">
              <a:rPr lang="en-US" smtClean="0"/>
              <a:pPr/>
              <a:t>25-Feb-22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dirty="0"/>
          </a:p>
        </p:txBody>
      </p:sp>
    </p:spTree>
    <p:extLst>
      <p:ext uri="{BB962C8B-B14F-4D97-AF65-F5344CB8AC3E}">
        <p14:creationId xmlns:p14="http://schemas.microsoft.com/office/powerpoint/2010/main" val="3343389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38447F-6C1D-4DCC-91A3-8F9F0BFB7CA3}" type="datetimeFigureOut">
              <a:rPr lang="en-US" smtClean="0"/>
              <a:pPr/>
              <a:t>25-Feb-22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dirty="0"/>
          </a:p>
        </p:txBody>
      </p:sp>
    </p:spTree>
    <p:extLst>
      <p:ext uri="{BB962C8B-B14F-4D97-AF65-F5344CB8AC3E}">
        <p14:creationId xmlns:p14="http://schemas.microsoft.com/office/powerpoint/2010/main" val="3699319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25-Feb-22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dirty="0"/>
          </a:p>
        </p:txBody>
      </p:sp>
    </p:spTree>
    <p:extLst>
      <p:ext uri="{BB962C8B-B14F-4D97-AF65-F5344CB8AC3E}">
        <p14:creationId xmlns:p14="http://schemas.microsoft.com/office/powerpoint/2010/main" val="3496859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38447F-6C1D-4DCC-91A3-8F9F0BFB7CA3}" type="datetimeFigureOut">
              <a:rPr lang="en-US" smtClean="0"/>
              <a:pPr/>
              <a:t>25-Feb-22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959664-9082-4267-9D08-2DCA25B586BC}" type="slidenum">
              <a:rPr lang="en-US" smtClean="0"/>
              <a:pPr/>
              <a:t>‹#›</a:t>
            </a:fld>
            <a:endParaRPr lang="en-US" dirty="0"/>
          </a:p>
        </p:txBody>
      </p:sp>
    </p:spTree>
    <p:extLst>
      <p:ext uri="{BB962C8B-B14F-4D97-AF65-F5344CB8AC3E}">
        <p14:creationId xmlns:p14="http://schemas.microsoft.com/office/powerpoint/2010/main" val="409918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38447F-6C1D-4DCC-91A3-8F9F0BFB7CA3}" type="datetimeFigureOut">
              <a:rPr lang="en-US" smtClean="0"/>
              <a:pPr/>
              <a:t>25-Feb-22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3959664-9082-4267-9D08-2DCA25B586BC}" type="slidenum">
              <a:rPr lang="en-US" smtClean="0"/>
              <a:pPr/>
              <a:t>‹#›</a:t>
            </a:fld>
            <a:endParaRPr lang="en-US" dirty="0"/>
          </a:p>
        </p:txBody>
      </p:sp>
    </p:spTree>
    <p:extLst>
      <p:ext uri="{BB962C8B-B14F-4D97-AF65-F5344CB8AC3E}">
        <p14:creationId xmlns:p14="http://schemas.microsoft.com/office/powerpoint/2010/main" val="2195138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38447F-6C1D-4DCC-91A3-8F9F0BFB7CA3}" type="datetimeFigureOut">
              <a:rPr lang="en-US" smtClean="0"/>
              <a:pPr/>
              <a:t>25-Feb-22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3959664-9082-4267-9D08-2DCA25B586BC}" type="slidenum">
              <a:rPr lang="en-US" smtClean="0"/>
              <a:pPr/>
              <a:t>‹#›</a:t>
            </a:fld>
            <a:endParaRPr lang="en-US" dirty="0"/>
          </a:p>
        </p:txBody>
      </p:sp>
    </p:spTree>
    <p:extLst>
      <p:ext uri="{BB962C8B-B14F-4D97-AF65-F5344CB8AC3E}">
        <p14:creationId xmlns:p14="http://schemas.microsoft.com/office/powerpoint/2010/main" val="1075631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38447F-6C1D-4DCC-91A3-8F9F0BFB7CA3}" type="datetimeFigureOut">
              <a:rPr lang="en-US" smtClean="0"/>
              <a:pPr/>
              <a:t>25-Feb-22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3959664-9082-4267-9D08-2DCA25B586BC}" type="slidenum">
              <a:rPr lang="en-US" smtClean="0"/>
              <a:pPr/>
              <a:t>‹#›</a:t>
            </a:fld>
            <a:endParaRPr lang="en-US" dirty="0"/>
          </a:p>
        </p:txBody>
      </p:sp>
    </p:spTree>
    <p:extLst>
      <p:ext uri="{BB962C8B-B14F-4D97-AF65-F5344CB8AC3E}">
        <p14:creationId xmlns:p14="http://schemas.microsoft.com/office/powerpoint/2010/main" val="70396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38447F-6C1D-4DCC-91A3-8F9F0BFB7CA3}" type="datetimeFigureOut">
              <a:rPr lang="en-US" smtClean="0"/>
              <a:pPr/>
              <a:t>25-Feb-22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959664-9082-4267-9D08-2DCA25B586BC}" type="slidenum">
              <a:rPr lang="en-US" smtClean="0"/>
              <a:pPr/>
              <a:t>‹#›</a:t>
            </a:fld>
            <a:endParaRPr lang="en-US" dirty="0"/>
          </a:p>
        </p:txBody>
      </p:sp>
    </p:spTree>
    <p:extLst>
      <p:ext uri="{BB962C8B-B14F-4D97-AF65-F5344CB8AC3E}">
        <p14:creationId xmlns:p14="http://schemas.microsoft.com/office/powerpoint/2010/main" val="4063373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38447F-6C1D-4DCC-91A3-8F9F0BFB7CA3}" type="datetimeFigureOut">
              <a:rPr lang="en-US" smtClean="0"/>
              <a:pPr/>
              <a:t>25-Feb-22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959664-9082-4267-9D08-2DCA25B586BC}" type="slidenum">
              <a:rPr lang="en-US" smtClean="0"/>
              <a:pPr/>
              <a:t>‹#›</a:t>
            </a:fld>
            <a:endParaRPr lang="en-US" dirty="0"/>
          </a:p>
        </p:txBody>
      </p:sp>
    </p:spTree>
    <p:extLst>
      <p:ext uri="{BB962C8B-B14F-4D97-AF65-F5344CB8AC3E}">
        <p14:creationId xmlns:p14="http://schemas.microsoft.com/office/powerpoint/2010/main" val="177707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38447F-6C1D-4DCC-91A3-8F9F0BFB7CA3}" type="datetimeFigureOut">
              <a:rPr lang="en-US" smtClean="0"/>
              <a:pPr/>
              <a:t>25-Feb-22</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3959664-9082-4267-9D08-2DCA25B586BC}" type="slidenum">
              <a:rPr lang="en-US" smtClean="0"/>
              <a:pPr/>
              <a:t>‹#›</a:t>
            </a:fld>
            <a:endParaRPr lang="en-US" dirty="0"/>
          </a:p>
        </p:txBody>
      </p:sp>
    </p:spTree>
    <p:extLst>
      <p:ext uri="{BB962C8B-B14F-4D97-AF65-F5344CB8AC3E}">
        <p14:creationId xmlns:p14="http://schemas.microsoft.com/office/powerpoint/2010/main" val="361954012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46.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25844"/>
            <a:ext cx="8605369" cy="1234727"/>
          </a:xfrm>
        </p:spPr>
        <p:txBody>
          <a:bodyPr/>
          <a:lstStyle/>
          <a:p>
            <a:pPr algn="ctr" rtl="1"/>
            <a:r>
              <a:rPr lang="ar-LB" sz="5000" b="1" dirty="0">
                <a:solidFill>
                  <a:schemeClr val="accent3">
                    <a:lumMod val="75000"/>
                  </a:schemeClr>
                </a:solidFill>
              </a:rPr>
              <a:t>مَركَزُ التَّربِيَّةِ الدّينِيَّة</a:t>
            </a:r>
            <a:br>
              <a:rPr lang="ar-LB" sz="5000" b="1" dirty="0">
                <a:solidFill>
                  <a:schemeClr val="accent3">
                    <a:lumMod val="75000"/>
                  </a:schemeClr>
                </a:solidFill>
              </a:rPr>
            </a:br>
            <a:r>
              <a:rPr lang="ar-LB" sz="5000" b="1" dirty="0">
                <a:solidFill>
                  <a:schemeClr val="accent3">
                    <a:lumMod val="75000"/>
                  </a:schemeClr>
                </a:solidFill>
              </a:rPr>
              <a:t>رُهبانِيَّةُ القَلبَينِ الأقدَسَين </a:t>
            </a:r>
            <a:endParaRPr lang="en-US" sz="5000" b="1" dirty="0">
              <a:solidFill>
                <a:schemeClr val="accent3">
                  <a:lumMod val="75000"/>
                </a:schemeClr>
              </a:solidFill>
            </a:endParaRPr>
          </a:p>
        </p:txBody>
      </p:sp>
      <p:sp>
        <p:nvSpPr>
          <p:cNvPr id="3" name="Subtitle 2"/>
          <p:cNvSpPr>
            <a:spLocks noGrp="1"/>
          </p:cNvSpPr>
          <p:nvPr>
            <p:ph type="subTitle" idx="1"/>
          </p:nvPr>
        </p:nvSpPr>
        <p:spPr>
          <a:xfrm>
            <a:off x="622129" y="4854255"/>
            <a:ext cx="5825202" cy="822674"/>
          </a:xfrm>
        </p:spPr>
        <p:txBody>
          <a:bodyPr>
            <a:noAutofit/>
          </a:bodyPr>
          <a:lstStyle/>
          <a:p>
            <a:pPr algn="ctr" rtl="1"/>
            <a:r>
              <a:rPr lang="ar-LB" sz="5000" b="1" dirty="0">
                <a:latin typeface="Adobe Arabic" panose="02040503050201020203" pitchFamily="18" charset="-78"/>
                <a:cs typeface="Adobe Arabic" panose="02040503050201020203" pitchFamily="18" charset="-78"/>
              </a:rPr>
              <a:t>يُقَدِّمُ كِتابَ</a:t>
            </a:r>
            <a:r>
              <a:rPr lang="en-US" sz="5000" b="1" dirty="0">
                <a:latin typeface="Adobe Arabic" panose="02040503050201020203" pitchFamily="18" charset="-78"/>
                <a:cs typeface="Adobe Arabic" panose="02040503050201020203" pitchFamily="18" charset="-78"/>
              </a:rPr>
              <a:t> </a:t>
            </a:r>
            <a:r>
              <a:rPr lang="ar-LB" sz="5000" b="1" dirty="0">
                <a:latin typeface="Adobe Arabic" panose="02040503050201020203" pitchFamily="18" charset="-78"/>
                <a:cs typeface="Adobe Arabic" panose="02040503050201020203" pitchFamily="18" charset="-78"/>
              </a:rPr>
              <a:t>الأساسِيّ الثّاني</a:t>
            </a:r>
            <a:endParaRPr lang="en-US" sz="5000" b="1" dirty="0">
              <a:latin typeface="Adobe Arabic" panose="02040503050201020203" pitchFamily="18" charset="-78"/>
              <a:cs typeface="Adobe Arabic" panose="02040503050201020203" pitchFamily="18" charset="-78"/>
            </a:endParaRPr>
          </a:p>
        </p:txBody>
      </p:sp>
      <p:pic>
        <p:nvPicPr>
          <p:cNvPr id="4" name="Picture 2" descr="C:\Users\wmaksour\Desktop\Project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3376" y="188259"/>
            <a:ext cx="3546331" cy="11039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92634729"/>
      </p:ext>
    </p:extLst>
  </p:cSld>
  <p:clrMapOvr>
    <a:masterClrMapping/>
  </p:clrMapOvr>
  <p:transition spd="slow" advTm="576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321973" y="447542"/>
            <a:ext cx="6091518" cy="2461028"/>
          </a:xfrm>
          <a:prstGeom prst="cloudCallout">
            <a:avLst>
              <a:gd name="adj1" fmla="val 49565"/>
              <a:gd name="adj2" fmla="val 84455"/>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600" b="1" dirty="0">
                <a:solidFill>
                  <a:schemeClr val="bg1"/>
                </a:solidFill>
              </a:rPr>
              <a:t>أَصدِقائي </a:t>
            </a:r>
            <a:r>
              <a:rPr lang="ar-SA" sz="3600" dirty="0">
                <a:solidFill>
                  <a:schemeClr val="bg1"/>
                </a:solidFill>
              </a:rPr>
              <a:t>بْتِتْذَكَّروا شو ح</a:t>
            </a:r>
            <a:r>
              <a:rPr lang="ar-LB" sz="3600" dirty="0">
                <a:solidFill>
                  <a:schemeClr val="bg1"/>
                </a:solidFill>
              </a:rPr>
              <a:t>ْ</a:t>
            </a:r>
            <a:r>
              <a:rPr lang="ar-SA" sz="3600" dirty="0">
                <a:solidFill>
                  <a:schemeClr val="bg1"/>
                </a:solidFill>
              </a:rPr>
              <a:t>كينا بالمَرَّة الماضي</a:t>
            </a:r>
            <a:r>
              <a:rPr lang="ar-LB" sz="3600" dirty="0">
                <a:solidFill>
                  <a:schemeClr val="bg1"/>
                </a:solidFill>
              </a:rPr>
              <a:t>ِ</a:t>
            </a:r>
            <a:r>
              <a:rPr lang="ar-SA" sz="3600" dirty="0">
                <a:solidFill>
                  <a:schemeClr val="bg1"/>
                </a:solidFill>
              </a:rPr>
              <a:t>ة</a:t>
            </a:r>
            <a:r>
              <a:rPr lang="ar-LB" sz="3600" dirty="0">
                <a:solidFill>
                  <a:schemeClr val="bg1"/>
                </a:solidFill>
              </a:rPr>
              <a:t>؟</a:t>
            </a:r>
            <a:r>
              <a:rPr lang="ar-SA" sz="3600" dirty="0">
                <a:solidFill>
                  <a:schemeClr val="bg1"/>
                </a:solidFill>
              </a:rPr>
              <a:t> </a:t>
            </a:r>
            <a:endParaRPr lang="en-US" sz="3600" dirty="0">
              <a:solidFill>
                <a:schemeClr val="bg1"/>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4706471" y="3092081"/>
            <a:ext cx="4291790" cy="3765920"/>
          </a:xfrm>
          <a:prstGeom prst="rect">
            <a:avLst/>
          </a:prstGeom>
        </p:spPr>
      </p:pic>
    </p:spTree>
    <p:custDataLst>
      <p:tags r:id="rId1"/>
    </p:custDataLst>
    <p:extLst>
      <p:ext uri="{BB962C8B-B14F-4D97-AF65-F5344CB8AC3E}">
        <p14:creationId xmlns:p14="http://schemas.microsoft.com/office/powerpoint/2010/main" val="451284132"/>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228601" y="-147918"/>
            <a:ext cx="9372600" cy="7005918"/>
          </a:xfrm>
          <a:prstGeom prst="rect">
            <a:avLst/>
          </a:prstGeom>
        </p:spPr>
      </p:pic>
      <p:sp>
        <p:nvSpPr>
          <p:cNvPr id="4" name="Rectangle 3"/>
          <p:cNvSpPr/>
          <p:nvPr/>
        </p:nvSpPr>
        <p:spPr>
          <a:xfrm>
            <a:off x="5395635" y="-134471"/>
            <a:ext cx="3748365" cy="1815882"/>
          </a:xfrm>
          <a:prstGeom prst="rect">
            <a:avLst/>
          </a:prstGeom>
          <a:noFill/>
        </p:spPr>
        <p:txBody>
          <a:bodyPr wrap="square">
            <a:spAutoFit/>
          </a:bodyPr>
          <a:lstStyle/>
          <a:p>
            <a:pPr algn="ctr" rtl="1"/>
            <a:r>
              <a:rPr lang="ar-LB" sz="2800" dirty="0">
                <a:solidFill>
                  <a:schemeClr val="bg1"/>
                </a:solidFill>
                <a:ea typeface="Times New Roman" panose="02020603050405020304" pitchFamily="18" charset="0"/>
                <a:cs typeface="+mj-cs"/>
              </a:rPr>
              <a:t>قَعَد</a:t>
            </a:r>
            <a:r>
              <a:rPr lang="ar-LB" sz="2800" dirty="0">
                <a:solidFill>
                  <a:schemeClr val="bg1"/>
                </a:solidFill>
                <a:ea typeface="Times New Roman" panose="02020603050405020304" pitchFamily="18" charset="0"/>
                <a:cs typeface="Traditional Arabic" panose="02020603050405020304" pitchFamily="18" charset="-78"/>
              </a:rPr>
              <a:t> </a:t>
            </a:r>
            <a:r>
              <a:rPr lang="ar-SA" sz="2800" dirty="0">
                <a:solidFill>
                  <a:schemeClr val="bg1"/>
                </a:solidFill>
                <a:ea typeface="Times New Roman" panose="02020603050405020304" pitchFamily="18" charset="0"/>
                <a:cs typeface="+mj-cs"/>
              </a:rPr>
              <a:t>يَسوع قْبِال الخَزيْنِة</a:t>
            </a:r>
            <a:r>
              <a:rPr lang="ar-LB" sz="2800" dirty="0">
                <a:solidFill>
                  <a:schemeClr val="bg1"/>
                </a:solidFill>
                <a:ea typeface="Times New Roman" panose="02020603050405020304" pitchFamily="18" charset="0"/>
                <a:cs typeface="+mj-cs"/>
              </a:rPr>
              <a:t> </a:t>
            </a:r>
            <a:r>
              <a:rPr lang="ar-LB" sz="2800" dirty="0">
                <a:solidFill>
                  <a:schemeClr val="bg1"/>
                </a:solidFill>
              </a:rPr>
              <a:t>و</a:t>
            </a:r>
            <a:r>
              <a:rPr lang="ar-SA" sz="2800" dirty="0">
                <a:solidFill>
                  <a:schemeClr val="bg1"/>
                </a:solidFill>
              </a:rPr>
              <a:t>هِيِّي صَنْدُوق كْبِيرْ كِانُوا النِّاس يْحُطُّوا فيه تَبرُّعات كِرْمِالْ يعَمْرُوا الهَيْكَل</a:t>
            </a:r>
            <a:endParaRPr lang="en-US" sz="2800" dirty="0">
              <a:solidFill>
                <a:schemeClr val="bg1"/>
              </a:solidFill>
              <a:cs typeface="+mj-cs"/>
            </a:endParaRPr>
          </a:p>
        </p:txBody>
      </p:sp>
    </p:spTree>
    <p:custDataLst>
      <p:tags r:id="rId1"/>
    </p:custDataLst>
    <p:extLst>
      <p:ext uri="{BB962C8B-B14F-4D97-AF65-F5344CB8AC3E}">
        <p14:creationId xmlns:p14="http://schemas.microsoft.com/office/powerpoint/2010/main" val="331283048"/>
      </p:ext>
    </p:extLst>
  </p:cSld>
  <p:clrMapOvr>
    <a:masterClrMapping/>
  </p:clrMapOvr>
  <p:transition spd="slow" advTm="5693">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ectangle 3"/>
          <p:cNvSpPr/>
          <p:nvPr/>
        </p:nvSpPr>
        <p:spPr>
          <a:xfrm>
            <a:off x="5920070" y="0"/>
            <a:ext cx="3223930" cy="2554545"/>
          </a:xfrm>
          <a:prstGeom prst="rect">
            <a:avLst/>
          </a:prstGeom>
          <a:solidFill>
            <a:schemeClr val="accent2">
              <a:lumMod val="40000"/>
              <a:lumOff val="60000"/>
            </a:schemeClr>
          </a:solidFill>
        </p:spPr>
        <p:txBody>
          <a:bodyPr wrap="square">
            <a:spAutoFit/>
          </a:bodyPr>
          <a:lstStyle/>
          <a:p>
            <a:pPr algn="ctr" rtl="1"/>
            <a:r>
              <a:rPr lang="ar-SA" sz="3200" dirty="0">
                <a:ea typeface="Times New Roman" panose="02020603050405020304" pitchFamily="18" charset="0"/>
              </a:rPr>
              <a:t>وصَارْ يْشُوف</a:t>
            </a:r>
            <a:endParaRPr lang="ar-LB" sz="3200" dirty="0">
              <a:ea typeface="Times New Roman" panose="02020603050405020304" pitchFamily="18" charset="0"/>
            </a:endParaRPr>
          </a:p>
          <a:p>
            <a:pPr algn="ctr" rtl="1"/>
            <a:r>
              <a:rPr lang="ar-SA" sz="3200" dirty="0">
                <a:ea typeface="Times New Roman" panose="02020603050405020304" pitchFamily="18" charset="0"/>
              </a:rPr>
              <a:t> النِّاسْ عَمْ يحُطُّوا تَبَرُّعَاتُنْ </a:t>
            </a:r>
            <a:endParaRPr lang="en-US" sz="3200" dirty="0"/>
          </a:p>
          <a:p>
            <a:pPr algn="ctr"/>
            <a:r>
              <a:rPr lang="ar-SA" sz="3200" dirty="0">
                <a:ea typeface="Times New Roman" panose="02020603050405020304" pitchFamily="18" charset="0"/>
                <a:cs typeface="+mj-cs"/>
              </a:rPr>
              <a:t>وكْتَارْ مِنِ الأَغْنِيَا حَطّو مِال كْتِير</a:t>
            </a:r>
            <a:r>
              <a:rPr lang="ar-LB" sz="3200" dirty="0">
                <a:ea typeface="Times New Roman" panose="02020603050405020304" pitchFamily="18" charset="0"/>
                <a:cs typeface="+mj-cs"/>
              </a:rPr>
              <a:t>!</a:t>
            </a:r>
            <a:r>
              <a:rPr lang="ar-SA" sz="3200" dirty="0">
                <a:ea typeface="Times New Roman" panose="02020603050405020304" pitchFamily="18" charset="0"/>
                <a:cs typeface="+mj-cs"/>
              </a:rPr>
              <a:t> </a:t>
            </a:r>
            <a:endParaRPr lang="en-US" sz="3200" dirty="0">
              <a:cs typeface="+mj-cs"/>
            </a:endParaRPr>
          </a:p>
        </p:txBody>
      </p:sp>
    </p:spTree>
    <p:custDataLst>
      <p:tags r:id="rId1"/>
    </p:custDataLst>
    <p:extLst>
      <p:ext uri="{BB962C8B-B14F-4D97-AF65-F5344CB8AC3E}">
        <p14:creationId xmlns:p14="http://schemas.microsoft.com/office/powerpoint/2010/main" val="2015107237"/>
      </p:ext>
    </p:extLst>
  </p:cSld>
  <p:clrMapOvr>
    <a:masterClrMapping/>
  </p:clrMapOvr>
  <p:transition spd="slow" advTm="5693">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ectangle 3"/>
          <p:cNvSpPr/>
          <p:nvPr/>
        </p:nvSpPr>
        <p:spPr>
          <a:xfrm>
            <a:off x="1479175" y="4429576"/>
            <a:ext cx="3872754" cy="2062103"/>
          </a:xfrm>
          <a:prstGeom prst="rect">
            <a:avLst/>
          </a:prstGeom>
          <a:noFill/>
        </p:spPr>
        <p:txBody>
          <a:bodyPr wrap="square">
            <a:spAutoFit/>
          </a:bodyPr>
          <a:lstStyle/>
          <a:p>
            <a:pPr algn="ctr"/>
            <a:r>
              <a:rPr lang="ar-SA" sz="3200" dirty="0">
                <a:solidFill>
                  <a:schemeClr val="accent2">
                    <a:lumMod val="60000"/>
                    <a:lumOff val="40000"/>
                  </a:schemeClr>
                </a:solidFill>
              </a:rPr>
              <a:t>وشِافْ يَسوع كَمِان أرْمَلِة فَقِيْرَة ما مَعَا شيْ، حَطّتْ </a:t>
            </a:r>
            <a:endParaRPr lang="ar-LB" sz="3200" dirty="0">
              <a:solidFill>
                <a:schemeClr val="accent2">
                  <a:lumMod val="60000"/>
                  <a:lumOff val="40000"/>
                </a:schemeClr>
              </a:solidFill>
            </a:endParaRPr>
          </a:p>
          <a:p>
            <a:pPr algn="ctr"/>
            <a:r>
              <a:rPr lang="ar-SA" sz="3200" dirty="0">
                <a:solidFill>
                  <a:schemeClr val="accent2">
                    <a:lumMod val="60000"/>
                    <a:lumOff val="40000"/>
                  </a:schemeClr>
                </a:solidFill>
              </a:rPr>
              <a:t>بَسْ فِلْسَين</a:t>
            </a:r>
            <a:endParaRPr lang="en-US" sz="3200" dirty="0">
              <a:solidFill>
                <a:schemeClr val="accent2">
                  <a:lumMod val="60000"/>
                  <a:lumOff val="40000"/>
                </a:schemeClr>
              </a:solidFill>
              <a:cs typeface="+mj-cs"/>
            </a:endParaRPr>
          </a:p>
        </p:txBody>
      </p:sp>
    </p:spTree>
    <p:custDataLst>
      <p:tags r:id="rId1"/>
    </p:custDataLst>
    <p:extLst>
      <p:ext uri="{BB962C8B-B14F-4D97-AF65-F5344CB8AC3E}">
        <p14:creationId xmlns:p14="http://schemas.microsoft.com/office/powerpoint/2010/main" val="1693276176"/>
      </p:ext>
    </p:extLst>
  </p:cSld>
  <p:clrMapOvr>
    <a:masterClrMapping/>
  </p:clrMapOvr>
  <p:transition spd="slow" advTm="5693">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Rectangle 5"/>
          <p:cNvSpPr/>
          <p:nvPr/>
        </p:nvSpPr>
        <p:spPr>
          <a:xfrm>
            <a:off x="4289612" y="0"/>
            <a:ext cx="4854388" cy="584775"/>
          </a:xfrm>
          <a:prstGeom prst="rect">
            <a:avLst/>
          </a:prstGeom>
          <a:solidFill>
            <a:schemeClr val="accent2">
              <a:lumMod val="40000"/>
              <a:lumOff val="60000"/>
            </a:schemeClr>
          </a:solidFill>
        </p:spPr>
        <p:txBody>
          <a:bodyPr wrap="square">
            <a:spAutoFit/>
          </a:bodyPr>
          <a:lstStyle/>
          <a:p>
            <a:pPr algn="ctr"/>
            <a:r>
              <a:rPr lang="ar-SA" sz="3200" dirty="0"/>
              <a:t>سِاعِتا قال يَسوع لَتْلامِيْذو: </a:t>
            </a:r>
            <a:endParaRPr lang="en-US" sz="3200" dirty="0">
              <a:cs typeface="+mj-cs"/>
            </a:endParaRPr>
          </a:p>
        </p:txBody>
      </p:sp>
      <p:sp>
        <p:nvSpPr>
          <p:cNvPr id="7" name="Cloud Callout 6"/>
          <p:cNvSpPr/>
          <p:nvPr/>
        </p:nvSpPr>
        <p:spPr>
          <a:xfrm>
            <a:off x="449753" y="4128248"/>
            <a:ext cx="5117330" cy="2405414"/>
          </a:xfrm>
          <a:prstGeom prst="cloudCallout">
            <a:avLst>
              <a:gd name="adj1" fmla="val -37786"/>
              <a:gd name="adj2" fmla="val -136424"/>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900" dirty="0">
                <a:solidFill>
                  <a:schemeClr val="tx1"/>
                </a:solidFill>
              </a:rPr>
              <a:t>ب</a:t>
            </a:r>
            <a:r>
              <a:rPr lang="ar-LB" sz="2900" dirty="0">
                <a:solidFill>
                  <a:schemeClr val="tx1"/>
                </a:solidFill>
              </a:rPr>
              <a:t>ِ</a:t>
            </a:r>
            <a:r>
              <a:rPr lang="ar-SA" sz="2900" dirty="0">
                <a:solidFill>
                  <a:schemeClr val="tx1"/>
                </a:solidFill>
              </a:rPr>
              <a:t>الحَقيقَة بْقِلْكُنْ، إنُّو هَالأرْمَلِة الفَقِيْرَة حَطِّتْ أَكْتَرْ من كِلّ يَل</a:t>
            </a:r>
            <a:r>
              <a:rPr lang="ar-LB" sz="2900" dirty="0">
                <a:solidFill>
                  <a:schemeClr val="tx1"/>
                </a:solidFill>
              </a:rPr>
              <a:t>ْل</a:t>
            </a:r>
            <a:r>
              <a:rPr lang="ar-SA" sz="2900" dirty="0">
                <a:solidFill>
                  <a:schemeClr val="tx1"/>
                </a:solidFill>
              </a:rPr>
              <a:t>ي حَطُّو بالخَزِيْنِة</a:t>
            </a:r>
            <a:r>
              <a:rPr lang="en-US" sz="2900" dirty="0">
                <a:solidFill>
                  <a:schemeClr val="tx1"/>
                </a:solidFill>
              </a:rPr>
              <a:t>.</a:t>
            </a:r>
          </a:p>
        </p:txBody>
      </p:sp>
    </p:spTree>
    <p:custDataLst>
      <p:tags r:id="rId1"/>
    </p:custDataLst>
    <p:extLst>
      <p:ext uri="{BB962C8B-B14F-4D97-AF65-F5344CB8AC3E}">
        <p14:creationId xmlns:p14="http://schemas.microsoft.com/office/powerpoint/2010/main" val="824095730"/>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8)">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242047" y="228601"/>
            <a:ext cx="6091518" cy="2461028"/>
          </a:xfrm>
          <a:prstGeom prst="cloudCallout">
            <a:avLst>
              <a:gd name="adj1" fmla="val 39178"/>
              <a:gd name="adj2" fmla="val 76239"/>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600" dirty="0"/>
              <a:t>بِتْوِافْقُو عَلِّي قِالو يَسوع؟</a:t>
            </a:r>
            <a:endParaRPr lang="en-US" sz="36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4706471" y="3092081"/>
            <a:ext cx="4291790" cy="3765920"/>
          </a:xfrm>
          <a:prstGeom prst="rect">
            <a:avLst/>
          </a:prstGeom>
        </p:spPr>
      </p:pic>
    </p:spTree>
    <p:custDataLst>
      <p:tags r:id="rId1"/>
    </p:custDataLst>
    <p:extLst>
      <p:ext uri="{BB962C8B-B14F-4D97-AF65-F5344CB8AC3E}">
        <p14:creationId xmlns:p14="http://schemas.microsoft.com/office/powerpoint/2010/main" val="1719763161"/>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4733365" y="3092080"/>
            <a:ext cx="4291790" cy="3765920"/>
          </a:xfrm>
          <a:prstGeom prst="rect">
            <a:avLst/>
          </a:prstGeom>
        </p:spPr>
      </p:pic>
      <p:sp>
        <p:nvSpPr>
          <p:cNvPr id="5" name="Line Callout 1 4"/>
          <p:cNvSpPr/>
          <p:nvPr/>
        </p:nvSpPr>
        <p:spPr>
          <a:xfrm flipH="1">
            <a:off x="255494" y="201706"/>
            <a:ext cx="6225988" cy="3711388"/>
          </a:xfrm>
          <a:prstGeom prst="borderCallout1">
            <a:avLst>
              <a:gd name="adj1" fmla="val 18750"/>
              <a:gd name="adj2" fmla="val -8333"/>
              <a:gd name="adj3" fmla="val 83514"/>
              <a:gd name="adj4" fmla="val -7015"/>
            </a:avLst>
          </a:prstGeom>
          <a:solidFill>
            <a:srgbClr val="40C0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35423" y="363994"/>
            <a:ext cx="4572000" cy="3046988"/>
          </a:xfrm>
          <a:prstGeom prst="rect">
            <a:avLst/>
          </a:prstGeom>
        </p:spPr>
        <p:txBody>
          <a:bodyPr>
            <a:spAutoFit/>
          </a:bodyPr>
          <a:lstStyle/>
          <a:p>
            <a:pPr algn="ctr" rtl="1"/>
            <a:r>
              <a:rPr lang="ar-LB" sz="3200" dirty="0"/>
              <a:t>إذا </a:t>
            </a:r>
            <a:r>
              <a:rPr lang="ar-SA" sz="3200" dirty="0"/>
              <a:t>تْطَلَّعْنا بعْيُونْنَا البَشرِيِّة، مِنْشُوفْ إنّو كَلامْ يَسوع </a:t>
            </a:r>
            <a:endParaRPr lang="ar-LB" sz="3200" dirty="0"/>
          </a:p>
          <a:p>
            <a:pPr algn="ctr" rtl="1"/>
            <a:r>
              <a:rPr lang="ar-SA" sz="3200" dirty="0"/>
              <a:t>في شْي مُدْهِشْ،</a:t>
            </a:r>
            <a:endParaRPr lang="ar-LB" sz="3200" dirty="0"/>
          </a:p>
          <a:p>
            <a:pPr algn="ctr" rtl="1"/>
            <a:r>
              <a:rPr lang="ar-SA" sz="3200" dirty="0"/>
              <a:t> لأنُّو الأغْنِيا حَطّوا</a:t>
            </a:r>
            <a:endParaRPr lang="ar-LB" sz="3200" dirty="0"/>
          </a:p>
          <a:p>
            <a:pPr algn="ctr" rtl="1"/>
            <a:r>
              <a:rPr lang="ar-SA" sz="3200" dirty="0"/>
              <a:t> مَصارِي أكْتَرْ بِكْتِيرْ من هَالأرْمَلِة</a:t>
            </a:r>
            <a:r>
              <a:rPr lang="en-US" sz="3200" dirty="0"/>
              <a:t>.</a:t>
            </a:r>
          </a:p>
        </p:txBody>
      </p:sp>
    </p:spTree>
    <p:custDataLst>
      <p:tags r:id="rId1"/>
    </p:custDataLst>
    <p:extLst>
      <p:ext uri="{BB962C8B-B14F-4D97-AF65-F5344CB8AC3E}">
        <p14:creationId xmlns:p14="http://schemas.microsoft.com/office/powerpoint/2010/main" val="585852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4706471" y="3092081"/>
            <a:ext cx="4291790" cy="3765920"/>
          </a:xfrm>
          <a:prstGeom prst="rect">
            <a:avLst/>
          </a:prstGeom>
        </p:spPr>
      </p:pic>
      <p:sp>
        <p:nvSpPr>
          <p:cNvPr id="6" name="Cloud Callout 5"/>
          <p:cNvSpPr/>
          <p:nvPr/>
        </p:nvSpPr>
        <p:spPr>
          <a:xfrm>
            <a:off x="201706" y="416859"/>
            <a:ext cx="6427693" cy="2783541"/>
          </a:xfrm>
          <a:prstGeom prst="cloudCallout">
            <a:avLst>
              <a:gd name="adj1" fmla="val 46239"/>
              <a:gd name="adj2" fmla="val 67629"/>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dirty="0"/>
              <a:t>بَس </a:t>
            </a:r>
            <a:r>
              <a:rPr lang="ar-SA" sz="4000" dirty="0"/>
              <a:t>شو قَصَدْ يَسوع بِه</a:t>
            </a:r>
            <a:r>
              <a:rPr lang="ar-LB" sz="4000" dirty="0"/>
              <a:t>َ</a:t>
            </a:r>
            <a:r>
              <a:rPr lang="ar-SA" sz="4000" dirty="0"/>
              <a:t>الكَلام؟</a:t>
            </a:r>
            <a:endParaRPr lang="ar-LB" sz="4000" dirty="0"/>
          </a:p>
          <a:p>
            <a:pPr algn="ctr" rtl="1"/>
            <a:r>
              <a:rPr lang="ar-LB" sz="4000" dirty="0"/>
              <a:t>سْمَعوا...</a:t>
            </a:r>
            <a:endParaRPr lang="en-US" sz="4000" dirty="0"/>
          </a:p>
        </p:txBody>
      </p:sp>
    </p:spTree>
    <p:custDataLst>
      <p:tags r:id="rId1"/>
    </p:custDataLst>
    <p:extLst>
      <p:ext uri="{BB962C8B-B14F-4D97-AF65-F5344CB8AC3E}">
        <p14:creationId xmlns:p14="http://schemas.microsoft.com/office/powerpoint/2010/main" val="1601519435"/>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4733365" y="3092080"/>
            <a:ext cx="4291790" cy="3765920"/>
          </a:xfrm>
          <a:prstGeom prst="rect">
            <a:avLst/>
          </a:prstGeom>
        </p:spPr>
      </p:pic>
      <p:sp>
        <p:nvSpPr>
          <p:cNvPr id="5" name="Line Callout 1 4"/>
          <p:cNvSpPr/>
          <p:nvPr/>
        </p:nvSpPr>
        <p:spPr>
          <a:xfrm flipH="1">
            <a:off x="255494" y="201706"/>
            <a:ext cx="6225988" cy="3711388"/>
          </a:xfrm>
          <a:prstGeom prst="borderCallout1">
            <a:avLst>
              <a:gd name="adj1" fmla="val 18750"/>
              <a:gd name="adj2" fmla="val -8333"/>
              <a:gd name="adj3" fmla="val 83514"/>
              <a:gd name="adj4" fmla="val -7015"/>
            </a:avLst>
          </a:prstGeom>
          <a:solidFill>
            <a:srgbClr val="40C0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35423" y="700170"/>
            <a:ext cx="4572000" cy="2554545"/>
          </a:xfrm>
          <a:prstGeom prst="rect">
            <a:avLst/>
          </a:prstGeom>
        </p:spPr>
        <p:txBody>
          <a:bodyPr>
            <a:spAutoFit/>
          </a:bodyPr>
          <a:lstStyle/>
          <a:p>
            <a:pPr algn="ctr" rtl="1"/>
            <a:r>
              <a:rPr lang="ar-SA" sz="3200" dirty="0"/>
              <a:t>الكِلّ حَطّوا مِنْ يَل</a:t>
            </a:r>
            <a:r>
              <a:rPr lang="ar-LB" sz="3200" dirty="0"/>
              <a:t>ْل</a:t>
            </a:r>
            <a:r>
              <a:rPr lang="ar-SA" sz="3200" dirty="0"/>
              <a:t>ي بْيِفْضَلْ عَنُّنْ، يِعْنِي شِي مَنُّنْ بِحاجِة لِإلو</a:t>
            </a:r>
            <a:r>
              <a:rPr lang="en-US" sz="3200" dirty="0"/>
              <a:t>.</a:t>
            </a:r>
          </a:p>
          <a:p>
            <a:pPr algn="ctr" rtl="1"/>
            <a:r>
              <a:rPr lang="en-US" sz="3200" dirty="0"/>
              <a:t> </a:t>
            </a:r>
          </a:p>
          <a:p>
            <a:pPr algn="ctr" rtl="1"/>
            <a:r>
              <a:rPr lang="ar-SA" sz="3200" b="1" dirty="0"/>
              <a:t>والأرْمَلِة شُو عِمْلِتْ؟</a:t>
            </a:r>
            <a:endParaRPr lang="en-US" sz="3200" b="1" dirty="0"/>
          </a:p>
        </p:txBody>
      </p:sp>
    </p:spTree>
    <p:custDataLst>
      <p:tags r:id="rId1"/>
    </p:custDataLst>
    <p:extLst>
      <p:ext uri="{BB962C8B-B14F-4D97-AF65-F5344CB8AC3E}">
        <p14:creationId xmlns:p14="http://schemas.microsoft.com/office/powerpoint/2010/main" val="4150882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7202" y="3634580"/>
            <a:ext cx="6343115" cy="3465467"/>
          </a:xfrm>
          <a:prstGeom prst="rect">
            <a:avLst/>
          </a:prstGeom>
        </p:spPr>
      </p:pic>
      <p:sp>
        <p:nvSpPr>
          <p:cNvPr id="5" name="Oval Callout 4"/>
          <p:cNvSpPr/>
          <p:nvPr/>
        </p:nvSpPr>
        <p:spPr>
          <a:xfrm>
            <a:off x="1264025" y="0"/>
            <a:ext cx="6508376" cy="3321423"/>
          </a:xfrm>
          <a:prstGeom prst="wedgeEllipse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dirty="0">
                <a:solidFill>
                  <a:schemeClr val="tx1"/>
                </a:solidFill>
              </a:rPr>
              <a:t>حَطِّتْ م</a:t>
            </a:r>
            <a:r>
              <a:rPr lang="ar-LB" sz="2800" dirty="0">
                <a:solidFill>
                  <a:schemeClr val="tx1"/>
                </a:solidFill>
              </a:rPr>
              <a:t>ِ</a:t>
            </a:r>
            <a:r>
              <a:rPr lang="ar-SA" sz="2800" dirty="0">
                <a:solidFill>
                  <a:schemeClr val="tx1"/>
                </a:solidFill>
              </a:rPr>
              <a:t>ن يَلْلِي بِحاجِي إلُو، حَطِّتْ كِلّ يَل</a:t>
            </a:r>
            <a:r>
              <a:rPr lang="ar-LB" sz="2800" dirty="0">
                <a:solidFill>
                  <a:schemeClr val="tx1"/>
                </a:solidFill>
              </a:rPr>
              <a:t>ْل</a:t>
            </a:r>
            <a:r>
              <a:rPr lang="ar-SA" sz="2800" dirty="0">
                <a:solidFill>
                  <a:schemeClr val="tx1"/>
                </a:solidFill>
              </a:rPr>
              <a:t>ي كِان مَعَا تَ تْعِيش، هِيِّيْ ما عِطْيِتْ م</a:t>
            </a:r>
            <a:r>
              <a:rPr lang="ar-LB" sz="2800" dirty="0">
                <a:solidFill>
                  <a:schemeClr val="tx1"/>
                </a:solidFill>
              </a:rPr>
              <a:t>ِ</a:t>
            </a:r>
            <a:r>
              <a:rPr lang="ar-SA" sz="2800" dirty="0">
                <a:solidFill>
                  <a:schemeClr val="tx1"/>
                </a:solidFill>
              </a:rPr>
              <a:t>ن يَل</a:t>
            </a:r>
            <a:r>
              <a:rPr lang="ar-LB" sz="2800" dirty="0">
                <a:solidFill>
                  <a:schemeClr val="tx1"/>
                </a:solidFill>
              </a:rPr>
              <a:t>ْل</a:t>
            </a:r>
            <a:r>
              <a:rPr lang="ar-SA" sz="2800" dirty="0">
                <a:solidFill>
                  <a:schemeClr val="tx1"/>
                </a:solidFill>
              </a:rPr>
              <a:t>ي فَضَّلْ عَنّا، عِطْيِتْ كِلّ شِي، كِلّ شي بْتِمِلْكُو تَتْعِيش. وهَلَّقْ ما عِادْ مَعَا شي</a:t>
            </a:r>
            <a:r>
              <a:rPr lang="en-US" sz="2800" dirty="0">
                <a:solidFill>
                  <a:schemeClr val="tx1"/>
                </a:solidFill>
              </a:rPr>
              <a:t>.</a:t>
            </a:r>
          </a:p>
        </p:txBody>
      </p:sp>
    </p:spTree>
    <p:custDataLst>
      <p:tags r:id="rId1"/>
    </p:custDataLst>
    <p:extLst>
      <p:ext uri="{BB962C8B-B14F-4D97-AF65-F5344CB8AC3E}">
        <p14:creationId xmlns:p14="http://schemas.microsoft.com/office/powerpoint/2010/main" val="1798373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Scan000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418491" y="1"/>
            <a:ext cx="4840864" cy="6858000"/>
          </a:xfrm>
          <a:prstGeom prst="rect">
            <a:avLst/>
          </a:prstGeom>
        </p:spPr>
      </p:pic>
    </p:spTree>
    <p:custDataLst>
      <p:tags r:id="rId1"/>
    </p:custDataLst>
    <p:extLst>
      <p:ext uri="{BB962C8B-B14F-4D97-AF65-F5344CB8AC3E}">
        <p14:creationId xmlns:p14="http://schemas.microsoft.com/office/powerpoint/2010/main" val="64162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4706471" y="3092081"/>
            <a:ext cx="4291790" cy="3765920"/>
          </a:xfrm>
          <a:prstGeom prst="rect">
            <a:avLst/>
          </a:prstGeom>
        </p:spPr>
      </p:pic>
      <p:sp>
        <p:nvSpPr>
          <p:cNvPr id="6" name="Cloud Callout 5"/>
          <p:cNvSpPr/>
          <p:nvPr/>
        </p:nvSpPr>
        <p:spPr>
          <a:xfrm>
            <a:off x="255494" y="403412"/>
            <a:ext cx="5701553" cy="2783541"/>
          </a:xfrm>
          <a:prstGeom prst="cloudCallout">
            <a:avLst>
              <a:gd name="adj1" fmla="val 58559"/>
              <a:gd name="adj2" fmla="val 86953"/>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000" b="1" dirty="0"/>
              <a:t>لَيش الَأرْمَلِة عِمْلِتْ هَيك؟ </a:t>
            </a:r>
            <a:endParaRPr lang="en-US" sz="4000" b="1" dirty="0"/>
          </a:p>
        </p:txBody>
      </p:sp>
    </p:spTree>
    <p:custDataLst>
      <p:tags r:id="rId1"/>
    </p:custDataLst>
    <p:extLst>
      <p:ext uri="{BB962C8B-B14F-4D97-AF65-F5344CB8AC3E}">
        <p14:creationId xmlns:p14="http://schemas.microsoft.com/office/powerpoint/2010/main" val="97563021"/>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7202" y="3634580"/>
            <a:ext cx="6343115" cy="3465467"/>
          </a:xfrm>
          <a:prstGeom prst="rect">
            <a:avLst/>
          </a:prstGeom>
        </p:spPr>
      </p:pic>
      <p:sp>
        <p:nvSpPr>
          <p:cNvPr id="5" name="Oval Callout 4"/>
          <p:cNvSpPr/>
          <p:nvPr/>
        </p:nvSpPr>
        <p:spPr>
          <a:xfrm>
            <a:off x="1264025" y="0"/>
            <a:ext cx="6508376" cy="3321423"/>
          </a:xfrm>
          <a:prstGeom prst="wedgeEllipse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200" dirty="0">
                <a:solidFill>
                  <a:schemeClr val="tx1"/>
                </a:solidFill>
              </a:rPr>
              <a:t>لأنّا فَقِيْرِة والفَقِير بْيَعْرِفْ شُو يِعْنِي إنّو يَعْطِي، والأرْمَلِة عِنْدَا ثِقَا بِ اللَّه وبَدّا تْعَبِّر عَنْ حُبّا لإلُو ولَ اخْوِتَا البَشَرْ</a:t>
            </a:r>
            <a:r>
              <a:rPr lang="en-US" sz="3200" dirty="0">
                <a:solidFill>
                  <a:schemeClr val="tx1"/>
                </a:solidFill>
              </a:rPr>
              <a:t>.</a:t>
            </a:r>
          </a:p>
        </p:txBody>
      </p:sp>
    </p:spTree>
    <p:custDataLst>
      <p:tags r:id="rId1"/>
    </p:custDataLst>
    <p:extLst>
      <p:ext uri="{BB962C8B-B14F-4D97-AF65-F5344CB8AC3E}">
        <p14:creationId xmlns:p14="http://schemas.microsoft.com/office/powerpoint/2010/main" val="2072704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690039" y="1550703"/>
            <a:ext cx="5356219" cy="5163676"/>
          </a:xfrm>
        </p:spPr>
      </p:pic>
      <p:sp>
        <p:nvSpPr>
          <p:cNvPr id="5" name="Rounded Rectangular Callout 4"/>
          <p:cNvSpPr/>
          <p:nvPr/>
        </p:nvSpPr>
        <p:spPr>
          <a:xfrm>
            <a:off x="1519517" y="349623"/>
            <a:ext cx="6024283" cy="2729753"/>
          </a:xfrm>
          <a:prstGeom prst="wedgeRoundRectCallout">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dirty="0">
                <a:solidFill>
                  <a:schemeClr val="tx1"/>
                </a:solidFill>
              </a:rPr>
              <a:t>هَلَّقْ مْنِفْهَمْ لَيش يَسوع قال</a:t>
            </a:r>
            <a:r>
              <a:rPr lang="ar-LB" sz="2800" dirty="0">
                <a:solidFill>
                  <a:schemeClr val="tx1"/>
                </a:solidFill>
              </a:rPr>
              <a:t>:</a:t>
            </a:r>
            <a:r>
              <a:rPr lang="en-US" sz="2800" dirty="0">
                <a:solidFill>
                  <a:schemeClr val="tx1"/>
                </a:solidFill>
              </a:rPr>
              <a:t> </a:t>
            </a:r>
          </a:p>
          <a:p>
            <a:pPr algn="ctr" rtl="1"/>
            <a:r>
              <a:rPr lang="ar-LB" sz="2800" b="1" dirty="0">
                <a:solidFill>
                  <a:schemeClr val="tx1"/>
                </a:solidFill>
              </a:rPr>
              <a:t>«</a:t>
            </a:r>
            <a:r>
              <a:rPr lang="ar-SA" sz="2800" b="1" dirty="0">
                <a:solidFill>
                  <a:schemeClr val="tx1"/>
                </a:solidFill>
              </a:rPr>
              <a:t>بْقِلْكُنْ، وهيِّيْ الحَقيقَا، إنُّو هَالأرْمَلِي الفَقِيْرا حَطَّتْ أكْتَرْ مِن كِلّ يَل</a:t>
            </a:r>
            <a:r>
              <a:rPr lang="ar-LB" sz="2800" b="1" dirty="0">
                <a:solidFill>
                  <a:schemeClr val="tx1"/>
                </a:solidFill>
              </a:rPr>
              <a:t>ْل</a:t>
            </a:r>
            <a:r>
              <a:rPr lang="ar-SA" sz="2800" b="1" dirty="0">
                <a:solidFill>
                  <a:schemeClr val="tx1"/>
                </a:solidFill>
              </a:rPr>
              <a:t>ي حَطُّو بِالخَزِيْنِة</a:t>
            </a:r>
            <a:r>
              <a:rPr lang="ar-LB" sz="2800" b="1" dirty="0">
                <a:solidFill>
                  <a:schemeClr val="tx1"/>
                </a:solidFill>
              </a:rPr>
              <a:t>»</a:t>
            </a:r>
            <a:endParaRPr lang="en-US" sz="2800" b="1" dirty="0">
              <a:solidFill>
                <a:schemeClr val="tx1"/>
              </a:solidFill>
            </a:endParaRPr>
          </a:p>
        </p:txBody>
      </p:sp>
    </p:spTree>
    <p:custDataLst>
      <p:tags r:id="rId1"/>
    </p:custDataLst>
    <p:extLst>
      <p:ext uri="{BB962C8B-B14F-4D97-AF65-F5344CB8AC3E}">
        <p14:creationId xmlns:p14="http://schemas.microsoft.com/office/powerpoint/2010/main" val="2144337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4733365" y="3092080"/>
            <a:ext cx="4291790" cy="3765920"/>
          </a:xfrm>
          <a:prstGeom prst="rect">
            <a:avLst/>
          </a:prstGeom>
        </p:spPr>
      </p:pic>
      <p:sp>
        <p:nvSpPr>
          <p:cNvPr id="5" name="Line Callout 1 4"/>
          <p:cNvSpPr/>
          <p:nvPr/>
        </p:nvSpPr>
        <p:spPr>
          <a:xfrm flipH="1">
            <a:off x="147917" y="147917"/>
            <a:ext cx="7046259" cy="4276165"/>
          </a:xfrm>
          <a:prstGeom prst="borderCallout1">
            <a:avLst>
              <a:gd name="adj1" fmla="val 17492"/>
              <a:gd name="adj2" fmla="val -6997"/>
              <a:gd name="adj3" fmla="val 83514"/>
              <a:gd name="adj4" fmla="val -7015"/>
            </a:avLst>
          </a:prstGeom>
          <a:solidFill>
            <a:srgbClr val="40C0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9282" y="432591"/>
            <a:ext cx="6723529" cy="3539430"/>
          </a:xfrm>
          <a:prstGeom prst="rect">
            <a:avLst/>
          </a:prstGeom>
        </p:spPr>
        <p:txBody>
          <a:bodyPr wrap="square">
            <a:spAutoFit/>
          </a:bodyPr>
          <a:lstStyle/>
          <a:p>
            <a:pPr algn="ctr" rtl="1"/>
            <a:r>
              <a:rPr lang="ar-SA" sz="2800" dirty="0"/>
              <a:t>يَسوع بْيِطْلَّعْ بِالقَلب والنَّوِايا، والبَشَرْ ما بْيِطْلَّعُوا عَادَةً إلاّ عَ المَظاهِرْ</a:t>
            </a:r>
            <a:r>
              <a:rPr lang="en-US" sz="2800" dirty="0"/>
              <a:t>.</a:t>
            </a:r>
          </a:p>
          <a:p>
            <a:pPr algn="ctr" rtl="1"/>
            <a:r>
              <a:rPr lang="ar-SA" sz="2800" dirty="0"/>
              <a:t>والَأرْملِة عِطْيِتْ لأنّا بِتْحِبّ، بِتْحِبّ اللَّه وبِتْحِبّ غَيْرَا، ما قِالِتْ شيْ وما لاحَظَا حَدَا، هِيِّيْ ما كِانْ بَدَّا إنُّو النِّاس يْشُوفُوها وإنَّا تِتْبِاهَى قِدِّامُنْ. عِمْلِتْ يَل</a:t>
            </a:r>
            <a:r>
              <a:rPr lang="ar-LB" sz="2800" dirty="0"/>
              <a:t>ْل</a:t>
            </a:r>
            <a:r>
              <a:rPr lang="ar-SA" sz="2800" dirty="0"/>
              <a:t>يْ عِمْلِتُو تَتْفَرَّحْ اللَّه وَحْدُو</a:t>
            </a:r>
            <a:r>
              <a:rPr lang="en-US" sz="2800" dirty="0"/>
              <a:t>.</a:t>
            </a:r>
          </a:p>
          <a:p>
            <a:pPr algn="ctr" rtl="1"/>
            <a:r>
              <a:rPr lang="ar-SA" sz="2800" dirty="0"/>
              <a:t>ويَسوعْ بْيَعْرِفْ كَمِانْ إنّا ما كاِنِتْ نَاطْرَا م</a:t>
            </a:r>
            <a:r>
              <a:rPr lang="ar-LB" sz="2800" dirty="0"/>
              <a:t>ِ</a:t>
            </a:r>
            <a:r>
              <a:rPr lang="ar-SA" sz="2800" dirty="0"/>
              <a:t>ن حَدَا إنّو يْهَنّيا ويْقِلاّ: بْرَافُو</a:t>
            </a:r>
            <a:r>
              <a:rPr lang="en-US" sz="2800" dirty="0"/>
              <a:t>.</a:t>
            </a:r>
          </a:p>
        </p:txBody>
      </p:sp>
    </p:spTree>
    <p:custDataLst>
      <p:tags r:id="rId1"/>
    </p:custDataLst>
    <p:extLst>
      <p:ext uri="{BB962C8B-B14F-4D97-AF65-F5344CB8AC3E}">
        <p14:creationId xmlns:p14="http://schemas.microsoft.com/office/powerpoint/2010/main" val="406787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LB" dirty="0"/>
              <a:t>لأ</a:t>
            </a:r>
            <a:endParaRPr lang="en-US" dirty="0"/>
          </a:p>
        </p:txBody>
      </p:sp>
      <p:sp>
        <p:nvSpPr>
          <p:cNvPr id="3" name="Content Placeholder 2"/>
          <p:cNvSpPr>
            <a:spLocks noGrp="1"/>
          </p:cNvSpPr>
          <p:nvPr>
            <p:ph idx="1"/>
          </p:nvPr>
        </p:nvSpPr>
        <p:spPr/>
        <p:txBody>
          <a:bodyPr/>
          <a:lstStyle/>
          <a:p>
            <a:endParaRPr lang="en-US" dirty="0"/>
          </a:p>
        </p:txBody>
      </p:sp>
      <p:sp>
        <p:nvSpPr>
          <p:cNvPr id="4" name="Flowchart: Internal Storage 3"/>
          <p:cNvSpPr/>
          <p:nvPr/>
        </p:nvSpPr>
        <p:spPr>
          <a:xfrm flipH="1">
            <a:off x="0" y="0"/>
            <a:ext cx="9144000" cy="6858000"/>
          </a:xfrm>
          <a:prstGeom prst="flowChartInternalStorag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4000" dirty="0">
              <a:solidFill>
                <a:schemeClr val="tx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1906" y="221876"/>
            <a:ext cx="5656730" cy="4242548"/>
          </a:xfrm>
          <a:prstGeom prst="ellipse">
            <a:avLst/>
          </a:prstGeom>
          <a:ln>
            <a:noFill/>
          </a:ln>
          <a:effectLst>
            <a:softEdge rad="112500"/>
          </a:effectLst>
        </p:spPr>
      </p:pic>
      <p:sp>
        <p:nvSpPr>
          <p:cNvPr id="7" name="Rectangle 6"/>
          <p:cNvSpPr/>
          <p:nvPr/>
        </p:nvSpPr>
        <p:spPr>
          <a:xfrm>
            <a:off x="645460" y="4525043"/>
            <a:ext cx="7207622" cy="2200089"/>
          </a:xfrm>
          <a:prstGeom prst="rect">
            <a:avLst/>
          </a:prstGeom>
          <a:solidFill>
            <a:schemeClr val="accent2"/>
          </a:solidFill>
        </p:spPr>
        <p:txBody>
          <a:bodyPr wrap="square">
            <a:spAutoFit/>
          </a:bodyPr>
          <a:lstStyle/>
          <a:p>
            <a:pPr algn="ctr" rtl="1">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sz="3200" dirty="0">
                <a:latin typeface="Calibri" panose="020F0502020204030204" pitchFamily="34" charset="0"/>
                <a:ea typeface="Times New Roman" panose="02020603050405020304" pitchFamily="18" charset="0"/>
                <a:cs typeface="+mj-cs"/>
              </a:rPr>
              <a:t>كِرْمِالْ هَيكْ احْتَرَمْ رَغْبِة قَلْبَا ومَا قَلاّ شيْ، ب</a:t>
            </a:r>
            <a:r>
              <a:rPr lang="ar-LB" sz="3200" dirty="0">
                <a:latin typeface="Calibri" panose="020F0502020204030204" pitchFamily="34" charset="0"/>
                <a:ea typeface="Times New Roman" panose="02020603050405020304" pitchFamily="18" charset="0"/>
                <a:cs typeface="+mj-cs"/>
              </a:rPr>
              <a:t>َ</a:t>
            </a:r>
            <a:r>
              <a:rPr lang="ar-SA" sz="3200" dirty="0">
                <a:latin typeface="Calibri" panose="020F0502020204030204" pitchFamily="34" charset="0"/>
                <a:ea typeface="Times New Roman" panose="02020603050405020304" pitchFamily="18" charset="0"/>
                <a:cs typeface="+mj-cs"/>
              </a:rPr>
              <a:t>س خَلاّ تْلامِيْذو ي</a:t>
            </a:r>
            <a:r>
              <a:rPr lang="ar-LB" sz="3200" dirty="0">
                <a:latin typeface="Calibri" panose="020F0502020204030204" pitchFamily="34" charset="0"/>
                <a:ea typeface="Times New Roman" panose="02020603050405020304" pitchFamily="18" charset="0"/>
                <a:cs typeface="+mj-cs"/>
              </a:rPr>
              <a:t>ِ</a:t>
            </a:r>
            <a:r>
              <a:rPr lang="ar-SA" sz="3200" dirty="0">
                <a:latin typeface="Calibri" panose="020F0502020204030204" pitchFamily="34" charset="0"/>
                <a:ea typeface="Times New Roman" panose="02020603050405020304" pitchFamily="18" charset="0"/>
                <a:cs typeface="+mj-cs"/>
              </a:rPr>
              <a:t>نت</a:t>
            </a:r>
            <a:r>
              <a:rPr lang="ar-LB" sz="3200" dirty="0">
                <a:latin typeface="Calibri" panose="020F0502020204030204" pitchFamily="34" charset="0"/>
                <a:ea typeface="Times New Roman" panose="02020603050405020304" pitchFamily="18" charset="0"/>
                <a:cs typeface="+mj-cs"/>
              </a:rPr>
              <a:t>ِ</a:t>
            </a:r>
            <a:r>
              <a:rPr lang="ar-SA" sz="3200" dirty="0">
                <a:latin typeface="Calibri" panose="020F0502020204030204" pitchFamily="34" charset="0"/>
                <a:ea typeface="Times New Roman" panose="02020603050405020304" pitchFamily="18" charset="0"/>
                <a:cs typeface="+mj-cs"/>
              </a:rPr>
              <a:t>ب</a:t>
            </a:r>
            <a:r>
              <a:rPr lang="ar-LB" sz="3200" dirty="0">
                <a:latin typeface="Calibri" panose="020F0502020204030204" pitchFamily="34" charset="0"/>
                <a:ea typeface="Times New Roman" panose="02020603050405020304" pitchFamily="18" charset="0"/>
                <a:cs typeface="+mj-cs"/>
              </a:rPr>
              <a:t>ْ</a:t>
            </a:r>
            <a:r>
              <a:rPr lang="ar-SA" sz="3200" dirty="0">
                <a:latin typeface="Calibri" panose="020F0502020204030204" pitchFamily="34" charset="0"/>
                <a:ea typeface="Times New Roman" panose="02020603050405020304" pitchFamily="18" charset="0"/>
                <a:cs typeface="+mj-cs"/>
              </a:rPr>
              <a:t>هو لَ يَلْلِي عِمْلِتُو، يِنْتِبْهو لَ جَمِال رُوحَا وقَلْبَا وهَيك يَسوع كَشَفِلْنَا كِيف اللَّه بْيِطَلّعْ عَ أعْمِالْنَا</a:t>
            </a:r>
            <a:r>
              <a:rPr lang="en-US" sz="3200" dirty="0">
                <a:latin typeface="Traditional Arabic" panose="02020603050405020304" pitchFamily="18" charset="-78"/>
                <a:ea typeface="Times New Roman" panose="02020603050405020304" pitchFamily="18" charset="0"/>
                <a:cs typeface="+mj-cs"/>
              </a:rPr>
              <a:t>!</a:t>
            </a:r>
            <a:endParaRPr lang="en-US" sz="3200" dirty="0">
              <a:effectLst/>
              <a:latin typeface="Calibri" panose="020F0502020204030204" pitchFamily="34" charset="0"/>
              <a:ea typeface="Times New Roman" panose="02020603050405020304" pitchFamily="18" charset="0"/>
              <a:cs typeface="+mj-cs"/>
            </a:endParaRPr>
          </a:p>
        </p:txBody>
      </p:sp>
    </p:spTree>
    <p:custDataLst>
      <p:tags r:id="rId1"/>
    </p:custDataLst>
    <p:extLst>
      <p:ext uri="{BB962C8B-B14F-4D97-AF65-F5344CB8AC3E}">
        <p14:creationId xmlns:p14="http://schemas.microsoft.com/office/powerpoint/2010/main" val="3801765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LB" dirty="0"/>
              <a:t>لأ</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602706" y="3134519"/>
            <a:ext cx="2362200" cy="1933575"/>
          </a:xfrm>
        </p:spPr>
      </p:pic>
      <p:sp>
        <p:nvSpPr>
          <p:cNvPr id="4" name="Flowchart: Internal Storage 3"/>
          <p:cNvSpPr/>
          <p:nvPr/>
        </p:nvSpPr>
        <p:spPr>
          <a:xfrm flipH="1">
            <a:off x="0" y="0"/>
            <a:ext cx="9144000" cy="6858000"/>
          </a:xfrm>
          <a:prstGeom prst="flowChartInternalStorag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4000" dirty="0">
              <a:solidFill>
                <a:schemeClr val="tx1"/>
              </a:solidFill>
            </a:endParaRPr>
          </a:p>
        </p:txBody>
      </p:sp>
      <p:sp>
        <p:nvSpPr>
          <p:cNvPr id="7" name="Rectangle 6"/>
          <p:cNvSpPr/>
          <p:nvPr/>
        </p:nvSpPr>
        <p:spPr>
          <a:xfrm>
            <a:off x="685801" y="4121631"/>
            <a:ext cx="7207622" cy="2554545"/>
          </a:xfrm>
          <a:prstGeom prst="rect">
            <a:avLst/>
          </a:prstGeom>
          <a:solidFill>
            <a:schemeClr val="accent2"/>
          </a:solidFill>
        </p:spPr>
        <p:txBody>
          <a:bodyPr wrap="square">
            <a:spAutoFit/>
          </a:bodyPr>
          <a:lstStyle/>
          <a:p>
            <a:pPr algn="ctr" rtl="1"/>
            <a:r>
              <a:rPr lang="ar-SA" sz="3200" dirty="0"/>
              <a:t>نِحْنَا هَلَّق بِزَمِن الصَّوم والصّ</a:t>
            </a:r>
            <a:r>
              <a:rPr lang="ar-LB" sz="3200" dirty="0"/>
              <a:t>َ</a:t>
            </a:r>
            <a:r>
              <a:rPr lang="ar-SA" sz="3200" dirty="0"/>
              <a:t>وم هُوِّي الزّمَن يَلْلِي بْيِدْعِيْنا فِيه يَسوع للتَّقَدُّمْ بأعمِال الم</a:t>
            </a:r>
            <a:r>
              <a:rPr lang="ar-LB" sz="3200" dirty="0"/>
              <a:t>َ</a:t>
            </a:r>
            <a:r>
              <a:rPr lang="ar-SA" sz="3200" dirty="0"/>
              <a:t>حبَّة (متل الأرملة الف</a:t>
            </a:r>
            <a:r>
              <a:rPr lang="ar-LB" sz="3200" dirty="0"/>
              <a:t>َ</a:t>
            </a:r>
            <a:r>
              <a:rPr lang="ar-SA" sz="3200" dirty="0"/>
              <a:t>قيرَة) وهُوِّي الزَّمَن يَلْلِي مِنْحَضّر فيه حَالْنا لَنِحْتِفل بِعيد الفِصح، يِعْنِي بِمَوت يَسوع المَسيح وقِيامْتُو</a:t>
            </a:r>
            <a:r>
              <a:rPr lang="en-US" sz="3200" dirty="0"/>
              <a:t>.</a:t>
            </a:r>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36911" y="0"/>
            <a:ext cx="4905936" cy="4015746"/>
          </a:xfrm>
          <a:prstGeom prst="rect">
            <a:avLst/>
          </a:prstGeom>
          <a:ln>
            <a:noFill/>
          </a:ln>
          <a:effectLst>
            <a:outerShdw blurRad="190500" algn="tl" rotWithShape="0">
              <a:srgbClr val="000000">
                <a:alpha val="70000"/>
              </a:srgbClr>
            </a:outerShdw>
          </a:effectLst>
        </p:spPr>
      </p:pic>
    </p:spTree>
    <p:custDataLst>
      <p:tags r:id="rId1"/>
    </p:custDataLst>
    <p:extLst>
      <p:ext uri="{BB962C8B-B14F-4D97-AF65-F5344CB8AC3E}">
        <p14:creationId xmlns:p14="http://schemas.microsoft.com/office/powerpoint/2010/main" val="2239691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LB" dirty="0"/>
              <a:t>لأ</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602706" y="3134519"/>
            <a:ext cx="2362200" cy="1933575"/>
          </a:xfrm>
        </p:spPr>
      </p:pic>
      <p:sp>
        <p:nvSpPr>
          <p:cNvPr id="4" name="Flowchart: Internal Storage 3"/>
          <p:cNvSpPr/>
          <p:nvPr/>
        </p:nvSpPr>
        <p:spPr>
          <a:xfrm flipH="1">
            <a:off x="0" y="0"/>
            <a:ext cx="9144000" cy="6858000"/>
          </a:xfrm>
          <a:prstGeom prst="flowChartInternalStorag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4000" dirty="0">
              <a:solidFill>
                <a:schemeClr val="tx1"/>
              </a:solidFill>
            </a:endParaRPr>
          </a:p>
        </p:txBody>
      </p:sp>
      <p:sp>
        <p:nvSpPr>
          <p:cNvPr id="7" name="Rectangle 6"/>
          <p:cNvSpPr/>
          <p:nvPr/>
        </p:nvSpPr>
        <p:spPr>
          <a:xfrm>
            <a:off x="399245" y="4565384"/>
            <a:ext cx="7722778" cy="2062103"/>
          </a:xfrm>
          <a:prstGeom prst="rect">
            <a:avLst/>
          </a:prstGeom>
          <a:solidFill>
            <a:schemeClr val="accent2"/>
          </a:solidFill>
        </p:spPr>
        <p:txBody>
          <a:bodyPr wrap="square">
            <a:spAutoFit/>
          </a:bodyPr>
          <a:lstStyle/>
          <a:p>
            <a:pPr algn="ctr" rtl="1"/>
            <a:r>
              <a:rPr lang="ar-SA" sz="3200" dirty="0"/>
              <a:t>وبالأ</a:t>
            </a:r>
            <a:r>
              <a:rPr lang="ar-LB" sz="3200" dirty="0"/>
              <a:t>َ</a:t>
            </a:r>
            <a:r>
              <a:rPr lang="ar-SA" sz="3200" dirty="0"/>
              <a:t>سابيع يَل</a:t>
            </a:r>
            <a:r>
              <a:rPr lang="ar-LB" sz="3200" dirty="0"/>
              <a:t>ْل</a:t>
            </a:r>
            <a:r>
              <a:rPr lang="ar-SA" sz="3200" dirty="0"/>
              <a:t>ي جِايِي، رَحْ نْشُوف كِيف قَدَّمْ يَسوع حَيِاتُو تَ يِفْدِيْنا، وحَتّى نِتْحَضّرْ لَ ها العِيد الكْبِير، الكنِيسِة بْتِدْعِينا حَتّى نْشُوف العالَم وغَيرنا، مِت</a:t>
            </a:r>
            <a:r>
              <a:rPr lang="ar-LB" sz="3200" dirty="0"/>
              <a:t>ِ</a:t>
            </a:r>
            <a:r>
              <a:rPr lang="ar-SA" sz="3200" dirty="0"/>
              <a:t>ل ما يَسوع بِيْشُوفُنْ</a:t>
            </a:r>
            <a:r>
              <a:rPr lang="en-US" sz="3200" dirty="0"/>
              <a:t>.</a:t>
            </a:r>
          </a:p>
        </p:txBody>
      </p:sp>
      <p:pic>
        <p:nvPicPr>
          <p:cNvPr id="10" name="Picture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98494" y="353367"/>
            <a:ext cx="5419165" cy="4420338"/>
          </a:xfrm>
          <a:prstGeom prst="rect">
            <a:avLst/>
          </a:prstGeom>
        </p:spPr>
      </p:pic>
    </p:spTree>
    <p:custDataLst>
      <p:tags r:id="rId1"/>
    </p:custDataLst>
    <p:extLst>
      <p:ext uri="{BB962C8B-B14F-4D97-AF65-F5344CB8AC3E}">
        <p14:creationId xmlns:p14="http://schemas.microsoft.com/office/powerpoint/2010/main" val="2922258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LB" dirty="0"/>
              <a:t>لأ</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602706" y="3134519"/>
            <a:ext cx="2362200" cy="1933575"/>
          </a:xfrm>
        </p:spPr>
      </p:pic>
      <p:sp>
        <p:nvSpPr>
          <p:cNvPr id="4" name="Flowchart: Internal Storage 3"/>
          <p:cNvSpPr/>
          <p:nvPr/>
        </p:nvSpPr>
        <p:spPr>
          <a:xfrm flipH="1">
            <a:off x="0" y="0"/>
            <a:ext cx="9144000" cy="6858000"/>
          </a:xfrm>
          <a:prstGeom prst="flowChartInternalStorag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4000" dirty="0">
              <a:solidFill>
                <a:schemeClr val="tx1"/>
              </a:solidFill>
            </a:endParaRPr>
          </a:p>
        </p:txBody>
      </p:sp>
      <p:sp>
        <p:nvSpPr>
          <p:cNvPr id="7" name="Rectangle 6"/>
          <p:cNvSpPr/>
          <p:nvPr/>
        </p:nvSpPr>
        <p:spPr>
          <a:xfrm>
            <a:off x="188260" y="3987160"/>
            <a:ext cx="8202706" cy="2554545"/>
          </a:xfrm>
          <a:prstGeom prst="rect">
            <a:avLst/>
          </a:prstGeom>
          <a:solidFill>
            <a:schemeClr val="accent2"/>
          </a:solidFill>
        </p:spPr>
        <p:txBody>
          <a:bodyPr wrap="square">
            <a:spAutoFit/>
          </a:bodyPr>
          <a:lstStyle/>
          <a:p>
            <a:pPr algn="ctr" rtl="1"/>
            <a:r>
              <a:rPr lang="ar-SA" sz="3200" dirty="0"/>
              <a:t>ويَسوع بَدُّو منّا إنُّو نِاخُدْ الوَقت الكِافِي حَتَّى نِطَلّعْ بحَيِاتْنا. كِلّ وَاحَدْ فينَا بْيَعْمِلْ إشْيَا كْتِيرِة، بَسْ شُو هِيِّي نِيِّات قَلِبْنَا؟ هِيِّي مْنِيحَة؟ نِحْنَا بَدْنَا نَعْرِفْ يَسوع بِشَكل أَفْضَل؟ بَدْنَا نْحِبّو أكْتَر ونِلْتِقِي فيه ب</a:t>
            </a:r>
            <a:r>
              <a:rPr lang="ar-LB" sz="3200" dirty="0"/>
              <a:t>ِ</a:t>
            </a:r>
            <a:r>
              <a:rPr lang="ar-SA" sz="3200" dirty="0"/>
              <a:t>الصَّلاة؟ نِاوْيِين إنّا نِشْبَهُو ونْحِبّ غَيرنا مِتْلُو؟</a:t>
            </a:r>
            <a:endParaRPr lang="en-US" sz="3200" dirty="0"/>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37218" y="228600"/>
            <a:ext cx="4622288" cy="3805518"/>
          </a:xfrm>
          <a:prstGeom prst="rect">
            <a:avLst/>
          </a:prstGeom>
        </p:spPr>
      </p:pic>
    </p:spTree>
    <p:custDataLst>
      <p:tags r:id="rId1"/>
    </p:custDataLst>
    <p:extLst>
      <p:ext uri="{BB962C8B-B14F-4D97-AF65-F5344CB8AC3E}">
        <p14:creationId xmlns:p14="http://schemas.microsoft.com/office/powerpoint/2010/main" val="3877959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LB" dirty="0"/>
              <a:t>لأ</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602706" y="3134519"/>
            <a:ext cx="2362200" cy="1933575"/>
          </a:xfrm>
        </p:spPr>
      </p:pic>
      <p:sp>
        <p:nvSpPr>
          <p:cNvPr id="4" name="Flowchart: Internal Storage 3"/>
          <p:cNvSpPr/>
          <p:nvPr/>
        </p:nvSpPr>
        <p:spPr>
          <a:xfrm flipH="1">
            <a:off x="0" y="0"/>
            <a:ext cx="9144000" cy="6858000"/>
          </a:xfrm>
          <a:prstGeom prst="flowChartInternalStorag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4000" dirty="0">
              <a:solidFill>
                <a:schemeClr val="tx1"/>
              </a:solidFill>
            </a:endParaRPr>
          </a:p>
        </p:txBody>
      </p:sp>
      <p:sp>
        <p:nvSpPr>
          <p:cNvPr id="7" name="Rectangle 6"/>
          <p:cNvSpPr/>
          <p:nvPr/>
        </p:nvSpPr>
        <p:spPr>
          <a:xfrm>
            <a:off x="134471" y="1102659"/>
            <a:ext cx="5190564" cy="5509200"/>
          </a:xfrm>
          <a:prstGeom prst="rect">
            <a:avLst/>
          </a:prstGeom>
          <a:solidFill>
            <a:schemeClr val="accent2"/>
          </a:solidFill>
        </p:spPr>
        <p:txBody>
          <a:bodyPr wrap="square">
            <a:spAutoFit/>
          </a:bodyPr>
          <a:lstStyle/>
          <a:p>
            <a:pPr algn="ctr" rtl="1"/>
            <a:r>
              <a:rPr lang="ar-SA" sz="3200" dirty="0"/>
              <a:t>يَسوع بْيَعْرِف مْنِيح نَوايِانا الطَّيْبِة وبَدُّو مِنَّا نْفَكِّرْ شُو عِمْلِت الأَرْمَلِة الفَقِيْرَة ونِسْأل حَالْنَا</a:t>
            </a:r>
            <a:r>
              <a:rPr lang="en-US" sz="3200" dirty="0"/>
              <a:t>:</a:t>
            </a:r>
          </a:p>
          <a:p>
            <a:pPr algn="ctr" rtl="1"/>
            <a:r>
              <a:rPr lang="ar-SA" sz="3200" b="1" dirty="0"/>
              <a:t>نِحْنَا مْنَعرِف يا تُرَى كيف نَعْطِي؟ شُو عَمْ نَعْطِي؟</a:t>
            </a:r>
            <a:endParaRPr lang="en-US" sz="3200" b="1" dirty="0"/>
          </a:p>
          <a:p>
            <a:pPr algn="ctr" rtl="1"/>
            <a:r>
              <a:rPr lang="ar-SA" sz="3200" b="1" dirty="0"/>
              <a:t>عَمْ نَعْطِي إشْيَا فِيْنَا نِسْتَغْني عَنّا بِسهُولِة أ</a:t>
            </a:r>
            <a:r>
              <a:rPr lang="ar-LB" sz="3200" b="1" dirty="0"/>
              <a:t>َ</a:t>
            </a:r>
            <a:r>
              <a:rPr lang="ar-SA" sz="3200" b="1" dirty="0"/>
              <a:t>و إِشْيا مِنْحِبَّا ومْهِمِّة بِالنِّسبِة لَ إلْنا؟</a:t>
            </a:r>
            <a:endParaRPr lang="en-US" sz="3200" b="1" dirty="0"/>
          </a:p>
          <a:p>
            <a:pPr rtl="1"/>
            <a:endParaRPr lang="en-US" sz="3200" b="1" dirty="0"/>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55069" y="726141"/>
            <a:ext cx="3955983" cy="6481482"/>
          </a:xfrm>
          <a:prstGeom prst="rect">
            <a:avLst/>
          </a:prstGeom>
        </p:spPr>
      </p:pic>
    </p:spTree>
    <p:custDataLst>
      <p:tags r:id="rId1"/>
    </p:custDataLst>
    <p:extLst>
      <p:ext uri="{BB962C8B-B14F-4D97-AF65-F5344CB8AC3E}">
        <p14:creationId xmlns:p14="http://schemas.microsoft.com/office/powerpoint/2010/main" val="3102531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LB" dirty="0"/>
              <a:t>لأ</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602706" y="3134519"/>
            <a:ext cx="2362200" cy="1933575"/>
          </a:xfrm>
        </p:spPr>
      </p:pic>
      <p:sp>
        <p:nvSpPr>
          <p:cNvPr id="4" name="Flowchart: Internal Storage 3"/>
          <p:cNvSpPr/>
          <p:nvPr/>
        </p:nvSpPr>
        <p:spPr>
          <a:xfrm flipH="1">
            <a:off x="0" y="0"/>
            <a:ext cx="9144000" cy="6858000"/>
          </a:xfrm>
          <a:prstGeom prst="flowChartInternalStorag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4000" dirty="0">
              <a:solidFill>
                <a:schemeClr val="tx1"/>
              </a:solidFill>
            </a:endParaRPr>
          </a:p>
        </p:txBody>
      </p:sp>
      <p:sp>
        <p:nvSpPr>
          <p:cNvPr id="7" name="Rectangle 6"/>
          <p:cNvSpPr/>
          <p:nvPr/>
        </p:nvSpPr>
        <p:spPr>
          <a:xfrm>
            <a:off x="94129" y="954741"/>
            <a:ext cx="5257800" cy="5509200"/>
          </a:xfrm>
          <a:prstGeom prst="rect">
            <a:avLst/>
          </a:prstGeom>
          <a:solidFill>
            <a:schemeClr val="accent2"/>
          </a:solidFill>
        </p:spPr>
        <p:txBody>
          <a:bodyPr wrap="square">
            <a:spAutoFit/>
          </a:bodyPr>
          <a:lstStyle/>
          <a:p>
            <a:pPr algn="ctr" rtl="1"/>
            <a:r>
              <a:rPr lang="ar-SA" sz="3200" b="1" dirty="0"/>
              <a:t>عَمْ نَعْطِي من وَقِتْنَا تَ نِخْدُمْ غَيرنا؟ </a:t>
            </a:r>
            <a:endParaRPr lang="en-US" sz="3200" b="1" dirty="0"/>
          </a:p>
          <a:p>
            <a:pPr algn="ctr" rtl="1"/>
            <a:r>
              <a:rPr lang="ar-SA" sz="3200" dirty="0"/>
              <a:t>شُو حِلُو إنُّو نَعْرِفْ مِعْنَى المُشارَكِة </a:t>
            </a:r>
            <a:r>
              <a:rPr lang="en-US" sz="3200" dirty="0"/>
              <a:t>!</a:t>
            </a:r>
          </a:p>
          <a:p>
            <a:pPr algn="ctr" rtl="1"/>
            <a:r>
              <a:rPr lang="ar-SA" sz="3200" dirty="0"/>
              <a:t>ويَسوع بَدُّو مِنّا أَكْتَر مِن هَيك</a:t>
            </a:r>
            <a:r>
              <a:rPr lang="en-US" sz="3200" dirty="0"/>
              <a:t>...</a:t>
            </a:r>
          </a:p>
          <a:p>
            <a:pPr algn="ctr" rtl="1"/>
            <a:r>
              <a:rPr lang="ar-SA" sz="3200" dirty="0"/>
              <a:t>بَدُّو نْحِبّ مِتل الَأرْمَلِة، نْحِبّ من كِلّ قَلِبْنَا، وهُوِّيْ بِيْخَلِّيْنَا نَعْرِفْ إنُّو المهمّ مِشْ الكَمِيِّة</a:t>
            </a:r>
            <a:r>
              <a:rPr lang="en-US" sz="3200" dirty="0"/>
              <a:t>!</a:t>
            </a:r>
          </a:p>
          <a:p>
            <a:pPr algn="ctr" rtl="1"/>
            <a:r>
              <a:rPr lang="ar-SA" sz="3200" b="1" dirty="0"/>
              <a:t>الم</a:t>
            </a:r>
            <a:r>
              <a:rPr lang="ar-LB" sz="3200" b="1" dirty="0"/>
              <a:t>ُ</a:t>
            </a:r>
            <a:r>
              <a:rPr lang="ar-SA" sz="3200" b="1" dirty="0"/>
              <a:t>همّ النَّوعِيِّة والنِّيّة والرَّغْبِة العَمِيْقَة المَوْجُودِة بِقْلُوبْنَا</a:t>
            </a:r>
            <a:r>
              <a:rPr lang="en-US" sz="3000" b="1" dirty="0"/>
              <a:t>.</a:t>
            </a:r>
          </a:p>
        </p:txBody>
      </p:sp>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98141" y="829725"/>
            <a:ext cx="4034119" cy="5392870"/>
          </a:xfrm>
          <a:prstGeom prst="rect">
            <a:avLst/>
          </a:prstGeom>
        </p:spPr>
      </p:pic>
    </p:spTree>
    <p:custDataLst>
      <p:tags r:id="rId1"/>
    </p:custDataLst>
    <p:extLst>
      <p:ext uri="{BB962C8B-B14F-4D97-AF65-F5344CB8AC3E}">
        <p14:creationId xmlns:p14="http://schemas.microsoft.com/office/powerpoint/2010/main" val="98396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11094"/>
            <a:ext cx="7076050" cy="902826"/>
          </a:xfrm>
        </p:spPr>
        <p:txBody>
          <a:bodyPr/>
          <a:lstStyle/>
          <a:p>
            <a:pPr rtl="1"/>
            <a:r>
              <a:rPr lang="ar-LB" b="1" dirty="0">
                <a:solidFill>
                  <a:schemeClr val="accent4">
                    <a:lumMod val="75000"/>
                  </a:schemeClr>
                </a:solidFill>
              </a:rPr>
              <a:t>اللِّقاءُ</a:t>
            </a:r>
            <a:r>
              <a:rPr lang="en-US" b="1" dirty="0">
                <a:solidFill>
                  <a:schemeClr val="accent4">
                    <a:lumMod val="75000"/>
                  </a:schemeClr>
                </a:solidFill>
              </a:rPr>
              <a:t> </a:t>
            </a:r>
            <a:r>
              <a:rPr lang="ar-LB" b="1" dirty="0">
                <a:solidFill>
                  <a:schemeClr val="accent4">
                    <a:lumMod val="75000"/>
                  </a:schemeClr>
                </a:solidFill>
              </a:rPr>
              <a:t>التّاسِع عَشَر</a:t>
            </a:r>
            <a:endParaRPr lang="en-US" b="1" dirty="0">
              <a:solidFill>
                <a:schemeClr val="accent4">
                  <a:lumMod val="75000"/>
                </a:schemeClr>
              </a:solidFill>
            </a:endParaRPr>
          </a:p>
        </p:txBody>
      </p:sp>
      <p:sp>
        <p:nvSpPr>
          <p:cNvPr id="3" name="Subtitle 2"/>
          <p:cNvSpPr>
            <a:spLocks noGrp="1"/>
          </p:cNvSpPr>
          <p:nvPr>
            <p:ph type="subTitle" idx="1"/>
          </p:nvPr>
        </p:nvSpPr>
        <p:spPr>
          <a:xfrm>
            <a:off x="714968" y="4837512"/>
            <a:ext cx="5586883" cy="1022096"/>
          </a:xfrm>
        </p:spPr>
        <p:txBody>
          <a:bodyPr>
            <a:noAutofit/>
          </a:bodyPr>
          <a:lstStyle/>
          <a:p>
            <a:pPr algn="ctr" rtl="1"/>
            <a:r>
              <a:rPr lang="ar-LB" sz="5000" b="1" dirty="0">
                <a:solidFill>
                  <a:srgbClr val="FF0000"/>
                </a:solidFill>
              </a:rPr>
              <a:t>فَلْسُ الأَرمَلَة</a:t>
            </a:r>
          </a:p>
        </p:txBody>
      </p:sp>
    </p:spTree>
    <p:custDataLst>
      <p:tags r:id="rId1"/>
    </p:custDataLst>
    <p:extLst>
      <p:ext uri="{BB962C8B-B14F-4D97-AF65-F5344CB8AC3E}">
        <p14:creationId xmlns:p14="http://schemas.microsoft.com/office/powerpoint/2010/main" val="2305887022"/>
      </p:ext>
    </p:extLst>
  </p:cSld>
  <p:clrMapOvr>
    <a:masterClrMapping/>
  </p:clrMapOvr>
  <p:transition spd="slow" advTm="814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LB" dirty="0"/>
              <a:t>لأ</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602706" y="3134519"/>
            <a:ext cx="2362200" cy="1933575"/>
          </a:xfrm>
        </p:spPr>
      </p:pic>
      <p:sp>
        <p:nvSpPr>
          <p:cNvPr id="4" name="Flowchart: Internal Storage 3"/>
          <p:cNvSpPr/>
          <p:nvPr/>
        </p:nvSpPr>
        <p:spPr>
          <a:xfrm flipH="1">
            <a:off x="0" y="0"/>
            <a:ext cx="9144000" cy="6858000"/>
          </a:xfrm>
          <a:prstGeom prst="flowChartInternalStorag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4000" dirty="0">
              <a:solidFill>
                <a:schemeClr val="tx1"/>
              </a:solidFill>
            </a:endParaRPr>
          </a:p>
        </p:txBody>
      </p:sp>
      <p:sp>
        <p:nvSpPr>
          <p:cNvPr id="7" name="Rectangle 6"/>
          <p:cNvSpPr/>
          <p:nvPr/>
        </p:nvSpPr>
        <p:spPr>
          <a:xfrm>
            <a:off x="134471" y="1331258"/>
            <a:ext cx="4854389" cy="5016758"/>
          </a:xfrm>
          <a:prstGeom prst="rect">
            <a:avLst/>
          </a:prstGeom>
          <a:solidFill>
            <a:schemeClr val="accent2"/>
          </a:solidFill>
        </p:spPr>
        <p:txBody>
          <a:bodyPr wrap="square">
            <a:spAutoFit/>
          </a:bodyPr>
          <a:lstStyle/>
          <a:p>
            <a:pPr algn="ctr" rtl="1"/>
            <a:r>
              <a:rPr lang="ar-SA" sz="3200" b="1" dirty="0"/>
              <a:t>شو يِعْنِي ه</a:t>
            </a:r>
            <a:r>
              <a:rPr lang="ar-LB" sz="3200" b="1" dirty="0"/>
              <a:t>َ</a:t>
            </a:r>
            <a:r>
              <a:rPr lang="ar-SA" sz="3200" b="1" dirty="0"/>
              <a:t>الك</a:t>
            </a:r>
            <a:r>
              <a:rPr lang="ar-LB" sz="3200" b="1" dirty="0"/>
              <a:t>َ</a:t>
            </a:r>
            <a:r>
              <a:rPr lang="ar-SA" sz="3200" b="1" dirty="0"/>
              <a:t>لام؟</a:t>
            </a:r>
            <a:endParaRPr lang="en-US" sz="3200" b="1" dirty="0"/>
          </a:p>
          <a:p>
            <a:pPr algn="ctr" rtl="1"/>
            <a:r>
              <a:rPr lang="ar-SA" sz="3200" dirty="0"/>
              <a:t>مَرَّاتْ كْتِيْرِة، بَدْنَا إنُّو يعِرْفُوا النِّاس شُو عَمْ نَعْمِل أعْمِال خَير ومْنُنْطُرْ إنُّنْ يْهَنّونَا ويْقُولُولْنا «برافو</a:t>
            </a:r>
            <a:r>
              <a:rPr lang="ar-LB" sz="3200" dirty="0"/>
              <a:t>».</a:t>
            </a:r>
          </a:p>
          <a:p>
            <a:pPr algn="ctr" rtl="1"/>
            <a:r>
              <a:rPr lang="ar-SA" sz="3200" dirty="0"/>
              <a:t>وهَيْدَا شِي طَبِيعِي، ومع هَيك يَسوع بْيُطْلُبْ مِنّا </a:t>
            </a:r>
            <a:r>
              <a:rPr lang="ar-LB" sz="3200" dirty="0"/>
              <a:t>إ</a:t>
            </a:r>
            <a:r>
              <a:rPr lang="ar-SA" sz="3200" dirty="0"/>
              <a:t>نّو نَعمِل الخَير بالس</a:t>
            </a:r>
            <a:r>
              <a:rPr lang="ar-LB" sz="3200" dirty="0"/>
              <a:t>ِّ</a:t>
            </a:r>
            <a:r>
              <a:rPr lang="ar-SA" sz="3200" dirty="0"/>
              <a:t>رّ مِتل الأرْمَلِة من دُون ما نُطلُبْ من حَدا إنّو يْهَنِّينَا ويِمْدَحْ فينا</a:t>
            </a:r>
            <a:r>
              <a:rPr lang="en-US" sz="3200" dirty="0"/>
              <a:t>.</a:t>
            </a:r>
          </a:p>
        </p:txBody>
      </p: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flipH="1">
            <a:off x="5190564" y="1264023"/>
            <a:ext cx="3590365" cy="5296814"/>
          </a:xfrm>
          <a:prstGeom prst="rect">
            <a:avLst/>
          </a:prstGeom>
        </p:spPr>
      </p:pic>
    </p:spTree>
    <p:custDataLst>
      <p:tags r:id="rId1"/>
    </p:custDataLst>
    <p:extLst>
      <p:ext uri="{BB962C8B-B14F-4D97-AF65-F5344CB8AC3E}">
        <p14:creationId xmlns:p14="http://schemas.microsoft.com/office/powerpoint/2010/main" val="42727995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5136775" y="3469661"/>
            <a:ext cx="3861485" cy="3388340"/>
          </a:xfrm>
          <a:prstGeom prst="rect">
            <a:avLst/>
          </a:prstGeom>
        </p:spPr>
      </p:pic>
      <p:sp>
        <p:nvSpPr>
          <p:cNvPr id="5" name="Cloud Callout 4"/>
          <p:cNvSpPr/>
          <p:nvPr/>
        </p:nvSpPr>
        <p:spPr>
          <a:xfrm>
            <a:off x="377909" y="232773"/>
            <a:ext cx="5699110" cy="3146611"/>
          </a:xfrm>
          <a:prstGeom prst="cloudCallout">
            <a:avLst>
              <a:gd name="adj1" fmla="val 49707"/>
              <a:gd name="adj2" fmla="val 86105"/>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600" b="1" dirty="0">
                <a:solidFill>
                  <a:schemeClr val="tx1"/>
                </a:solidFill>
              </a:rPr>
              <a:t>ومِن بَعد ما سْمِعنا المُحادَثة، رَح إِسأَلكُن كَم سُؤال...</a:t>
            </a:r>
            <a:endParaRPr lang="en-US" sz="3600" b="1" dirty="0">
              <a:solidFill>
                <a:schemeClr val="tx1"/>
              </a:solidFill>
            </a:endParaRPr>
          </a:p>
        </p:txBody>
      </p:sp>
    </p:spTree>
    <p:custDataLst>
      <p:tags r:id="rId1"/>
    </p:custDataLst>
    <p:extLst>
      <p:ext uri="{BB962C8B-B14F-4D97-AF65-F5344CB8AC3E}">
        <p14:creationId xmlns:p14="http://schemas.microsoft.com/office/powerpoint/2010/main" val="3057252859"/>
      </p:ext>
    </p:extLst>
  </p:cSld>
  <p:clrMapOvr>
    <a:masterClrMapping/>
  </p:clrMapOvr>
  <mc:AlternateContent xmlns:mc="http://schemas.openxmlformats.org/markup-compatibility/2006" xmlns:p14="http://schemas.microsoft.com/office/powerpoint/2010/main">
    <mc:Choice Requires="p14">
      <p:transition spd="slow" p14:dur="2000" advTm="13000"/>
    </mc:Choice>
    <mc:Fallback xmlns="">
      <p:transition spd="slow" advTm="1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Punched Tape 5"/>
          <p:cNvSpPr/>
          <p:nvPr/>
        </p:nvSpPr>
        <p:spPr>
          <a:xfrm>
            <a:off x="882871" y="268012"/>
            <a:ext cx="7283667" cy="3042746"/>
          </a:xfrm>
          <a:prstGeom prst="flowChartPunchedTap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400" b="1" dirty="0">
                <a:solidFill>
                  <a:schemeClr val="tx1"/>
                </a:solidFill>
              </a:rPr>
              <a:t>وَين كان يَسوع وشو شاف؟</a:t>
            </a:r>
            <a:endParaRPr lang="en-US" sz="4400" b="1" dirty="0">
              <a:solidFill>
                <a:schemeClr val="tx1"/>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5136775" y="3469661"/>
            <a:ext cx="3861485" cy="3388340"/>
          </a:xfrm>
          <a:prstGeom prst="rect">
            <a:avLst/>
          </a:prstGeom>
        </p:spPr>
      </p:pic>
    </p:spTree>
    <p:custDataLst>
      <p:tags r:id="rId1"/>
    </p:custDataLst>
    <p:extLst>
      <p:ext uri="{BB962C8B-B14F-4D97-AF65-F5344CB8AC3E}">
        <p14:creationId xmlns:p14="http://schemas.microsoft.com/office/powerpoint/2010/main" val="1983596522"/>
      </p:ext>
    </p:extLst>
  </p:cSld>
  <p:clrMapOvr>
    <a:masterClrMapping/>
  </p:clrMapOvr>
  <mc:AlternateContent xmlns:mc="http://schemas.openxmlformats.org/markup-compatibility/2006" xmlns:p14="http://schemas.microsoft.com/office/powerpoint/2010/main">
    <mc:Choice Requires="p14">
      <p:transition spd="slow" p14:dur="2000" advTm="13000"/>
    </mc:Choice>
    <mc:Fallback xmlns="">
      <p:transition spd="slow" advTm="13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025873" y="3392533"/>
            <a:ext cx="6343115" cy="3465467"/>
          </a:xfrm>
        </p:spPr>
      </p:pic>
      <p:sp>
        <p:nvSpPr>
          <p:cNvPr id="7" name="Cloud Callout 6"/>
          <p:cNvSpPr/>
          <p:nvPr/>
        </p:nvSpPr>
        <p:spPr>
          <a:xfrm>
            <a:off x="5414063" y="371416"/>
            <a:ext cx="3184635" cy="2827592"/>
          </a:xfrm>
          <a:prstGeom prst="cloudCallout">
            <a:avLst>
              <a:gd name="adj1" fmla="val -40596"/>
              <a:gd name="adj2" fmla="val 7282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600" dirty="0">
                <a:solidFill>
                  <a:schemeClr val="tx1"/>
                </a:solidFill>
              </a:rPr>
              <a:t>كان يَسوع بِالهَيكَل</a:t>
            </a:r>
            <a:endParaRPr lang="en-US" sz="3600" dirty="0">
              <a:solidFill>
                <a:schemeClr val="tx1"/>
              </a:solidFill>
            </a:endParaRPr>
          </a:p>
        </p:txBody>
      </p:sp>
      <p:sp>
        <p:nvSpPr>
          <p:cNvPr id="8" name="Cloud Callout 7"/>
          <p:cNvSpPr/>
          <p:nvPr/>
        </p:nvSpPr>
        <p:spPr>
          <a:xfrm>
            <a:off x="286560" y="430305"/>
            <a:ext cx="4675405" cy="2501154"/>
          </a:xfrm>
          <a:prstGeom prst="cloudCallout">
            <a:avLst>
              <a:gd name="adj1" fmla="val -3118"/>
              <a:gd name="adj2" fmla="val 10512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600" dirty="0">
                <a:solidFill>
                  <a:schemeClr val="tx1"/>
                </a:solidFill>
              </a:rPr>
              <a:t>شاف ناس أغنِيا عَم بيحِطّوا مَصاري بِالخَزينة </a:t>
            </a:r>
            <a:endParaRPr lang="en-US" sz="3600" dirty="0">
              <a:solidFill>
                <a:schemeClr val="tx1"/>
              </a:solidFill>
            </a:endParaRPr>
          </a:p>
        </p:txBody>
      </p:sp>
    </p:spTree>
    <p:custDataLst>
      <p:tags r:id="rId1"/>
    </p:custDataLst>
    <p:extLst>
      <p:ext uri="{BB962C8B-B14F-4D97-AF65-F5344CB8AC3E}">
        <p14:creationId xmlns:p14="http://schemas.microsoft.com/office/powerpoint/2010/main" val="315276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Punched Tape 5"/>
          <p:cNvSpPr/>
          <p:nvPr/>
        </p:nvSpPr>
        <p:spPr>
          <a:xfrm>
            <a:off x="519800" y="268012"/>
            <a:ext cx="7283667" cy="3042746"/>
          </a:xfrm>
          <a:prstGeom prst="flowChartPunchedTap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400" b="1" dirty="0">
                <a:solidFill>
                  <a:schemeClr val="tx1"/>
                </a:solidFill>
              </a:rPr>
              <a:t>وشو شاف كَمان؟ </a:t>
            </a:r>
            <a:endParaRPr lang="en-US" sz="4400" b="1" dirty="0">
              <a:solidFill>
                <a:schemeClr val="tx1"/>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5136775" y="3469661"/>
            <a:ext cx="3861485" cy="3388340"/>
          </a:xfrm>
          <a:prstGeom prst="rect">
            <a:avLst/>
          </a:prstGeom>
        </p:spPr>
      </p:pic>
    </p:spTree>
    <p:custDataLst>
      <p:tags r:id="rId1"/>
    </p:custDataLst>
    <p:extLst>
      <p:ext uri="{BB962C8B-B14F-4D97-AF65-F5344CB8AC3E}">
        <p14:creationId xmlns:p14="http://schemas.microsoft.com/office/powerpoint/2010/main" val="1996264503"/>
      </p:ext>
    </p:extLst>
  </p:cSld>
  <p:clrMapOvr>
    <a:masterClrMapping/>
  </p:clrMapOvr>
  <mc:AlternateContent xmlns:mc="http://schemas.openxmlformats.org/markup-compatibility/2006" xmlns:p14="http://schemas.microsoft.com/office/powerpoint/2010/main">
    <mc:Choice Requires="p14">
      <p:transition spd="slow" p14:dur="2000" advTm="13000"/>
    </mc:Choice>
    <mc:Fallback xmlns="">
      <p:transition spd="slow" advTm="13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025873" y="3392533"/>
            <a:ext cx="6343115" cy="3465467"/>
          </a:xfrm>
        </p:spPr>
      </p:pic>
      <p:sp>
        <p:nvSpPr>
          <p:cNvPr id="7" name="Cloud Callout 6"/>
          <p:cNvSpPr/>
          <p:nvPr/>
        </p:nvSpPr>
        <p:spPr>
          <a:xfrm>
            <a:off x="5360275" y="331075"/>
            <a:ext cx="3184635" cy="2827592"/>
          </a:xfrm>
          <a:prstGeom prst="cloudCallout">
            <a:avLst>
              <a:gd name="adj1" fmla="val -40596"/>
              <a:gd name="adj2" fmla="val 7282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600" dirty="0">
                <a:solidFill>
                  <a:schemeClr val="tx1"/>
                </a:solidFill>
              </a:rPr>
              <a:t>أَرمَلَة فَقيرَة</a:t>
            </a:r>
            <a:endParaRPr lang="en-US" sz="3600" dirty="0">
              <a:solidFill>
                <a:schemeClr val="tx1"/>
              </a:solidFill>
            </a:endParaRPr>
          </a:p>
        </p:txBody>
      </p:sp>
      <p:sp>
        <p:nvSpPr>
          <p:cNvPr id="8" name="Cloud Callout 7"/>
          <p:cNvSpPr/>
          <p:nvPr/>
        </p:nvSpPr>
        <p:spPr>
          <a:xfrm>
            <a:off x="286560" y="430305"/>
            <a:ext cx="4500593" cy="2420316"/>
          </a:xfrm>
          <a:prstGeom prst="cloudCallout">
            <a:avLst>
              <a:gd name="adj1" fmla="val -3118"/>
              <a:gd name="adj2" fmla="val 10512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600" dirty="0">
                <a:solidFill>
                  <a:schemeClr val="tx1"/>
                </a:solidFill>
              </a:rPr>
              <a:t>يَعني ما عِنْدا رِجّال وما فيها تِشتِغِل</a:t>
            </a:r>
            <a:endParaRPr lang="en-US" sz="3600" dirty="0">
              <a:solidFill>
                <a:schemeClr val="tx1"/>
              </a:solidFill>
            </a:endParaRPr>
          </a:p>
        </p:txBody>
      </p:sp>
    </p:spTree>
    <p:custDataLst>
      <p:tags r:id="rId1"/>
    </p:custDataLst>
    <p:extLst>
      <p:ext uri="{BB962C8B-B14F-4D97-AF65-F5344CB8AC3E}">
        <p14:creationId xmlns:p14="http://schemas.microsoft.com/office/powerpoint/2010/main" val="266342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Punched Tape 5"/>
          <p:cNvSpPr/>
          <p:nvPr/>
        </p:nvSpPr>
        <p:spPr>
          <a:xfrm>
            <a:off x="519800" y="268012"/>
            <a:ext cx="7283667" cy="3042746"/>
          </a:xfrm>
          <a:prstGeom prst="flowChartPunchedTap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400" b="1" dirty="0">
                <a:solidFill>
                  <a:schemeClr val="tx1"/>
                </a:solidFill>
              </a:rPr>
              <a:t>شو حَطِّت هَالمَرا وليش هَالمَبلَغ كبير؟</a:t>
            </a:r>
            <a:endParaRPr lang="en-US" sz="4400" b="1" dirty="0">
              <a:solidFill>
                <a:schemeClr val="tx1"/>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5136775" y="3469661"/>
            <a:ext cx="3861485" cy="3388340"/>
          </a:xfrm>
          <a:prstGeom prst="rect">
            <a:avLst/>
          </a:prstGeom>
        </p:spPr>
      </p:pic>
    </p:spTree>
    <p:custDataLst>
      <p:tags r:id="rId1"/>
    </p:custDataLst>
    <p:extLst>
      <p:ext uri="{BB962C8B-B14F-4D97-AF65-F5344CB8AC3E}">
        <p14:creationId xmlns:p14="http://schemas.microsoft.com/office/powerpoint/2010/main" val="2219383865"/>
      </p:ext>
    </p:extLst>
  </p:cSld>
  <p:clrMapOvr>
    <a:masterClrMapping/>
  </p:clrMapOvr>
  <mc:AlternateContent xmlns:mc="http://schemas.openxmlformats.org/markup-compatibility/2006" xmlns:p14="http://schemas.microsoft.com/office/powerpoint/2010/main">
    <mc:Choice Requires="p14">
      <p:transition spd="slow" p14:dur="2000" advTm="13000"/>
    </mc:Choice>
    <mc:Fallback xmlns="">
      <p:transition spd="slow" advTm="13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025873" y="3392533"/>
            <a:ext cx="6343115" cy="3465467"/>
          </a:xfrm>
        </p:spPr>
      </p:pic>
      <p:sp>
        <p:nvSpPr>
          <p:cNvPr id="7" name="Cloud Callout 6"/>
          <p:cNvSpPr/>
          <p:nvPr/>
        </p:nvSpPr>
        <p:spPr>
          <a:xfrm>
            <a:off x="5360275" y="331075"/>
            <a:ext cx="3184635" cy="2827592"/>
          </a:xfrm>
          <a:prstGeom prst="cloudCallout">
            <a:avLst>
              <a:gd name="adj1" fmla="val -40596"/>
              <a:gd name="adj2" fmla="val 7282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600" dirty="0">
                <a:solidFill>
                  <a:schemeClr val="tx1"/>
                </a:solidFill>
              </a:rPr>
              <a:t>حَطِّت فِلسَين بَس!</a:t>
            </a:r>
            <a:endParaRPr lang="en-US" sz="3600" dirty="0">
              <a:solidFill>
                <a:schemeClr val="tx1"/>
              </a:solidFill>
            </a:endParaRPr>
          </a:p>
        </p:txBody>
      </p:sp>
      <p:sp>
        <p:nvSpPr>
          <p:cNvPr id="8" name="Cloud Callout 7"/>
          <p:cNvSpPr/>
          <p:nvPr/>
        </p:nvSpPr>
        <p:spPr>
          <a:xfrm>
            <a:off x="0" y="510987"/>
            <a:ext cx="4500593" cy="2420316"/>
          </a:xfrm>
          <a:prstGeom prst="cloudCallout">
            <a:avLst>
              <a:gd name="adj1" fmla="val -3118"/>
              <a:gd name="adj2" fmla="val 10512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600" dirty="0">
                <a:solidFill>
                  <a:schemeClr val="tx1"/>
                </a:solidFill>
              </a:rPr>
              <a:t>وهِنّي كْتار لأَنّو ما كان مَعها غَيرُن!</a:t>
            </a:r>
            <a:endParaRPr lang="en-US" sz="3600" dirty="0">
              <a:solidFill>
                <a:schemeClr val="tx1"/>
              </a:solidFill>
            </a:endParaRPr>
          </a:p>
        </p:txBody>
      </p:sp>
    </p:spTree>
    <p:custDataLst>
      <p:tags r:id="rId1"/>
    </p:custDataLst>
    <p:extLst>
      <p:ext uri="{BB962C8B-B14F-4D97-AF65-F5344CB8AC3E}">
        <p14:creationId xmlns:p14="http://schemas.microsoft.com/office/powerpoint/2010/main" val="362266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Punched Tape 5"/>
          <p:cNvSpPr/>
          <p:nvPr/>
        </p:nvSpPr>
        <p:spPr>
          <a:xfrm>
            <a:off x="519800" y="268012"/>
            <a:ext cx="7283667" cy="3042746"/>
          </a:xfrm>
          <a:prstGeom prst="flowChartPunchedTap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400" b="1" dirty="0">
                <a:solidFill>
                  <a:schemeClr val="tx1"/>
                </a:solidFill>
              </a:rPr>
              <a:t>شو قال وَقتها يَسوع </a:t>
            </a:r>
          </a:p>
          <a:p>
            <a:pPr algn="ctr" rtl="1"/>
            <a:r>
              <a:rPr lang="ar-LB" sz="4400" b="1" dirty="0">
                <a:solidFill>
                  <a:schemeClr val="tx1"/>
                </a:solidFill>
              </a:rPr>
              <a:t>وشو قَصَد؟ </a:t>
            </a:r>
            <a:endParaRPr lang="en-US" sz="4400" b="1" dirty="0">
              <a:solidFill>
                <a:schemeClr val="tx1"/>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5136775" y="3469661"/>
            <a:ext cx="3861485" cy="3388340"/>
          </a:xfrm>
          <a:prstGeom prst="rect">
            <a:avLst/>
          </a:prstGeom>
        </p:spPr>
      </p:pic>
    </p:spTree>
    <p:custDataLst>
      <p:tags r:id="rId1"/>
    </p:custDataLst>
    <p:extLst>
      <p:ext uri="{BB962C8B-B14F-4D97-AF65-F5344CB8AC3E}">
        <p14:creationId xmlns:p14="http://schemas.microsoft.com/office/powerpoint/2010/main" val="2658085964"/>
      </p:ext>
    </p:extLst>
  </p:cSld>
  <p:clrMapOvr>
    <a:masterClrMapping/>
  </p:clrMapOvr>
  <mc:AlternateContent xmlns:mc="http://schemas.openxmlformats.org/markup-compatibility/2006" xmlns:p14="http://schemas.microsoft.com/office/powerpoint/2010/main">
    <mc:Choice Requires="p14">
      <p:transition spd="slow" p14:dur="2000" advTm="13000"/>
    </mc:Choice>
    <mc:Fallback xmlns="">
      <p:transition spd="slow" advTm="13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025873" y="3392533"/>
            <a:ext cx="6343115" cy="3465467"/>
          </a:xfrm>
        </p:spPr>
      </p:pic>
      <p:sp>
        <p:nvSpPr>
          <p:cNvPr id="7" name="Cloud Callout 6"/>
          <p:cNvSpPr/>
          <p:nvPr/>
        </p:nvSpPr>
        <p:spPr>
          <a:xfrm>
            <a:off x="5360275" y="331075"/>
            <a:ext cx="3184635" cy="2827592"/>
          </a:xfrm>
          <a:prstGeom prst="cloudCallout">
            <a:avLst>
              <a:gd name="adj1" fmla="val -40596"/>
              <a:gd name="adj2" fmla="val 7282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600" dirty="0">
                <a:solidFill>
                  <a:schemeClr val="tx1"/>
                </a:solidFill>
              </a:rPr>
              <a:t>إنْها تبَرَّعِت أكتَر مِن الأغنِيا</a:t>
            </a:r>
            <a:endParaRPr lang="en-US" sz="3600" dirty="0">
              <a:solidFill>
                <a:schemeClr val="tx1"/>
              </a:solidFill>
            </a:endParaRPr>
          </a:p>
        </p:txBody>
      </p:sp>
      <p:sp>
        <p:nvSpPr>
          <p:cNvPr id="8" name="Cloud Callout 7"/>
          <p:cNvSpPr/>
          <p:nvPr/>
        </p:nvSpPr>
        <p:spPr>
          <a:xfrm>
            <a:off x="-1" y="331075"/>
            <a:ext cx="5203065" cy="2640570"/>
          </a:xfrm>
          <a:prstGeom prst="cloudCallout">
            <a:avLst>
              <a:gd name="adj1" fmla="val -3118"/>
              <a:gd name="adj2" fmla="val 10512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600" dirty="0">
                <a:solidFill>
                  <a:schemeClr val="tx1"/>
                </a:solidFill>
              </a:rPr>
              <a:t>لأنّها حَطِّت كِلّ شي مَعا وهِنّي حَطّوا مِن الزّايِد عِندُن</a:t>
            </a:r>
            <a:endParaRPr lang="en-US" sz="3600" dirty="0">
              <a:solidFill>
                <a:schemeClr val="tx1"/>
              </a:solidFill>
            </a:endParaRPr>
          </a:p>
        </p:txBody>
      </p:sp>
    </p:spTree>
    <p:custDataLst>
      <p:tags r:id="rId1"/>
    </p:custDataLst>
    <p:extLst>
      <p:ext uri="{BB962C8B-B14F-4D97-AF65-F5344CB8AC3E}">
        <p14:creationId xmlns:p14="http://schemas.microsoft.com/office/powerpoint/2010/main" val="374556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371180" y="1"/>
            <a:ext cx="5104269" cy="6858000"/>
          </a:xfrm>
        </p:spPr>
      </p:pic>
    </p:spTree>
    <p:custDataLst>
      <p:tags r:id="rId1"/>
    </p:custDataLst>
    <p:extLst>
      <p:ext uri="{BB962C8B-B14F-4D97-AF65-F5344CB8AC3E}">
        <p14:creationId xmlns:p14="http://schemas.microsoft.com/office/powerpoint/2010/main" val="38251503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551330" y="295836"/>
            <a:ext cx="5699110" cy="3146611"/>
          </a:xfrm>
          <a:prstGeom prst="cloudCallout">
            <a:avLst>
              <a:gd name="adj1" fmla="val 61879"/>
              <a:gd name="adj2" fmla="val 55542"/>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600" b="1" dirty="0">
                <a:solidFill>
                  <a:schemeClr val="tx1"/>
                </a:solidFill>
              </a:rPr>
              <a:t>وهَلَّق جَرْبوا يا شاطرين عمِلوا هَالنَّشاطات</a:t>
            </a:r>
            <a:endParaRPr lang="en-US" sz="3600" b="1" dirty="0">
              <a:solidFill>
                <a:schemeClr val="tx1"/>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5688105" y="3953435"/>
            <a:ext cx="3310156" cy="2904565"/>
          </a:xfrm>
          <a:prstGeom prst="rect">
            <a:avLst/>
          </a:prstGeom>
        </p:spPr>
      </p:pic>
    </p:spTree>
    <p:custDataLst>
      <p:tags r:id="rId1"/>
    </p:custDataLst>
    <p:extLst>
      <p:ext uri="{BB962C8B-B14F-4D97-AF65-F5344CB8AC3E}">
        <p14:creationId xmlns:p14="http://schemas.microsoft.com/office/powerpoint/2010/main" val="507753969"/>
      </p:ext>
    </p:extLst>
  </p:cSld>
  <p:clrMapOvr>
    <a:masterClrMapping/>
  </p:clrMapOvr>
  <mc:AlternateContent xmlns:mc="http://schemas.openxmlformats.org/markup-compatibility/2006" xmlns:p14="http://schemas.microsoft.com/office/powerpoint/2010/main">
    <mc:Choice Requires="p14">
      <p:transition spd="slow" p14:dur="2000" advTm="13000"/>
    </mc:Choice>
    <mc:Fallback xmlns="">
      <p:transition spd="slow" advTm="1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H="1">
            <a:off x="8112034" y="5826034"/>
            <a:ext cx="352697" cy="666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177349" y="5865223"/>
            <a:ext cx="248194" cy="600891"/>
          </a:xfrm>
          <a:prstGeom prst="line">
            <a:avLst/>
          </a:prstGeom>
        </p:spPr>
        <p:style>
          <a:lnRef idx="1">
            <a:schemeClr val="accent1"/>
          </a:lnRef>
          <a:fillRef idx="0">
            <a:schemeClr val="accent1"/>
          </a:fillRef>
          <a:effectRef idx="0">
            <a:schemeClr val="accent1"/>
          </a:effectRef>
          <a:fontRef idx="minor">
            <a:schemeClr val="tx1"/>
          </a:fontRef>
        </p:style>
      </p:cxn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8521389" cy="5143161"/>
          </a:xfr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93024" y="2205317"/>
            <a:ext cx="3986380" cy="4840941"/>
          </a:xfrm>
          <a:prstGeom prst="rect">
            <a:avLst/>
          </a:prstGeom>
        </p:spPr>
      </p:pic>
    </p:spTree>
    <p:custDataLst>
      <p:tags r:id="rId1"/>
    </p:custDataLst>
    <p:extLst>
      <p:ext uri="{BB962C8B-B14F-4D97-AF65-F5344CB8AC3E}">
        <p14:creationId xmlns:p14="http://schemas.microsoft.com/office/powerpoint/2010/main" val="7642912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H="1">
            <a:off x="8112034" y="5826034"/>
            <a:ext cx="352697" cy="666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177349" y="5865223"/>
            <a:ext cx="248194" cy="600891"/>
          </a:xfrm>
          <a:prstGeom prst="line">
            <a:avLst/>
          </a:prstGeom>
        </p:spPr>
        <p:style>
          <a:lnRef idx="1">
            <a:schemeClr val="accent1"/>
          </a:lnRef>
          <a:fillRef idx="0">
            <a:schemeClr val="accent1"/>
          </a:fillRef>
          <a:effectRef idx="0">
            <a:schemeClr val="accent1"/>
          </a:effectRef>
          <a:fontRef idx="minor">
            <a:schemeClr val="tx1"/>
          </a:fontRef>
        </p:style>
      </p:cxn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8521389" cy="5143161"/>
          </a:xfr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93024" y="2205317"/>
            <a:ext cx="3986380" cy="4840941"/>
          </a:xfrm>
          <a:prstGeom prst="rect">
            <a:avLst/>
          </a:prstGeom>
        </p:spPr>
      </p:pic>
      <p:sp>
        <p:nvSpPr>
          <p:cNvPr id="2" name="Rectangle 1"/>
          <p:cNvSpPr/>
          <p:nvPr/>
        </p:nvSpPr>
        <p:spPr>
          <a:xfrm>
            <a:off x="3886200" y="806824"/>
            <a:ext cx="954741" cy="537882"/>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4000" dirty="0">
                <a:solidFill>
                  <a:schemeClr val="bg2">
                    <a:lumMod val="10000"/>
                  </a:schemeClr>
                </a:solidFill>
              </a:rPr>
              <a:t>9</a:t>
            </a:r>
            <a:endParaRPr lang="en-US" sz="4000" dirty="0">
              <a:solidFill>
                <a:schemeClr val="bg2">
                  <a:lumMod val="10000"/>
                </a:schemeClr>
              </a:solidFill>
            </a:endParaRPr>
          </a:p>
        </p:txBody>
      </p:sp>
      <p:sp>
        <p:nvSpPr>
          <p:cNvPr id="7" name="Rectangle 6"/>
          <p:cNvSpPr/>
          <p:nvPr/>
        </p:nvSpPr>
        <p:spPr>
          <a:xfrm>
            <a:off x="4038600" y="1402977"/>
            <a:ext cx="954741" cy="537882"/>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4000" dirty="0">
                <a:solidFill>
                  <a:schemeClr val="bg2">
                    <a:lumMod val="10000"/>
                  </a:schemeClr>
                </a:solidFill>
              </a:rPr>
              <a:t>2</a:t>
            </a:r>
            <a:endParaRPr lang="en-US" sz="4000" dirty="0">
              <a:solidFill>
                <a:schemeClr val="bg2">
                  <a:lumMod val="10000"/>
                </a:schemeClr>
              </a:solidFill>
            </a:endParaRPr>
          </a:p>
        </p:txBody>
      </p:sp>
      <p:sp>
        <p:nvSpPr>
          <p:cNvPr id="10" name="Rectangle 9"/>
          <p:cNvSpPr/>
          <p:nvPr/>
        </p:nvSpPr>
        <p:spPr>
          <a:xfrm>
            <a:off x="4545107" y="3671047"/>
            <a:ext cx="1299882" cy="81578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4000" dirty="0">
                <a:solidFill>
                  <a:schemeClr val="bg2">
                    <a:lumMod val="10000"/>
                  </a:schemeClr>
                </a:solidFill>
              </a:rPr>
              <a:t>خطَأ</a:t>
            </a:r>
            <a:endParaRPr lang="en-US" sz="4000" dirty="0">
              <a:solidFill>
                <a:schemeClr val="bg2">
                  <a:lumMod val="10000"/>
                </a:schemeClr>
              </a:solidFill>
            </a:endParaRPr>
          </a:p>
        </p:txBody>
      </p:sp>
      <p:sp>
        <p:nvSpPr>
          <p:cNvPr id="11" name="Rectangle 10"/>
          <p:cNvSpPr/>
          <p:nvPr/>
        </p:nvSpPr>
        <p:spPr>
          <a:xfrm>
            <a:off x="4737848" y="5836024"/>
            <a:ext cx="1313328" cy="64545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4000" dirty="0">
                <a:solidFill>
                  <a:schemeClr val="bg2">
                    <a:lumMod val="10000"/>
                  </a:schemeClr>
                </a:solidFill>
              </a:rPr>
              <a:t>صَح</a:t>
            </a:r>
            <a:endParaRPr lang="en-US" sz="4000" dirty="0">
              <a:solidFill>
                <a:schemeClr val="bg2">
                  <a:lumMod val="10000"/>
                </a:schemeClr>
              </a:solidFill>
            </a:endParaRPr>
          </a:p>
        </p:txBody>
      </p:sp>
    </p:spTree>
    <p:custDataLst>
      <p:tags r:id="rId1"/>
    </p:custDataLst>
    <p:extLst>
      <p:ext uri="{BB962C8B-B14F-4D97-AF65-F5344CB8AC3E}">
        <p14:creationId xmlns:p14="http://schemas.microsoft.com/office/powerpoint/2010/main" val="13513766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H="1">
            <a:off x="8112034" y="5826034"/>
            <a:ext cx="352697" cy="666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177349" y="5865223"/>
            <a:ext cx="248194" cy="600891"/>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389" y="524435"/>
            <a:ext cx="7920127" cy="6858000"/>
          </a:xfrm>
          <a:prstGeom prst="rect">
            <a:avLst/>
          </a:prstGeom>
        </p:spPr>
      </p:pic>
    </p:spTree>
    <p:custDataLst>
      <p:tags r:id="rId1"/>
    </p:custDataLst>
    <p:extLst>
      <p:ext uri="{BB962C8B-B14F-4D97-AF65-F5344CB8AC3E}">
        <p14:creationId xmlns:p14="http://schemas.microsoft.com/office/powerpoint/2010/main" val="13007829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H="1">
            <a:off x="8112034" y="5826034"/>
            <a:ext cx="352697" cy="666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177349" y="5865223"/>
            <a:ext cx="248194" cy="600891"/>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389" y="524435"/>
            <a:ext cx="7920127" cy="6858000"/>
          </a:xfrm>
          <a:prstGeom prst="rect">
            <a:avLst/>
          </a:prstGeom>
        </p:spPr>
      </p:pic>
      <p:cxnSp>
        <p:nvCxnSpPr>
          <p:cNvPr id="3" name="Straight Connector 2"/>
          <p:cNvCxnSpPr/>
          <p:nvPr/>
        </p:nvCxnSpPr>
        <p:spPr>
          <a:xfrm flipH="1">
            <a:off x="4155141" y="3939988"/>
            <a:ext cx="941294" cy="125057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4155141" y="3939989"/>
            <a:ext cx="1021977" cy="1237129"/>
          </a:xfrm>
          <a:prstGeom prst="line">
            <a:avLst/>
          </a:prstGeom>
          <a:ln w="5715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962266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4894728" y="121023"/>
            <a:ext cx="4047566" cy="3697940"/>
          </a:xfrm>
          <a:prstGeom prst="cloudCallout">
            <a:avLst>
              <a:gd name="adj1" fmla="val 28772"/>
              <a:gd name="adj2" fmla="val 68694"/>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b="1" dirty="0">
                <a:solidFill>
                  <a:schemeClr val="tx1"/>
                </a:solidFill>
              </a:rPr>
              <a:t>وهَلَّق بَدّي ياكُن تقولوا هَالجُمَل وَرايي ل حَتّى تِنحِفر بِقلوبكُن</a:t>
            </a:r>
            <a:endParaRPr lang="en-US" sz="3000" b="1" dirty="0">
              <a:solidFill>
                <a:schemeClr val="tx1"/>
              </a:soli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5688105" y="3953435"/>
            <a:ext cx="3310156" cy="2904565"/>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8720" y="1035423"/>
            <a:ext cx="5228754" cy="5459506"/>
          </a:xfrm>
          <a:prstGeom prst="rect">
            <a:avLst/>
          </a:prstGeom>
        </p:spPr>
      </p:pic>
    </p:spTree>
    <p:custDataLst>
      <p:tags r:id="rId1"/>
    </p:custDataLst>
    <p:extLst>
      <p:ext uri="{BB962C8B-B14F-4D97-AF65-F5344CB8AC3E}">
        <p14:creationId xmlns:p14="http://schemas.microsoft.com/office/powerpoint/2010/main" val="175914171"/>
      </p:ext>
    </p:extLst>
  </p:cSld>
  <p:clrMapOvr>
    <a:masterClrMapping/>
  </p:clrMapOvr>
  <mc:AlternateContent xmlns:mc="http://schemas.openxmlformats.org/markup-compatibility/2006" xmlns:p14="http://schemas.microsoft.com/office/powerpoint/2010/main">
    <mc:Choice Requires="p14">
      <p:transition spd="slow" p14:dur="2000" advTm="13000"/>
    </mc:Choice>
    <mc:Fallback xmlns="">
      <p:transition spd="slow" advTm="1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flipH="1">
            <a:off x="1236372" y="360608"/>
            <a:ext cx="3850780" cy="3953815"/>
          </a:xfrm>
          <a:prstGeom prst="cloudCallout">
            <a:avLst>
              <a:gd name="adj1" fmla="val -75046"/>
              <a:gd name="adj2" fmla="val 38365"/>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a:solidFill>
                  <a:schemeClr val="tx1"/>
                </a:solidFill>
              </a:rPr>
              <a:t>ومن</a:t>
            </a:r>
            <a:r>
              <a:rPr lang="ar-LB" sz="3600" b="1" dirty="0">
                <a:solidFill>
                  <a:schemeClr val="tx1"/>
                </a:solidFill>
              </a:rPr>
              <a:t>ِ</a:t>
            </a:r>
            <a:r>
              <a:rPr lang="ar-AE" sz="3600" b="1" dirty="0">
                <a:solidFill>
                  <a:schemeClr val="tx1"/>
                </a:solidFill>
              </a:rPr>
              <a:t>خت</a:t>
            </a:r>
            <a:r>
              <a:rPr lang="ar-LB" sz="3600" b="1" dirty="0">
                <a:solidFill>
                  <a:schemeClr val="tx1"/>
                </a:solidFill>
              </a:rPr>
              <a:t>ُ</a:t>
            </a:r>
            <a:r>
              <a:rPr lang="ar-AE" sz="3600" b="1" dirty="0">
                <a:solidFill>
                  <a:schemeClr val="tx1"/>
                </a:solidFill>
              </a:rPr>
              <a:t>م ل</a:t>
            </a:r>
            <a:r>
              <a:rPr lang="ar-LB" sz="3600" b="1" dirty="0">
                <a:solidFill>
                  <a:schemeClr val="tx1"/>
                </a:solidFill>
              </a:rPr>
              <a:t>ِ</a:t>
            </a:r>
            <a:r>
              <a:rPr lang="ar-AE" sz="3600" b="1" dirty="0">
                <a:solidFill>
                  <a:schemeClr val="tx1"/>
                </a:solidFill>
              </a:rPr>
              <a:t>قا</a:t>
            </a:r>
            <a:r>
              <a:rPr lang="ar-LB" sz="3600" b="1" dirty="0">
                <a:solidFill>
                  <a:schemeClr val="tx1"/>
                </a:solidFill>
              </a:rPr>
              <a:t>ءْ</a:t>
            </a:r>
            <a:r>
              <a:rPr lang="ar-AE" sz="3600" b="1" dirty="0">
                <a:solidFill>
                  <a:schemeClr val="tx1"/>
                </a:solidFill>
              </a:rPr>
              <a:t>نا الي</a:t>
            </a:r>
            <a:r>
              <a:rPr lang="ar-LB" sz="3600" b="1" dirty="0">
                <a:solidFill>
                  <a:schemeClr val="tx1"/>
                </a:solidFill>
              </a:rPr>
              <a:t>َ</a:t>
            </a:r>
            <a:r>
              <a:rPr lang="ar-AE" sz="3600" b="1" dirty="0">
                <a:solidFill>
                  <a:schemeClr val="tx1"/>
                </a:solidFill>
              </a:rPr>
              <a:t>وم ب</a:t>
            </a:r>
            <a:r>
              <a:rPr lang="ar-LB" sz="3600" b="1" dirty="0">
                <a:solidFill>
                  <a:schemeClr val="tx1"/>
                </a:solidFill>
              </a:rPr>
              <a:t>ِهال</a:t>
            </a:r>
            <a:r>
              <a:rPr lang="ar-AE" sz="3600" b="1" dirty="0">
                <a:solidFill>
                  <a:schemeClr val="tx1"/>
                </a:solidFill>
              </a:rPr>
              <a:t>ص</a:t>
            </a:r>
            <a:r>
              <a:rPr lang="ar-LB" sz="3600" b="1" dirty="0">
                <a:solidFill>
                  <a:schemeClr val="tx1"/>
                </a:solidFill>
              </a:rPr>
              <a:t>ّ</a:t>
            </a:r>
            <a:r>
              <a:rPr lang="ar-AE" sz="3600" b="1" dirty="0">
                <a:solidFill>
                  <a:schemeClr val="tx1"/>
                </a:solidFill>
              </a:rPr>
              <a:t>لاة</a:t>
            </a:r>
            <a:r>
              <a:rPr lang="ar-LB" sz="3600" b="1" dirty="0">
                <a:solidFill>
                  <a:schemeClr val="tx1"/>
                </a:solidFill>
              </a:rPr>
              <a:t> وبهالتِّرنيمِة</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5688105" y="3953435"/>
            <a:ext cx="3310156" cy="2904565"/>
          </a:xfrm>
          <a:prstGeom prst="rect">
            <a:avLst/>
          </a:prstGeom>
        </p:spPr>
      </p:pic>
    </p:spTree>
    <p:custDataLst>
      <p:tags r:id="rId1"/>
    </p:custDataLst>
    <p:extLst>
      <p:ext uri="{BB962C8B-B14F-4D97-AF65-F5344CB8AC3E}">
        <p14:creationId xmlns:p14="http://schemas.microsoft.com/office/powerpoint/2010/main" val="324623582"/>
      </p:ext>
    </p:extLst>
  </p:cSld>
  <p:clrMapOvr>
    <a:masterClrMapping/>
  </p:clrMapOvr>
  <mc:AlternateContent xmlns:mc="http://schemas.openxmlformats.org/markup-compatibility/2006" xmlns:p14="http://schemas.microsoft.com/office/powerpoint/2010/main">
    <mc:Choice Requires="p14">
      <p:transition spd="slow" p14:dur="2000" advTm="9354"/>
    </mc:Choice>
    <mc:Fallback xmlns="">
      <p:transition spd="slow" advTm="93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1387" y="0"/>
            <a:ext cx="7381226" cy="6858000"/>
          </a:xfrm>
          <a:prstGeom prst="rect">
            <a:avLst/>
          </a:prstGeom>
        </p:spPr>
      </p:pic>
    </p:spTree>
    <p:custDataLst>
      <p:tags r:id="rId1"/>
    </p:custDataLst>
    <p:extLst>
      <p:ext uri="{BB962C8B-B14F-4D97-AF65-F5344CB8AC3E}">
        <p14:creationId xmlns:p14="http://schemas.microsoft.com/office/powerpoint/2010/main" val="799351032"/>
      </p:ext>
    </p:extLst>
  </p:cSld>
  <p:clrMapOvr>
    <a:masterClrMapping/>
  </p:clrMapOvr>
  <mc:AlternateContent xmlns:mc="http://schemas.openxmlformats.org/markup-compatibility/2006" xmlns:p14="http://schemas.microsoft.com/office/powerpoint/2010/main">
    <mc:Choice Requires="p14">
      <p:transition spd="slow" p14:dur="2000" advTm="23886"/>
    </mc:Choice>
    <mc:Fallback xmlns="">
      <p:transition spd="slow" advTm="23886"/>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11922" y="536786"/>
            <a:ext cx="6462938" cy="6056569"/>
          </a:xfrm>
        </p:spPr>
      </p:pic>
    </p:spTree>
    <p:custDataLst>
      <p:tags r:id="rId1"/>
    </p:custDataLst>
    <p:extLst>
      <p:ext uri="{BB962C8B-B14F-4D97-AF65-F5344CB8AC3E}">
        <p14:creationId xmlns:p14="http://schemas.microsoft.com/office/powerpoint/2010/main" val="42159543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584028" y="484094"/>
            <a:ext cx="5641960" cy="4007017"/>
          </a:xfrm>
          <a:prstGeom prst="cloudCallout">
            <a:avLst>
              <a:gd name="adj1" fmla="val 50190"/>
              <a:gd name="adj2" fmla="val 579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125" b="1" dirty="0">
                <a:solidFill>
                  <a:schemeClr val="bg1"/>
                </a:solidFill>
              </a:rPr>
              <a:t>منِلتِقي بِالأسبوع القادِم</a:t>
            </a:r>
            <a:r>
              <a:rPr lang="en-US" sz="4125" b="1" dirty="0">
                <a:solidFill>
                  <a:schemeClr val="bg1"/>
                </a:solidFill>
              </a:rPr>
              <a:t>.</a:t>
            </a:r>
            <a:r>
              <a:rPr lang="ar-LB" sz="4125" b="1" dirty="0">
                <a:solidFill>
                  <a:schemeClr val="bg1"/>
                </a:solidFill>
              </a:rPr>
              <a:t> كونوا بِخير!</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5688105" y="3953435"/>
            <a:ext cx="3310156" cy="2904565"/>
          </a:xfrm>
          <a:prstGeom prst="rect">
            <a:avLst/>
          </a:prstGeom>
        </p:spPr>
      </p:pic>
    </p:spTree>
    <p:custDataLst>
      <p:tags r:id="rId1"/>
    </p:custDataLst>
    <p:extLst>
      <p:ext uri="{BB962C8B-B14F-4D97-AF65-F5344CB8AC3E}">
        <p14:creationId xmlns:p14="http://schemas.microsoft.com/office/powerpoint/2010/main" val="603316527"/>
      </p:ext>
    </p:extLst>
  </p:cSld>
  <p:clrMapOvr>
    <a:masterClrMapping/>
  </p:clrMapOvr>
  <mc:AlternateContent xmlns:mc="http://schemas.openxmlformats.org/markup-compatibility/2006" xmlns:p14="http://schemas.microsoft.com/office/powerpoint/2010/main">
    <mc:Choice Requires="p14">
      <p:transition spd="slow" p14:dur="2000" advTm="4485"/>
    </mc:Choice>
    <mc:Fallback xmlns="">
      <p:transition spd="slow" advTm="44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958292" y="200525"/>
            <a:ext cx="6800661" cy="2219945"/>
          </a:xfrm>
          <a:prstGeom prst="cloudCallout">
            <a:avLst>
              <a:gd name="adj1" fmla="val 31211"/>
              <a:gd name="adj2" fmla="val 55611"/>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b="1" dirty="0">
                <a:solidFill>
                  <a:schemeClr val="tx1"/>
                </a:solidFill>
              </a:rPr>
              <a:t>سَلام المَسيح أَصدِقائي، شُو رَح نَعمِل اليَوم؟</a:t>
            </a:r>
            <a:endParaRPr lang="en-US" sz="4000" b="1" dirty="0">
              <a:solidFill>
                <a:schemeClr val="tx1"/>
              </a:solidFill>
            </a:endParaRPr>
          </a:p>
        </p:txBody>
      </p:sp>
      <p:sp>
        <p:nvSpPr>
          <p:cNvPr id="8" name="TextBox 7"/>
          <p:cNvSpPr txBox="1"/>
          <p:nvPr/>
        </p:nvSpPr>
        <p:spPr>
          <a:xfrm>
            <a:off x="244169" y="4881281"/>
            <a:ext cx="5269125" cy="1565647"/>
          </a:xfrm>
          <a:prstGeom prst="rect">
            <a:avLst/>
          </a:prstGeom>
          <a:solidFill>
            <a:srgbClr val="FF6699"/>
          </a:solidFill>
        </p:spPr>
        <p:txBody>
          <a:bodyPr wrap="square" rtlCol="0">
            <a:spAutoFit/>
          </a:bodyPr>
          <a:lstStyle/>
          <a:p>
            <a:pPr algn="ctr" rtl="1"/>
            <a:r>
              <a:rPr lang="ar-LB" sz="3200" b="1" dirty="0">
                <a:solidFill>
                  <a:schemeClr val="bg1"/>
                </a:solidFill>
              </a:rPr>
              <a:t>نَعرِف</a:t>
            </a:r>
            <a:r>
              <a:rPr lang="ar-LB" sz="3200" b="1" dirty="0">
                <a:solidFill>
                  <a:srgbClr val="C00000"/>
                </a:solidFill>
              </a:rPr>
              <a:t> </a:t>
            </a:r>
            <a:r>
              <a:rPr lang="ar-LB" sz="3200" dirty="0"/>
              <a:t>إِنّو</a:t>
            </a:r>
            <a:r>
              <a:rPr lang="ar-LB" sz="3200" b="1" dirty="0">
                <a:solidFill>
                  <a:srgbClr val="C00000"/>
                </a:solidFill>
              </a:rPr>
              <a:t> </a:t>
            </a:r>
            <a:r>
              <a:rPr lang="ar-SA" sz="3200" dirty="0"/>
              <a:t>داف</a:t>
            </a:r>
            <a:r>
              <a:rPr lang="ar-LB" sz="3200" dirty="0"/>
              <a:t>ِ</a:t>
            </a:r>
            <a:r>
              <a:rPr lang="ar-SA" sz="3200" dirty="0"/>
              <a:t>ع العَطاء الحَقيقيّ هو</a:t>
            </a:r>
            <a:r>
              <a:rPr lang="ar-LB" sz="3200" dirty="0"/>
              <a:t>ّي</a:t>
            </a:r>
            <a:r>
              <a:rPr lang="ar-SA" sz="3200" dirty="0"/>
              <a:t> الم</a:t>
            </a:r>
            <a:r>
              <a:rPr lang="ar-LB" sz="3200" dirty="0"/>
              <a:t>َ</a:t>
            </a:r>
            <a:r>
              <a:rPr lang="ar-SA" sz="3200" dirty="0"/>
              <a:t>ح</a:t>
            </a:r>
            <a:r>
              <a:rPr lang="ar-LB" sz="3200" dirty="0"/>
              <a:t>َ</a:t>
            </a:r>
            <a:r>
              <a:rPr lang="ar-SA" sz="3200" dirty="0"/>
              <a:t>بّة لأنّ</a:t>
            </a:r>
            <a:r>
              <a:rPr lang="ar-LB" sz="3200" dirty="0"/>
              <a:t>و</a:t>
            </a:r>
            <a:r>
              <a:rPr lang="ar-SA" sz="3200" dirty="0"/>
              <a:t> أ</a:t>
            </a:r>
            <a:r>
              <a:rPr lang="ar-LB" sz="3200" dirty="0"/>
              <a:t>ز</a:t>
            </a:r>
            <a:r>
              <a:rPr lang="ar-SA" sz="3200" dirty="0"/>
              <a:t>غ</a:t>
            </a:r>
            <a:r>
              <a:rPr lang="ar-LB" sz="3200" dirty="0"/>
              <a:t>َ</a:t>
            </a:r>
            <a:r>
              <a:rPr lang="ar-SA" sz="3200" dirty="0"/>
              <a:t>ر ف</a:t>
            </a:r>
            <a:r>
              <a:rPr lang="ar-LB" sz="3200" dirty="0"/>
              <a:t>ِ</a:t>
            </a:r>
            <a:r>
              <a:rPr lang="ar-SA" sz="3200" dirty="0"/>
              <a:t>عل مَح</a:t>
            </a:r>
            <a:r>
              <a:rPr lang="ar-LB" sz="3200" dirty="0"/>
              <a:t>َ</a:t>
            </a:r>
            <a:r>
              <a:rPr lang="ar-SA" sz="3200" dirty="0"/>
              <a:t>بّة </a:t>
            </a:r>
            <a:r>
              <a:rPr lang="ar-LB" sz="3200" dirty="0"/>
              <a:t>بِ</a:t>
            </a:r>
            <a:r>
              <a:rPr lang="ar-SA" sz="3200" dirty="0"/>
              <a:t>ن</a:t>
            </a:r>
            <a:r>
              <a:rPr lang="ar-LB" sz="3200" dirty="0"/>
              <a:t>َ</a:t>
            </a:r>
            <a:r>
              <a:rPr lang="ar-SA" sz="3200" dirty="0"/>
              <a:t>ظ</a:t>
            </a:r>
            <a:r>
              <a:rPr lang="ar-LB" sz="3200" dirty="0"/>
              <a:t>َ</a:t>
            </a:r>
            <a:r>
              <a:rPr lang="ar-SA" sz="3200" dirty="0"/>
              <a:t>ر اللّه ك</a:t>
            </a:r>
            <a:r>
              <a:rPr lang="ar-LB" sz="3200" dirty="0"/>
              <a:t>َ</a:t>
            </a:r>
            <a:r>
              <a:rPr lang="ar-SA" sz="3200" dirty="0"/>
              <a:t>نز</a:t>
            </a:r>
            <a:r>
              <a:rPr lang="ar-LB" sz="3200" dirty="0"/>
              <a:t> </a:t>
            </a:r>
            <a:r>
              <a:rPr lang="ar-SA" sz="3200" dirty="0"/>
              <a:t>ث</a:t>
            </a:r>
            <a:r>
              <a:rPr lang="ar-LB" sz="3200" dirty="0"/>
              <a:t>َ</a:t>
            </a:r>
            <a:r>
              <a:rPr lang="ar-SA" sz="3200" dirty="0"/>
              <a:t>مين</a:t>
            </a:r>
            <a:r>
              <a:rPr lang="ar-LB" sz="3200" dirty="0"/>
              <a:t>.</a:t>
            </a:r>
            <a:r>
              <a:rPr lang="ar-LB" sz="3200" b="1" dirty="0">
                <a:solidFill>
                  <a:srgbClr val="C00000"/>
                </a:solidFill>
              </a:rPr>
              <a:t> </a:t>
            </a:r>
            <a:endParaRPr lang="en-US" sz="3200" dirty="0"/>
          </a:p>
        </p:txBody>
      </p:sp>
      <p:sp>
        <p:nvSpPr>
          <p:cNvPr id="9" name="Rectangle 8"/>
          <p:cNvSpPr/>
          <p:nvPr/>
        </p:nvSpPr>
        <p:spPr>
          <a:xfrm>
            <a:off x="0" y="2789729"/>
            <a:ext cx="8552328" cy="1077218"/>
          </a:xfrm>
          <a:prstGeom prst="rect">
            <a:avLst/>
          </a:prstGeom>
          <a:solidFill>
            <a:srgbClr val="FF6699"/>
          </a:solidFill>
        </p:spPr>
        <p:txBody>
          <a:bodyPr wrap="square">
            <a:spAutoFit/>
          </a:bodyPr>
          <a:lstStyle/>
          <a:p>
            <a:pPr algn="ctr" rtl="1"/>
            <a:r>
              <a:rPr lang="ar-LB" sz="3200" b="1" dirty="0">
                <a:solidFill>
                  <a:schemeClr val="bg1"/>
                </a:solidFill>
              </a:rPr>
              <a:t>نْقارِن</a:t>
            </a:r>
            <a:r>
              <a:rPr lang="ar-LB" sz="3200" b="1" dirty="0">
                <a:solidFill>
                  <a:srgbClr val="C00000"/>
                </a:solidFill>
              </a:rPr>
              <a:t> </a:t>
            </a:r>
            <a:r>
              <a:rPr lang="ar-SA" sz="3200" dirty="0"/>
              <a:t>ب</a:t>
            </a:r>
            <a:r>
              <a:rPr lang="ar-LB" sz="3200" dirty="0"/>
              <a:t>َ</a:t>
            </a:r>
            <a:r>
              <a:rPr lang="ar-SA" sz="3200" dirty="0"/>
              <a:t>ين عَطاء الأغنِيَا م</a:t>
            </a:r>
            <a:r>
              <a:rPr lang="ar-LB" sz="3200" dirty="0"/>
              <a:t>ِ</a:t>
            </a:r>
            <a:r>
              <a:rPr lang="ar-SA" sz="3200" dirty="0"/>
              <a:t>ن الفَائ</a:t>
            </a:r>
            <a:r>
              <a:rPr lang="ar-LB" sz="3200" dirty="0"/>
              <a:t>ِ</a:t>
            </a:r>
            <a:r>
              <a:rPr lang="ar-SA" sz="3200" dirty="0"/>
              <a:t>ض وعَطاء الأرمَلة </a:t>
            </a:r>
            <a:r>
              <a:rPr lang="ar-LB" sz="3200" dirty="0"/>
              <a:t>يَلْلي لَفَت</a:t>
            </a:r>
            <a:r>
              <a:rPr lang="ar-SA" sz="3200" dirty="0"/>
              <a:t> انت</a:t>
            </a:r>
            <a:r>
              <a:rPr lang="ar-LB" sz="3200" dirty="0"/>
              <a:t>ِ</a:t>
            </a:r>
            <a:r>
              <a:rPr lang="ar-SA" sz="3200" dirty="0"/>
              <a:t>باه يَسوع</a:t>
            </a:r>
            <a:r>
              <a:rPr lang="en-US" sz="3200" dirty="0"/>
              <a:t>.</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5688105" y="3953435"/>
            <a:ext cx="3310156" cy="2904565"/>
          </a:xfrm>
          <a:prstGeom prst="rect">
            <a:avLst/>
          </a:prstGeom>
        </p:spPr>
      </p:pic>
    </p:spTree>
    <p:custDataLst>
      <p:tags r:id="rId1"/>
    </p:custDataLst>
    <p:extLst>
      <p:ext uri="{BB962C8B-B14F-4D97-AF65-F5344CB8AC3E}">
        <p14:creationId xmlns:p14="http://schemas.microsoft.com/office/powerpoint/2010/main" val="644996727"/>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564776" y="174812"/>
            <a:ext cx="4424083" cy="3657601"/>
          </a:xfrm>
          <a:prstGeom prst="cloudCallout">
            <a:avLst>
              <a:gd name="adj1" fmla="val 73976"/>
              <a:gd name="adj2" fmla="val 28781"/>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600" b="1" dirty="0">
                <a:solidFill>
                  <a:schemeClr val="tx1"/>
                </a:solidFill>
              </a:rPr>
              <a:t>خَلّونا هَلَّق نْحِط نَفسنا بِحُضور الله </a:t>
            </a:r>
          </a:p>
          <a:p>
            <a:pPr algn="ctr" rtl="1"/>
            <a:r>
              <a:rPr lang="ar-LB" sz="3600" b="1" dirty="0">
                <a:solidFill>
                  <a:schemeClr val="tx1"/>
                </a:solidFill>
              </a:rPr>
              <a:t>ونِستَدعي الرّوح القُدُس</a:t>
            </a:r>
            <a:endParaRPr lang="en-US" sz="3600" b="1" dirty="0">
              <a:solidFill>
                <a:schemeClr val="tx1"/>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4733365" y="3115679"/>
            <a:ext cx="4264896" cy="3742321"/>
          </a:xfrm>
          <a:prstGeom prst="rect">
            <a:avLst/>
          </a:prstGeom>
        </p:spPr>
      </p:pic>
    </p:spTree>
    <p:custDataLst>
      <p:tags r:id="rId1"/>
    </p:custDataLst>
    <p:extLst>
      <p:ext uri="{BB962C8B-B14F-4D97-AF65-F5344CB8AC3E}">
        <p14:creationId xmlns:p14="http://schemas.microsoft.com/office/powerpoint/2010/main" val="2524313703"/>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779929" y="134471"/>
            <a:ext cx="4114801" cy="2958353"/>
          </a:xfrm>
          <a:prstGeom prst="wedgeRoundRectCallout">
            <a:avLst>
              <a:gd name="adj1" fmla="val 46294"/>
              <a:gd name="adj2" fmla="val 91137"/>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dirty="0">
                <a:solidFill>
                  <a:schemeClr val="tx1"/>
                </a:solidFill>
              </a:rPr>
              <a:t>يا رَبّ إِمنَحْنا نِعمِة حُضورَك بَيننا وساعِدنا حتَّى نْعيش كأَبناء النّور </a:t>
            </a:r>
            <a:endParaRPr lang="en-US" sz="4000"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55827" y="2084295"/>
            <a:ext cx="3773020" cy="46407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tags r:id="rId1"/>
    </p:custDataLst>
    <p:extLst>
      <p:ext uri="{BB962C8B-B14F-4D97-AF65-F5344CB8AC3E}">
        <p14:creationId xmlns:p14="http://schemas.microsoft.com/office/powerpoint/2010/main" val="2202925585"/>
      </p:ext>
    </p:extLst>
  </p:cSld>
  <p:clrMapOvr>
    <a:masterClrMapping/>
  </p:clrMapOvr>
  <p:transition spd="slow" advTm="5052">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5741894" y="3990746"/>
            <a:ext cx="3267635" cy="2867254"/>
          </a:xfrm>
          <a:prstGeom prst="rect">
            <a:avLst/>
          </a:prstGeom>
        </p:spPr>
      </p:pic>
      <p:sp>
        <p:nvSpPr>
          <p:cNvPr id="6" name="Cloud Callout 5"/>
          <p:cNvSpPr/>
          <p:nvPr/>
        </p:nvSpPr>
        <p:spPr>
          <a:xfrm>
            <a:off x="121023" y="403413"/>
            <a:ext cx="6091518" cy="2461028"/>
          </a:xfrm>
          <a:prstGeom prst="cloudCallout">
            <a:avLst>
              <a:gd name="adj1" fmla="val 41164"/>
              <a:gd name="adj2" fmla="val 105198"/>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600" b="1" dirty="0">
                <a:solidFill>
                  <a:schemeClr val="bg1"/>
                </a:solidFill>
              </a:rPr>
              <a:t>أَصدِقائيّ تْطلَّعوا مْنيح وقولولِي أَيّ رَقِم أكبَر!</a:t>
            </a:r>
            <a:endParaRPr lang="en-US" sz="3600" dirty="0">
              <a:solidFill>
                <a:schemeClr val="bg1"/>
              </a:solidFill>
            </a:endParaRPr>
          </a:p>
        </p:txBody>
      </p:sp>
      <p:sp>
        <p:nvSpPr>
          <p:cNvPr id="2" name="Oval 1"/>
          <p:cNvSpPr/>
          <p:nvPr/>
        </p:nvSpPr>
        <p:spPr>
          <a:xfrm>
            <a:off x="2675965" y="3805517"/>
            <a:ext cx="2407024" cy="2339789"/>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9000" dirty="0">
                <a:solidFill>
                  <a:schemeClr val="tx2">
                    <a:lumMod val="50000"/>
                  </a:schemeClr>
                </a:solidFill>
              </a:rPr>
              <a:t>2</a:t>
            </a:r>
            <a:endParaRPr lang="en-US" sz="9000" dirty="0">
              <a:solidFill>
                <a:schemeClr val="tx2">
                  <a:lumMod val="50000"/>
                </a:schemeClr>
              </a:solidFill>
            </a:endParaRPr>
          </a:p>
        </p:txBody>
      </p:sp>
      <p:sp>
        <p:nvSpPr>
          <p:cNvPr id="7" name="Oval 6"/>
          <p:cNvSpPr/>
          <p:nvPr/>
        </p:nvSpPr>
        <p:spPr>
          <a:xfrm>
            <a:off x="313764" y="3832412"/>
            <a:ext cx="2259106" cy="2263588"/>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9000" dirty="0">
                <a:solidFill>
                  <a:schemeClr val="tx2">
                    <a:lumMod val="50000"/>
                  </a:schemeClr>
                </a:solidFill>
              </a:rPr>
              <a:t>20</a:t>
            </a:r>
            <a:endParaRPr lang="en-US" sz="9000" dirty="0">
              <a:solidFill>
                <a:schemeClr val="tx2">
                  <a:lumMod val="50000"/>
                </a:schemeClr>
              </a:solidFill>
            </a:endParaRPr>
          </a:p>
        </p:txBody>
      </p:sp>
    </p:spTree>
    <p:custDataLst>
      <p:tags r:id="rId1"/>
    </p:custDataLst>
    <p:extLst>
      <p:ext uri="{BB962C8B-B14F-4D97-AF65-F5344CB8AC3E}">
        <p14:creationId xmlns:p14="http://schemas.microsoft.com/office/powerpoint/2010/main" val="190036188"/>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5741894" y="3990746"/>
            <a:ext cx="3267635" cy="2867254"/>
          </a:xfrm>
          <a:prstGeom prst="rect">
            <a:avLst/>
          </a:prstGeom>
        </p:spPr>
      </p:pic>
      <p:sp>
        <p:nvSpPr>
          <p:cNvPr id="6" name="Cloud Callout 5"/>
          <p:cNvSpPr/>
          <p:nvPr/>
        </p:nvSpPr>
        <p:spPr>
          <a:xfrm>
            <a:off x="0" y="0"/>
            <a:ext cx="7422777" cy="4128247"/>
          </a:xfrm>
          <a:prstGeom prst="cloudCallout">
            <a:avLst>
              <a:gd name="adj1" fmla="val 46055"/>
              <a:gd name="adj2" fmla="val 56012"/>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000" dirty="0"/>
              <a:t>صَحيح!</a:t>
            </a:r>
            <a:r>
              <a:rPr lang="ar-LB" sz="3000" dirty="0"/>
              <a:t> رَقِم 20 أَكبَر مِن رَقم 2...</a:t>
            </a:r>
            <a:r>
              <a:rPr lang="ar-SA" sz="3000" dirty="0"/>
              <a:t> </a:t>
            </a:r>
            <a:r>
              <a:rPr lang="ar-LB" sz="3000" dirty="0"/>
              <a:t>بَس فيه </a:t>
            </a:r>
            <a:r>
              <a:rPr lang="ar-SA" sz="3000" dirty="0"/>
              <a:t>مَشه</a:t>
            </a:r>
            <a:r>
              <a:rPr lang="ar-LB" sz="3000" dirty="0"/>
              <a:t>َ</a:t>
            </a:r>
            <a:r>
              <a:rPr lang="ar-SA" sz="3000" dirty="0"/>
              <a:t>د من الإ</a:t>
            </a:r>
            <a:r>
              <a:rPr lang="ar-LB" sz="3000" dirty="0"/>
              <a:t>ِ</a:t>
            </a:r>
            <a:r>
              <a:rPr lang="ar-SA" sz="3000" dirty="0"/>
              <a:t>نْجي</a:t>
            </a:r>
            <a:r>
              <a:rPr lang="ar-LB" sz="3000" dirty="0"/>
              <a:t>ل</a:t>
            </a:r>
            <a:r>
              <a:rPr lang="ar-SA" sz="3000" dirty="0"/>
              <a:t> صار فيه الرَّقم 2 أكب</a:t>
            </a:r>
            <a:r>
              <a:rPr lang="ar-LB" sz="3000" dirty="0"/>
              <a:t>َ</a:t>
            </a:r>
            <a:r>
              <a:rPr lang="ar-SA" sz="3000" dirty="0"/>
              <a:t>ر  </a:t>
            </a:r>
            <a:r>
              <a:rPr lang="ar-LB" sz="3000" dirty="0"/>
              <a:t>و</a:t>
            </a:r>
            <a:r>
              <a:rPr lang="ar-SA" sz="3000" dirty="0"/>
              <a:t>أعْظَم م</a:t>
            </a:r>
            <a:r>
              <a:rPr lang="ar-LB" sz="3000" dirty="0"/>
              <a:t>ِ</a:t>
            </a:r>
            <a:r>
              <a:rPr lang="ar-SA" sz="3000" dirty="0"/>
              <a:t>ن ك</a:t>
            </a:r>
            <a:r>
              <a:rPr lang="ar-LB" sz="3000" dirty="0"/>
              <a:t>ِ</a:t>
            </a:r>
            <a:r>
              <a:rPr lang="ar-SA" sz="3000" dirty="0"/>
              <a:t>لّ الأرقام</a:t>
            </a:r>
            <a:r>
              <a:rPr lang="en-US" sz="3000" dirty="0"/>
              <a:t>!! </a:t>
            </a:r>
          </a:p>
          <a:p>
            <a:pPr algn="ctr" rtl="1"/>
            <a:r>
              <a:rPr lang="ar-LB" sz="3000" dirty="0"/>
              <a:t>بَدكُن </a:t>
            </a:r>
            <a:r>
              <a:rPr lang="ar-SA" sz="3000" dirty="0"/>
              <a:t>ت</a:t>
            </a:r>
            <a:r>
              <a:rPr lang="ar-LB" sz="3000" dirty="0"/>
              <a:t>َ</a:t>
            </a:r>
            <a:r>
              <a:rPr lang="ar-SA" sz="3000" dirty="0"/>
              <a:t>عرفوا ل</a:t>
            </a:r>
            <a:r>
              <a:rPr lang="ar-LB" sz="3000" dirty="0"/>
              <a:t>يش</a:t>
            </a:r>
            <a:r>
              <a:rPr lang="ar-SA" sz="3000" dirty="0"/>
              <a:t> وكيف</a:t>
            </a:r>
            <a:r>
              <a:rPr lang="ar-SA" sz="3600" dirty="0"/>
              <a:t>؟</a:t>
            </a:r>
            <a:r>
              <a:rPr lang="ar-LB" sz="3600" dirty="0"/>
              <a:t> </a:t>
            </a:r>
            <a:r>
              <a:rPr lang="ar-LB" sz="3600" b="1" dirty="0"/>
              <a:t>سْمَعوا!</a:t>
            </a:r>
            <a:endParaRPr lang="en-US" sz="3600" b="1" dirty="0"/>
          </a:p>
        </p:txBody>
      </p:sp>
    </p:spTree>
    <p:custDataLst>
      <p:tags r:id="rId1"/>
    </p:custDataLst>
    <p:extLst>
      <p:ext uri="{BB962C8B-B14F-4D97-AF65-F5344CB8AC3E}">
        <p14:creationId xmlns:p14="http://schemas.microsoft.com/office/powerpoint/2010/main" val="3459680491"/>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IMING" val="|3.9"/>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acet">
  <a:themeElements>
    <a:clrScheme name="Custom 15">
      <a:dk1>
        <a:sysClr val="windowText" lastClr="000000"/>
      </a:dk1>
      <a:lt1>
        <a:sysClr val="window" lastClr="FFFFFF"/>
      </a:lt1>
      <a:dk2>
        <a:srgbClr val="455F51"/>
      </a:dk2>
      <a:lt2>
        <a:srgbClr val="E3DED1"/>
      </a:lt2>
      <a:accent1>
        <a:srgbClr val="50771B"/>
      </a:accent1>
      <a:accent2>
        <a:srgbClr val="FFFF00"/>
      </a:accent2>
      <a:accent3>
        <a:srgbClr val="C0CF3A"/>
      </a:accent3>
      <a:accent4>
        <a:srgbClr val="029676"/>
      </a:accent4>
      <a:accent5>
        <a:srgbClr val="4AB5C4"/>
      </a:accent5>
      <a:accent6>
        <a:srgbClr val="0989B1"/>
      </a:accent6>
      <a:hlink>
        <a:srgbClr val="6B9F25"/>
      </a:hlink>
      <a:folHlink>
        <a:srgbClr val="BA6906"/>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3221</TotalTime>
  <Words>914</Words>
  <Application>Microsoft Office PowerPoint</Application>
  <PresentationFormat>On-screen Show (4:3)</PresentationFormat>
  <Paragraphs>86</Paragraphs>
  <Slides>49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Adobe Arabic</vt:lpstr>
      <vt:lpstr>Arial</vt:lpstr>
      <vt:lpstr>Calibri</vt:lpstr>
      <vt:lpstr>Traditional Arabic</vt:lpstr>
      <vt:lpstr>Trebuchet MS</vt:lpstr>
      <vt:lpstr>Wingdings 3</vt:lpstr>
      <vt:lpstr>Facet</vt:lpstr>
      <vt:lpstr>مَركَزُ التَّربِيَّةِ الدّينِيَّة رُهبانِيَّةُ القَلبَينِ الأقدَسَين </vt:lpstr>
      <vt:lpstr>PowerPoint Presentation</vt:lpstr>
      <vt:lpstr>اللِّقاءُ التّاسِع عَشَر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لأ</vt:lpstr>
      <vt:lpstr>لأ</vt:lpstr>
      <vt:lpstr>لأ</vt:lpstr>
      <vt:lpstr>لأ</vt:lpstr>
      <vt:lpstr>لأ</vt:lpstr>
      <vt:lpstr>لأ</vt:lpstr>
      <vt:lpstr>لأ</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مَركَزُ التَّربِيَّةِ الدّينِيَّة</dc:title>
  <dc:creator>WMAKSOUR</dc:creator>
  <cp:lastModifiedBy>Michel Haddad (Prof)</cp:lastModifiedBy>
  <cp:revision>171</cp:revision>
  <dcterms:created xsi:type="dcterms:W3CDTF">2020-08-25T06:38:39Z</dcterms:created>
  <dcterms:modified xsi:type="dcterms:W3CDTF">2022-02-25T20:00:59Z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99E8B023-038E-4CFF-A03F-BD9D0A384B1E</vt:lpwstr>
  </property>
  <property fmtid="{D5CDD505-2E9C-101B-9397-08002B2CF9AE}" pid="3" name="ArticulatePath">
    <vt:lpwstr>EB2-rencontre-19 2021-2022</vt:lpwstr>
  </property>
</Properties>
</file>