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tags/tag25.xml" ContentType="application/vnd.openxmlformats-officedocument.presentationml.tags+xml"/>
  <Override PartName="/ppt/notesSlides/notesSlide23.xml" ContentType="application/vnd.openxmlformats-officedocument.presentationml.notesSlide+xml"/>
  <Override PartName="/ppt/tags/tag26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27"/>
  </p:notesMasterIdLst>
  <p:sldIdLst>
    <p:sldId id="256" r:id="rId2"/>
    <p:sldId id="353" r:id="rId3"/>
    <p:sldId id="257" r:id="rId4"/>
    <p:sldId id="304" r:id="rId5"/>
    <p:sldId id="269" r:id="rId6"/>
    <p:sldId id="264" r:id="rId7"/>
    <p:sldId id="329" r:id="rId8"/>
    <p:sldId id="330" r:id="rId9"/>
    <p:sldId id="331" r:id="rId10"/>
    <p:sldId id="290" r:id="rId11"/>
    <p:sldId id="346" r:id="rId12"/>
    <p:sldId id="307" r:id="rId13"/>
    <p:sldId id="265" r:id="rId14"/>
    <p:sldId id="354" r:id="rId15"/>
    <p:sldId id="348" r:id="rId16"/>
    <p:sldId id="334" r:id="rId17"/>
    <p:sldId id="343" r:id="rId18"/>
    <p:sldId id="336" r:id="rId19"/>
    <p:sldId id="355" r:id="rId20"/>
    <p:sldId id="356" r:id="rId21"/>
    <p:sldId id="357" r:id="rId22"/>
    <p:sldId id="358" r:id="rId23"/>
    <p:sldId id="359" r:id="rId24"/>
    <p:sldId id="351" r:id="rId25"/>
    <p:sldId id="267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D6B6B"/>
    <a:srgbClr val="E03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6" y="102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398CE-4460-4BD6-A7A4-13091EBD4D55}" type="datetimeFigureOut">
              <a:rPr lang="en-US" smtClean="0"/>
              <a:t>22-Nov-21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DE2C2-9299-45C8-BD30-AB0A5F3B4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4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5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46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23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65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24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75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74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45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86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1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0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854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476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8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598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81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42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03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21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2C2-9299-45C8-BD30-AB0A5F3B49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6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8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8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2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47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2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6777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32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6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8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1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0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2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4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7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6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8B959-8859-4B62-889B-EF1BC886E37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8BBD77-3F86-49D8-AB7E-9612AC8CF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  <p:sldLayoutId id="2147483985" r:id="rId15"/>
    <p:sldLayoutId id="21474839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9399" y="1228479"/>
            <a:ext cx="5825202" cy="1646302"/>
          </a:xfrm>
        </p:spPr>
        <p:txBody>
          <a:bodyPr/>
          <a:lstStyle/>
          <a:p>
            <a:pPr algn="ctr" rtl="1"/>
            <a:r>
              <a:rPr lang="ar-LB" dirty="0"/>
              <a:t>مَركَزُ التَّربِيَّةِ الدّينِيَّة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151" y="3769480"/>
            <a:ext cx="5825202" cy="1096899"/>
          </a:xfrm>
        </p:spPr>
        <p:txBody>
          <a:bodyPr>
            <a:normAutofit/>
          </a:bodyPr>
          <a:lstStyle/>
          <a:p>
            <a:pPr algn="ctr" rtl="1"/>
            <a:r>
              <a:rPr lang="ar-LB" sz="5000" dirty="0">
                <a:latin typeface="Adobe Arabic" panose="02040503050201020203" pitchFamily="18" charset="-78"/>
                <a:cs typeface="Adobe Arabic" panose="02040503050201020203" pitchFamily="18" charset="-78"/>
              </a:rPr>
              <a:t>يُقَدِّمُ كِتابَ الأساسيّ الثّالث</a:t>
            </a:r>
            <a:endParaRPr lang="en-US" sz="5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1026" name="Picture 2" descr="C:\Users\wmaksour\Desktop\Project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328" y="249484"/>
            <a:ext cx="2983676" cy="124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59887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0" y="1"/>
            <a:ext cx="9143999" cy="6857999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>
                <a:solidFill>
                  <a:schemeClr val="tx1"/>
                </a:solidFill>
              </a:rPr>
              <a:t>كِل شي مِنْشوفو بِهالدّني، ومنسمَعو ومِنشمّو </a:t>
            </a:r>
            <a:r>
              <a:rPr lang="ar-SA" sz="3600" dirty="0">
                <a:solidFill>
                  <a:schemeClr val="tx1"/>
                </a:solidFill>
              </a:rPr>
              <a:t>ه</a:t>
            </a:r>
            <a:r>
              <a:rPr lang="ar-LB" sz="3600" dirty="0">
                <a:solidFill>
                  <a:schemeClr val="tx1"/>
                </a:solidFill>
              </a:rPr>
              <a:t>يّ</a:t>
            </a:r>
            <a:r>
              <a:rPr lang="ar-SA" sz="3600" dirty="0">
                <a:solidFill>
                  <a:schemeClr val="tx1"/>
                </a:solidFill>
              </a:rPr>
              <a:t>ي آثار اللّه الخَالِق</a:t>
            </a:r>
            <a:r>
              <a:rPr lang="ar-LB" sz="3600" dirty="0">
                <a:solidFill>
                  <a:schemeClr val="tx1"/>
                </a:solidFill>
              </a:rPr>
              <a:t> </a:t>
            </a:r>
            <a:r>
              <a:rPr lang="ar-SA" sz="3600" dirty="0">
                <a:solidFill>
                  <a:schemeClr val="tx1"/>
                </a:solidFill>
              </a:rPr>
              <a:t>صانِع</a:t>
            </a:r>
            <a:r>
              <a:rPr lang="ar-LB" sz="3600" dirty="0">
                <a:solidFill>
                  <a:schemeClr val="tx1"/>
                </a:solidFill>
              </a:rPr>
              <a:t> </a:t>
            </a:r>
            <a:r>
              <a:rPr lang="ar-SA" sz="3600" dirty="0">
                <a:solidFill>
                  <a:schemeClr val="tx1"/>
                </a:solidFill>
              </a:rPr>
              <a:t>السَّموات</a:t>
            </a:r>
            <a:r>
              <a:rPr lang="ar-LB" sz="3600" dirty="0">
                <a:solidFill>
                  <a:schemeClr val="tx1"/>
                </a:solidFill>
              </a:rPr>
              <a:t> </a:t>
            </a:r>
            <a:r>
              <a:rPr lang="ar-SA" sz="3600" dirty="0">
                <a:solidFill>
                  <a:schemeClr val="tx1"/>
                </a:solidFill>
              </a:rPr>
              <a:t>والأرض، </a:t>
            </a:r>
            <a:endParaRPr lang="ar-LB" sz="3600" dirty="0">
              <a:solidFill>
                <a:schemeClr val="tx1"/>
              </a:solidFill>
            </a:endParaRPr>
          </a:p>
          <a:p>
            <a:pPr algn="ctr" rtl="1"/>
            <a:r>
              <a:rPr lang="ar-SA" sz="3600" dirty="0">
                <a:solidFill>
                  <a:schemeClr val="tx1"/>
                </a:solidFill>
              </a:rPr>
              <a:t>وكلّ </a:t>
            </a:r>
            <a:r>
              <a:rPr lang="ar-LB" sz="3600" dirty="0">
                <a:solidFill>
                  <a:schemeClr val="tx1"/>
                </a:solidFill>
              </a:rPr>
              <a:t>شي حلو </a:t>
            </a:r>
            <a:r>
              <a:rPr lang="ar-SA" sz="3600" dirty="0">
                <a:solidFill>
                  <a:schemeClr val="tx1"/>
                </a:solidFill>
              </a:rPr>
              <a:t>وطيِّب</a:t>
            </a:r>
            <a:r>
              <a:rPr lang="ar-LB" sz="3600" dirty="0">
                <a:solidFill>
                  <a:schemeClr val="tx1"/>
                </a:solidFill>
              </a:rPr>
              <a:t>.</a:t>
            </a:r>
          </a:p>
          <a:p>
            <a:pPr algn="ctr" rtl="1"/>
            <a:endParaRPr lang="ar-LB" sz="3600" dirty="0">
              <a:solidFill>
                <a:schemeClr val="tx1"/>
              </a:solidFill>
            </a:endParaRPr>
          </a:p>
          <a:p>
            <a:pPr algn="ctr" rtl="1"/>
            <a:r>
              <a:rPr lang="ar-SA" sz="4400" dirty="0">
                <a:solidFill>
                  <a:srgbClr val="FF0000"/>
                </a:solidFill>
              </a:rPr>
              <a:t>اللّهُ هُو</a:t>
            </a:r>
            <a:r>
              <a:rPr lang="ar-LB" sz="4400" dirty="0">
                <a:solidFill>
                  <a:srgbClr val="FF0000"/>
                </a:solidFill>
              </a:rPr>
              <a:t>ّي</a:t>
            </a:r>
            <a:r>
              <a:rPr lang="ar-SA" sz="4400" dirty="0">
                <a:solidFill>
                  <a:srgbClr val="FF0000"/>
                </a:solidFill>
              </a:rPr>
              <a:t> النّورُ </a:t>
            </a:r>
            <a:r>
              <a:rPr lang="ar-LB" sz="4400" dirty="0">
                <a:solidFill>
                  <a:srgbClr val="FF0000"/>
                </a:solidFill>
              </a:rPr>
              <a:t>يلّي</a:t>
            </a:r>
          </a:p>
          <a:p>
            <a:pPr algn="ctr" rtl="1"/>
            <a:r>
              <a:rPr lang="ar-SA" sz="4400" dirty="0">
                <a:solidFill>
                  <a:srgbClr val="FF0000"/>
                </a:solidFill>
              </a:rPr>
              <a:t> </a:t>
            </a:r>
            <a:r>
              <a:rPr lang="ar-LB" sz="4400" dirty="0">
                <a:solidFill>
                  <a:srgbClr val="FF0000"/>
                </a:solidFill>
              </a:rPr>
              <a:t>ما في</a:t>
            </a:r>
            <a:r>
              <a:rPr lang="ar-SA" sz="4400" dirty="0">
                <a:solidFill>
                  <a:srgbClr val="FF0000"/>
                </a:solidFill>
              </a:rPr>
              <a:t> حَياة من دون</a:t>
            </a:r>
            <a:r>
              <a:rPr lang="ar-LB" sz="4400" dirty="0">
                <a:solidFill>
                  <a:srgbClr val="FF0000"/>
                </a:solidFill>
              </a:rPr>
              <a:t>و.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310" y="2243137"/>
            <a:ext cx="2402184" cy="461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6943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1" y="326913"/>
            <a:ext cx="7918135" cy="6133124"/>
          </a:xfrm>
        </p:spPr>
      </p:pic>
      <p:sp>
        <p:nvSpPr>
          <p:cNvPr id="5" name="TextBox 4"/>
          <p:cNvSpPr txBox="1"/>
          <p:nvPr/>
        </p:nvSpPr>
        <p:spPr>
          <a:xfrm>
            <a:off x="3438368" y="2654811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9000" b="1" dirty="0"/>
              <a:t>الله</a:t>
            </a:r>
            <a:endParaRPr lang="en-US" sz="9000" b="1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0" y="0"/>
            <a:ext cx="9143999" cy="685800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chemeClr val="tx1"/>
                </a:solidFill>
              </a:rPr>
              <a:t>اللّهُ </a:t>
            </a:r>
            <a:r>
              <a:rPr lang="ar-LB" sz="4000" dirty="0">
                <a:solidFill>
                  <a:schemeClr val="tx1"/>
                </a:solidFill>
              </a:rPr>
              <a:t>هوّي </a:t>
            </a:r>
            <a:r>
              <a:rPr lang="ar-SA" sz="4000" dirty="0">
                <a:solidFill>
                  <a:schemeClr val="tx1"/>
                </a:solidFill>
              </a:rPr>
              <a:t>شَمسنا ونُورنا. </a:t>
            </a:r>
            <a:endParaRPr lang="ar-LB" sz="4000" dirty="0">
              <a:solidFill>
                <a:schemeClr val="tx1"/>
              </a:solidFill>
            </a:endParaRPr>
          </a:p>
          <a:p>
            <a:pPr algn="ctr" rtl="1"/>
            <a:r>
              <a:rPr lang="ar-SA" sz="4000" dirty="0">
                <a:solidFill>
                  <a:schemeClr val="tx1"/>
                </a:solidFill>
              </a:rPr>
              <a:t>و</a:t>
            </a:r>
            <a:r>
              <a:rPr lang="ar-LB" sz="4000" dirty="0">
                <a:solidFill>
                  <a:schemeClr val="tx1"/>
                </a:solidFill>
              </a:rPr>
              <a:t>هيدي</a:t>
            </a:r>
            <a:r>
              <a:rPr lang="ar-SA" sz="4000" dirty="0">
                <a:solidFill>
                  <a:schemeClr val="tx1"/>
                </a:solidFill>
              </a:rPr>
              <a:t> السَّنَة، </a:t>
            </a:r>
            <a:endParaRPr lang="ar-LB" sz="4000" dirty="0">
              <a:solidFill>
                <a:schemeClr val="tx1"/>
              </a:solidFill>
            </a:endParaRPr>
          </a:p>
          <a:p>
            <a:pPr algn="ctr" rtl="1"/>
            <a:r>
              <a:rPr lang="ar-LB" sz="4000" dirty="0">
                <a:solidFill>
                  <a:schemeClr val="tx1"/>
                </a:solidFill>
              </a:rPr>
              <a:t>رح منخلّي نورو يضوّينا</a:t>
            </a:r>
            <a:r>
              <a:rPr lang="ar-SA" sz="4000" dirty="0">
                <a:solidFill>
                  <a:schemeClr val="tx1"/>
                </a:solidFill>
              </a:rPr>
              <a:t>،</a:t>
            </a:r>
            <a:endParaRPr lang="ar-LB" sz="4000" dirty="0">
              <a:solidFill>
                <a:schemeClr val="tx1"/>
              </a:solidFill>
            </a:endParaRPr>
          </a:p>
          <a:p>
            <a:pPr algn="ctr" rtl="1"/>
            <a:r>
              <a:rPr lang="ar-SA" sz="4000" dirty="0">
                <a:solidFill>
                  <a:schemeClr val="tx1"/>
                </a:solidFill>
              </a:rPr>
              <a:t> و</a:t>
            </a:r>
            <a:r>
              <a:rPr lang="ar-LB" sz="4000" dirty="0">
                <a:solidFill>
                  <a:schemeClr val="tx1"/>
                </a:solidFill>
              </a:rPr>
              <a:t>رح </a:t>
            </a:r>
            <a:r>
              <a:rPr lang="ar-SA" sz="4000" dirty="0">
                <a:solidFill>
                  <a:schemeClr val="tx1"/>
                </a:solidFill>
              </a:rPr>
              <a:t>نَختِمها </a:t>
            </a:r>
            <a:endParaRPr lang="ar-LB" sz="4000" dirty="0">
              <a:solidFill>
                <a:schemeClr val="tx1"/>
              </a:solidFill>
            </a:endParaRPr>
          </a:p>
          <a:p>
            <a:pPr algn="ctr" rtl="1"/>
            <a:r>
              <a:rPr lang="ar-SA" sz="4000" dirty="0">
                <a:solidFill>
                  <a:schemeClr val="tx1"/>
                </a:solidFill>
              </a:rPr>
              <a:t>بالاحتِفال بالمُناوَلة الأولى، </a:t>
            </a:r>
            <a:endParaRPr lang="ar-LB" sz="4000" dirty="0">
              <a:solidFill>
                <a:schemeClr val="tx1"/>
              </a:solidFill>
            </a:endParaRPr>
          </a:p>
          <a:p>
            <a:pPr algn="ctr" rtl="1"/>
            <a:r>
              <a:rPr lang="ar-SA" sz="4000" dirty="0">
                <a:solidFill>
                  <a:schemeClr val="tx1"/>
                </a:solidFill>
              </a:rPr>
              <a:t>والاتِّحاد</a:t>
            </a:r>
            <a:r>
              <a:rPr lang="ar-LB" sz="4000" dirty="0">
                <a:solidFill>
                  <a:schemeClr val="tx1"/>
                </a:solidFill>
              </a:rPr>
              <a:t> بيسوع </a:t>
            </a:r>
          </a:p>
          <a:p>
            <a:pPr algn="ctr" rtl="1"/>
            <a:r>
              <a:rPr lang="ar-LB" sz="4000" dirty="0">
                <a:solidFill>
                  <a:schemeClr val="tx1"/>
                </a:solidFill>
              </a:rPr>
              <a:t>ب</a:t>
            </a:r>
            <a:r>
              <a:rPr lang="ar-SA" sz="4000" dirty="0">
                <a:solidFill>
                  <a:schemeClr val="tx1"/>
                </a:solidFill>
              </a:rPr>
              <a:t>القُربان المُقَدَّس</a:t>
            </a:r>
            <a:r>
              <a:rPr lang="en-US" sz="4000" dirty="0"/>
              <a:t>.</a:t>
            </a:r>
          </a:p>
        </p:txBody>
      </p:sp>
      <p:pic>
        <p:nvPicPr>
          <p:cNvPr id="3074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29132"/>
            <a:ext cx="2173959" cy="432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9213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616431" y="475114"/>
            <a:ext cx="6244937" cy="3417617"/>
          </a:xfrm>
          <a:prstGeom prst="cloudCallout">
            <a:avLst>
              <a:gd name="adj1" fmla="val -69498"/>
              <a:gd name="adj2" fmla="val 3185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/>
              <a:t>تْطلّعُوا مْنيح بِصورِة الشّمس و بِكلمة الله وتركوا الله يحكِي معكُن بصَمت قلوبْكن</a:t>
            </a:r>
            <a:endParaRPr lang="en-US" sz="3600" dirty="0"/>
          </a:p>
        </p:txBody>
      </p:sp>
      <p:pic>
        <p:nvPicPr>
          <p:cNvPr id="4098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36739"/>
            <a:ext cx="2088172" cy="432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666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1" y="326913"/>
            <a:ext cx="7918135" cy="6133124"/>
          </a:xfrm>
        </p:spPr>
      </p:pic>
      <p:sp>
        <p:nvSpPr>
          <p:cNvPr id="5" name="TextBox 4"/>
          <p:cNvSpPr txBox="1"/>
          <p:nvPr/>
        </p:nvSpPr>
        <p:spPr>
          <a:xfrm>
            <a:off x="3438368" y="2654811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9000" b="1" dirty="0"/>
              <a:t>الله</a:t>
            </a:r>
            <a:endParaRPr lang="en-US" sz="9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141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720934" y="138290"/>
            <a:ext cx="6244937" cy="3192739"/>
          </a:xfrm>
          <a:prstGeom prst="cloudCallout">
            <a:avLst>
              <a:gd name="adj1" fmla="val -59980"/>
              <a:gd name="adj2" fmla="val 1943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dirty="0"/>
              <a:t>وهلّق أنا رح قول جِمَل وإنتو بِتْقولو ورايِي جملة: ”خبّرني مين إنت“</a:t>
            </a:r>
            <a:endParaRPr lang="en-US" sz="3600" dirty="0"/>
          </a:p>
        </p:txBody>
      </p:sp>
      <p:pic>
        <p:nvPicPr>
          <p:cNvPr id="5122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2322" y="2243137"/>
            <a:ext cx="2627313" cy="461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666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377441" y="522514"/>
            <a:ext cx="5590902" cy="305670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000" b="1" dirty="0">
                <a:solidFill>
                  <a:schemeClr val="bg1"/>
                </a:solidFill>
              </a:rPr>
              <a:t>أنتَ اللّه الخالِق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23506"/>
            <a:ext cx="2524626" cy="443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2702738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10" y="-52252"/>
            <a:ext cx="81468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3913" y="783775"/>
            <a:ext cx="5143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000" b="1" dirty="0"/>
              <a:t>خبّرني</a:t>
            </a:r>
          </a:p>
          <a:p>
            <a:pPr algn="ctr" rtl="1"/>
            <a:r>
              <a:rPr lang="ar-LB" sz="5000" b="1" dirty="0"/>
              <a:t> مين إنتَ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734665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828800" y="522515"/>
            <a:ext cx="6213136" cy="246887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000" b="1" dirty="0">
                <a:solidFill>
                  <a:schemeClr val="bg1"/>
                </a:solidFill>
              </a:rPr>
              <a:t>أنتَ اللّه ال</a:t>
            </a:r>
            <a:r>
              <a:rPr lang="ar-LB" sz="5000" b="1" dirty="0">
                <a:solidFill>
                  <a:schemeClr val="bg1"/>
                </a:solidFill>
              </a:rPr>
              <a:t>مُحِبّ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23506"/>
            <a:ext cx="2524626" cy="443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2702738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10" y="-52252"/>
            <a:ext cx="81468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3913" y="783775"/>
            <a:ext cx="5143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000" b="1" dirty="0"/>
              <a:t>خبّرني</a:t>
            </a:r>
          </a:p>
          <a:p>
            <a:pPr algn="ctr" rtl="1"/>
            <a:r>
              <a:rPr lang="ar-LB" sz="5000" b="1" dirty="0"/>
              <a:t> مين إنتَ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11971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an000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38994" y="0"/>
            <a:ext cx="4676119" cy="68706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563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828800" y="522515"/>
            <a:ext cx="6213136" cy="246887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000" b="1" dirty="0">
                <a:solidFill>
                  <a:schemeClr val="bg1"/>
                </a:solidFill>
              </a:rPr>
              <a:t>أنتَ اللّه ال</a:t>
            </a:r>
            <a:r>
              <a:rPr lang="ar-LB" sz="5000" b="1" dirty="0">
                <a:solidFill>
                  <a:schemeClr val="bg1"/>
                </a:solidFill>
              </a:rPr>
              <a:t>قدير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23506"/>
            <a:ext cx="2524626" cy="443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845303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10" y="-52252"/>
            <a:ext cx="81468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3913" y="783775"/>
            <a:ext cx="5143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000" b="1" dirty="0"/>
              <a:t>خبّرني</a:t>
            </a:r>
          </a:p>
          <a:p>
            <a:pPr algn="ctr" rtl="1"/>
            <a:r>
              <a:rPr lang="ar-LB" sz="5000" b="1" dirty="0"/>
              <a:t> مين إنتَ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41900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828800" y="522515"/>
            <a:ext cx="6213136" cy="246887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5000" b="1" dirty="0">
                <a:solidFill>
                  <a:schemeClr val="bg1"/>
                </a:solidFill>
              </a:rPr>
              <a:t>أنتَ اللّه ال</a:t>
            </a:r>
            <a:r>
              <a:rPr lang="ar-LB" sz="5000" b="1" dirty="0">
                <a:solidFill>
                  <a:schemeClr val="bg1"/>
                </a:solidFill>
              </a:rPr>
              <a:t>غيور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23506"/>
            <a:ext cx="2524626" cy="443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94221109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10" y="-52252"/>
            <a:ext cx="81468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3913" y="783775"/>
            <a:ext cx="5143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000" b="1" dirty="0"/>
              <a:t>خبّرني</a:t>
            </a:r>
          </a:p>
          <a:p>
            <a:pPr algn="ctr" rtl="1"/>
            <a:r>
              <a:rPr lang="ar-LB" sz="5000" b="1" dirty="0"/>
              <a:t> مين إنتَ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6780214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Liliane\Desktop\Pictur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98620" y="1502231"/>
            <a:ext cx="5123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3600" b="1" dirty="0"/>
              <a:t>يا رب، نِحنَا هَون تَنِتْعرّف عليك ونِتّحد فيك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734665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892279" y="3004302"/>
            <a:ext cx="7108029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رَب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ن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ا يَسوع،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مْنِ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شك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ْ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ر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ك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kumimoji="0" lang="ar-LB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 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لأنّك جَمَع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ْ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تنا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ب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بِداية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ه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السنة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	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رَبنا يَسوع،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إ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نتَ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ب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تَعرِف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شو في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ب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قَلب ك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ِ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ل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 واحَد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 منّا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	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ربنا يَسوع، أنتَ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بتعرِف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إنّو نحنَا بَعدْنا زغار.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	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ربنا يَسوع،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من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شك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ْ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ر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َك</a:t>
            </a:r>
            <a:r>
              <a:rPr kumimoji="0" lang="ar-LB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 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لأنّك اختَرت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ْ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نا، </a:t>
            </a:r>
            <a:endParaRPr kumimoji="0" lang="ar-LB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Times New Roman" pitchFamily="18" charset="0"/>
              <a:cs typeface="+mj-cs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ولأنّك</a:t>
            </a:r>
            <a:r>
              <a:rPr lang="ar-LB" sz="3200" dirty="0">
                <a:latin typeface="Traditional Arabic" pitchFamily="18" charset="-78"/>
                <a:ea typeface="Times New Roman" pitchFamily="18" charset="0"/>
                <a:cs typeface="+mj-cs"/>
              </a:rPr>
              <a:t> رح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 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بِتْقَدِّملنا 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الس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ّ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نة جَسَدَك ودَم</a:t>
            </a:r>
            <a:r>
              <a:rPr kumimoji="0" lang="ar-L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ّ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+mj-cs"/>
              </a:rPr>
              <a:t>ك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544661" y="176081"/>
            <a:ext cx="5741125" cy="2442754"/>
          </a:xfrm>
          <a:prstGeom prst="cloudCallout">
            <a:avLst>
              <a:gd name="adj1" fmla="val -52641"/>
              <a:gd name="adj2" fmla="val 88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600" b="1" dirty="0"/>
              <a:t>وهلّق قولوا معي هالصلاة</a:t>
            </a:r>
            <a:endParaRPr lang="en-US" sz="3600" b="1" dirty="0"/>
          </a:p>
        </p:txBody>
      </p:sp>
      <p:pic>
        <p:nvPicPr>
          <p:cNvPr id="6146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12667"/>
            <a:ext cx="2102568" cy="461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2850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143" y="769034"/>
            <a:ext cx="3744198" cy="1203768"/>
          </a:xfrm>
        </p:spPr>
        <p:txBody>
          <a:bodyPr/>
          <a:lstStyle/>
          <a:p>
            <a:pPr rtl="1"/>
            <a:r>
              <a:rPr lang="ar-LB" dirty="0"/>
              <a:t>اللِّقاءُ الثاني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343" y="3409407"/>
            <a:ext cx="6347991" cy="1541417"/>
          </a:xfrm>
        </p:spPr>
        <p:txBody>
          <a:bodyPr>
            <a:normAutofit/>
          </a:bodyPr>
          <a:lstStyle/>
          <a:p>
            <a:pPr algn="ctr" rtl="1"/>
            <a:r>
              <a:rPr lang="ar-LB" sz="5000" b="1" dirty="0"/>
              <a:t>«انا هو الله»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018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Liliane\Desktop\anges\eb3\اللقاء 2\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16183" y="-1"/>
            <a:ext cx="4720251" cy="6828809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878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4845824"/>
            <a:ext cx="7461169" cy="1867401"/>
          </a:xfrm>
        </p:spPr>
        <p:txBody>
          <a:bodyPr>
            <a:noAutofit/>
          </a:bodyPr>
          <a:lstStyle/>
          <a:p>
            <a:pPr algn="r" rtl="1"/>
            <a:r>
              <a:rPr lang="ar-LB" sz="3600" dirty="0"/>
              <a:t>نتنبّه إنو</a:t>
            </a:r>
            <a:r>
              <a:rPr lang="ar-SA" sz="3600" dirty="0"/>
              <a:t> نور</a:t>
            </a:r>
            <a:r>
              <a:rPr lang="ar-LB" sz="3600" dirty="0"/>
              <a:t> </a:t>
            </a:r>
            <a:r>
              <a:rPr lang="ar-SA" sz="3600" dirty="0"/>
              <a:t>اللّه هو</a:t>
            </a:r>
            <a:r>
              <a:rPr lang="ar-LB" sz="3600" dirty="0"/>
              <a:t>ّي</a:t>
            </a:r>
            <a:r>
              <a:rPr lang="ar-SA" sz="3600" dirty="0"/>
              <a:t> </a:t>
            </a:r>
            <a:r>
              <a:rPr lang="ar-LB" sz="3600" dirty="0"/>
              <a:t>يلّي بيضوّي </a:t>
            </a:r>
            <a:r>
              <a:rPr lang="ar-SA" sz="3600" dirty="0"/>
              <a:t>حَيات</a:t>
            </a:r>
            <a:r>
              <a:rPr lang="ar-LB" sz="3600" dirty="0"/>
              <a:t>نا</a:t>
            </a:r>
            <a:r>
              <a:rPr lang="ar-SA" sz="3600" dirty="0"/>
              <a:t>، و</a:t>
            </a:r>
            <a:r>
              <a:rPr lang="ar-LB" sz="3600" dirty="0"/>
              <a:t>إ</a:t>
            </a:r>
            <a:r>
              <a:rPr lang="ar-SA" sz="3600" dirty="0"/>
              <a:t>نّ</a:t>
            </a:r>
            <a:r>
              <a:rPr lang="ar-LB" sz="3600" dirty="0"/>
              <a:t>و</a:t>
            </a:r>
            <a:r>
              <a:rPr lang="ar-SA" sz="3600" dirty="0"/>
              <a:t> الحَياة مِن دون</a:t>
            </a:r>
            <a:r>
              <a:rPr lang="ar-LB" sz="3600" dirty="0"/>
              <a:t>و</a:t>
            </a:r>
            <a:r>
              <a:rPr lang="ar-SA" sz="3600" dirty="0"/>
              <a:t>، مُظلِمة وبلا مَعنى</a:t>
            </a:r>
            <a:r>
              <a:rPr lang="en-US" sz="3600" dirty="0"/>
              <a:t>.</a:t>
            </a:r>
            <a:endParaRPr lang="ar-LB" sz="3600" dirty="0"/>
          </a:p>
          <a:p>
            <a:pPr algn="r" rtl="1"/>
            <a:endParaRPr lang="en-US" sz="3600" dirty="0"/>
          </a:p>
        </p:txBody>
      </p:sp>
      <p:sp>
        <p:nvSpPr>
          <p:cNvPr id="6" name="Cloud Callout 5"/>
          <p:cNvSpPr/>
          <p:nvPr/>
        </p:nvSpPr>
        <p:spPr>
          <a:xfrm>
            <a:off x="3730584" y="299354"/>
            <a:ext cx="3784922" cy="2060294"/>
          </a:xfrm>
          <a:prstGeom prst="cloudCallout">
            <a:avLst>
              <a:gd name="adj1" fmla="val -76511"/>
              <a:gd name="adj2" fmla="val -1177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600" dirty="0">
                <a:solidFill>
                  <a:schemeClr val="bg1"/>
                </a:solidFill>
              </a:rPr>
              <a:t>شو هَدَفنا مِن هَاللِّقاء؟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3332" y="2660056"/>
            <a:ext cx="7277836" cy="2154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LB" sz="3200" dirty="0"/>
              <a:t>نلمس </a:t>
            </a:r>
            <a:r>
              <a:rPr lang="ar-SA" sz="3200" dirty="0"/>
              <a:t>بواسِطة حَوا</a:t>
            </a:r>
            <a:r>
              <a:rPr lang="ar-LB" sz="3200" dirty="0"/>
              <a:t>سنا</a:t>
            </a:r>
            <a:r>
              <a:rPr lang="ar-SA" sz="3200" dirty="0"/>
              <a:t> عَظَمة خَلق اللّه ورَوع</a:t>
            </a:r>
            <a:r>
              <a:rPr lang="ar-LB" sz="3200" dirty="0"/>
              <a:t>تو</a:t>
            </a:r>
            <a:r>
              <a:rPr lang="ar-SA" sz="3200" dirty="0"/>
              <a:t> وطيب</a:t>
            </a:r>
            <a:r>
              <a:rPr lang="ar-LB" sz="3200" dirty="0"/>
              <a:t>تو</a:t>
            </a:r>
            <a:r>
              <a:rPr lang="ar-SA" sz="3200" dirty="0"/>
              <a:t>، </a:t>
            </a:r>
            <a:r>
              <a:rPr lang="ar-LB" sz="3200" dirty="0"/>
              <a:t>ونحدد</a:t>
            </a:r>
            <a:r>
              <a:rPr lang="ar-SA" sz="3200" dirty="0"/>
              <a:t> هَدَف</a:t>
            </a:r>
            <a:r>
              <a:rPr lang="ar-LB" sz="3200" dirty="0"/>
              <a:t> </a:t>
            </a:r>
            <a:r>
              <a:rPr lang="ar-SA" sz="3200" dirty="0"/>
              <a:t>تَعليم</a:t>
            </a:r>
            <a:r>
              <a:rPr lang="ar-LB" sz="3200" dirty="0"/>
              <a:t>نا</a:t>
            </a:r>
            <a:r>
              <a:rPr lang="ar-SA" sz="3200" dirty="0"/>
              <a:t> </a:t>
            </a:r>
            <a:r>
              <a:rPr lang="ar-LB" sz="3200" dirty="0"/>
              <a:t>ه</a:t>
            </a:r>
            <a:r>
              <a:rPr lang="ar-SA" sz="3200" dirty="0"/>
              <a:t>السنة بمَعرِفة اللّه</a:t>
            </a:r>
            <a:r>
              <a:rPr lang="ar-LB" sz="3200" dirty="0"/>
              <a:t> ب</a:t>
            </a:r>
            <a:r>
              <a:rPr lang="ar-SA" sz="3200" dirty="0"/>
              <a:t>شَكل</a:t>
            </a:r>
            <a:r>
              <a:rPr lang="ar-LB" sz="3200" dirty="0"/>
              <a:t> </a:t>
            </a:r>
            <a:r>
              <a:rPr lang="ar-SA" sz="3200" dirty="0"/>
              <a:t>أ</a:t>
            </a:r>
            <a:r>
              <a:rPr lang="ar-LB" sz="3200" dirty="0"/>
              <a:t>ع</a:t>
            </a:r>
            <a:r>
              <a:rPr lang="ar-SA" sz="3200" dirty="0"/>
              <a:t>مق من خِلال آثار</a:t>
            </a:r>
            <a:r>
              <a:rPr lang="ar-LB" sz="3200" dirty="0"/>
              <a:t>و</a:t>
            </a:r>
            <a:r>
              <a:rPr lang="en-US" sz="3200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2879" y="168396"/>
            <a:ext cx="2567690" cy="27226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38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3141617" y="535578"/>
            <a:ext cx="5085581" cy="3566160"/>
          </a:xfrm>
          <a:prstGeom prst="cloudCallout">
            <a:avLst>
              <a:gd name="adj1" fmla="val -65988"/>
              <a:gd name="adj2" fmla="val 3337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3500" dirty="0"/>
              <a:t>أَصدِقائي! تطلعوا منيح </a:t>
            </a:r>
            <a:r>
              <a:rPr lang="ar-LB" sz="3500" dirty="0" err="1"/>
              <a:t>بهالصّورة</a:t>
            </a:r>
            <a:r>
              <a:rPr lang="fr-FR" sz="3500" dirty="0"/>
              <a:t> </a:t>
            </a:r>
            <a:r>
              <a:rPr lang="ar-LB" sz="3500" dirty="0"/>
              <a:t> التالية... </a:t>
            </a:r>
          </a:p>
          <a:p>
            <a:pPr algn="ctr" rtl="1"/>
            <a:r>
              <a:rPr lang="ar-LB" sz="3500" dirty="0"/>
              <a:t>شو شايفين فيها؟</a:t>
            </a:r>
          </a:p>
        </p:txBody>
      </p:sp>
      <p:pic>
        <p:nvPicPr>
          <p:cNvPr id="2050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23506"/>
            <a:ext cx="2524626" cy="443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8982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Liliane\Desktop\anges\eb3\اللقاء 2\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39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3185555" y="274319"/>
            <a:ext cx="5109359" cy="2782389"/>
          </a:xfrm>
          <a:prstGeom prst="cloudCallout">
            <a:avLst>
              <a:gd name="adj1" fmla="val -56711"/>
              <a:gd name="adj2" fmla="val 7854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3600" dirty="0"/>
              <a:t>لمين هالدّعسات؟</a:t>
            </a:r>
            <a:r>
              <a:rPr lang="ar-SA" sz="3600" dirty="0"/>
              <a:t>  </a:t>
            </a:r>
            <a:endParaRPr lang="ar-LB" sz="3600" dirty="0"/>
          </a:p>
          <a:p>
            <a:pPr algn="ctr"/>
            <a:r>
              <a:rPr lang="ar-LB" sz="3600" dirty="0"/>
              <a:t>هيي لحدا شايفينو بالصّورة؟</a:t>
            </a:r>
            <a:endParaRPr lang="ar-LB" sz="3500" dirty="0"/>
          </a:p>
        </p:txBody>
      </p:sp>
      <p:pic>
        <p:nvPicPr>
          <p:cNvPr id="3" name="Picture 2" descr="C:\Users\wmaksour\Desktop\صور الصفوف مصحح\Picture1 copy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791" y="2423506"/>
            <a:ext cx="2524626" cy="443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8982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269" y="604094"/>
            <a:ext cx="704414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LB" sz="3600" dirty="0"/>
              <a:t>لاء، بَس منَعرِف مِن خلالها إنّو </a:t>
            </a:r>
          </a:p>
          <a:p>
            <a:pPr algn="ctr" rtl="1"/>
            <a:r>
              <a:rPr lang="ar-LB" sz="3600" dirty="0"/>
              <a:t>كانْ مَوجود ومِرق مِن هَون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456"/>
          <a:stretch/>
        </p:blipFill>
        <p:spPr>
          <a:xfrm>
            <a:off x="137158" y="2076995"/>
            <a:ext cx="8340369" cy="46373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9365198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1925</TotalTime>
  <Words>338</Words>
  <Application>Microsoft Office PowerPoint</Application>
  <PresentationFormat>On-screen Show (4:3)</PresentationFormat>
  <Paragraphs>74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Adobe Arabic</vt:lpstr>
      <vt:lpstr>Arial</vt:lpstr>
      <vt:lpstr>Calibri</vt:lpstr>
      <vt:lpstr>Traditional Arabic</vt:lpstr>
      <vt:lpstr>Trebuchet MS</vt:lpstr>
      <vt:lpstr>Wingdings 3</vt:lpstr>
      <vt:lpstr>Facet</vt:lpstr>
      <vt:lpstr>مَركَزُ التَّربِيَّةِ الدّينِيَّة </vt:lpstr>
      <vt:lpstr>PowerPoint Presentation</vt:lpstr>
      <vt:lpstr>اللِّقاءُ الثاني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مركز التربية الدينية</dc:title>
  <dc:creator>Michel Haddad</dc:creator>
  <cp:lastModifiedBy>Michel Haddad (Prof)</cp:lastModifiedBy>
  <cp:revision>168</cp:revision>
  <dcterms:created xsi:type="dcterms:W3CDTF">2020-06-11T06:09:44Z</dcterms:created>
  <dcterms:modified xsi:type="dcterms:W3CDTF">2021-11-22T16:37:27Z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90B987A9-822A-4020-923F-63341BC57927</vt:lpwstr>
  </property>
  <property fmtid="{D5CDD505-2E9C-101B-9397-08002B2CF9AE}" pid="3" name="ArticulatePath">
    <vt:lpwstr>eb3-اللقاء 2</vt:lpwstr>
  </property>
</Properties>
</file>