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7"/>
  </p:notesMasterIdLst>
  <p:sldIdLst>
    <p:sldId id="256" r:id="rId2"/>
    <p:sldId id="257" r:id="rId3"/>
    <p:sldId id="362" r:id="rId4"/>
    <p:sldId id="304" r:id="rId5"/>
    <p:sldId id="359" r:id="rId6"/>
    <p:sldId id="269" r:id="rId7"/>
    <p:sldId id="264" r:id="rId8"/>
    <p:sldId id="329" r:id="rId9"/>
    <p:sldId id="330" r:id="rId10"/>
    <p:sldId id="346" r:id="rId11"/>
    <p:sldId id="305" r:id="rId12"/>
    <p:sldId id="347" r:id="rId13"/>
    <p:sldId id="363" r:id="rId14"/>
    <p:sldId id="306" r:id="rId15"/>
    <p:sldId id="354" r:id="rId16"/>
    <p:sldId id="349" r:id="rId17"/>
    <p:sldId id="365" r:id="rId18"/>
    <p:sldId id="366" r:id="rId19"/>
    <p:sldId id="367" r:id="rId20"/>
    <p:sldId id="368" r:id="rId21"/>
    <p:sldId id="370" r:id="rId22"/>
    <p:sldId id="371" r:id="rId23"/>
    <p:sldId id="372" r:id="rId24"/>
    <p:sldId id="323" r:id="rId25"/>
    <p:sldId id="351" r:id="rId26"/>
    <p:sldId id="355" r:id="rId27"/>
    <p:sldId id="356" r:id="rId28"/>
    <p:sldId id="357" r:id="rId29"/>
    <p:sldId id="270" r:id="rId30"/>
    <p:sldId id="360" r:id="rId31"/>
    <p:sldId id="340" r:id="rId32"/>
    <p:sldId id="361" r:id="rId33"/>
    <p:sldId id="267" r:id="rId34"/>
    <p:sldId id="358" r:id="rId35"/>
    <p:sldId id="273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880"/>
    <a:srgbClr val="FFCC99"/>
    <a:srgbClr val="F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30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8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8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7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2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1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7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1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4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4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6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8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69" y="2022304"/>
            <a:ext cx="705554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21" y="5386095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581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Liliane\Desktop\anges\eb3\اللقاء5\555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702" y="0"/>
            <a:ext cx="5272392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61940" y="185494"/>
            <a:ext cx="5589701" cy="4491102"/>
          </a:xfrm>
          <a:prstGeom prst="cloudCallout">
            <a:avLst>
              <a:gd name="adj1" fmla="val -64742"/>
              <a:gd name="adj2" fmla="val 134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مِنسمّي الرّجّال يلّي بالصّورة؟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عَم يعمِل؟</a:t>
            </a:r>
          </a:p>
        </p:txBody>
      </p:sp>
      <p:pic>
        <p:nvPicPr>
          <p:cNvPr id="3074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3137"/>
            <a:ext cx="2627313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anges\eb3\اللقاء5\555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190" y="0"/>
            <a:ext cx="417881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802675" y="0"/>
            <a:ext cx="3605904" cy="3793787"/>
          </a:xfrm>
          <a:prstGeom prst="cloudCallout">
            <a:avLst>
              <a:gd name="adj1" fmla="val -62154"/>
              <a:gd name="adj2" fmla="val 4485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رح بِيصير بالبذُور يلّي عم يرميها برأيكن؟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318" y="2207623"/>
            <a:ext cx="2627313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87055" y="571500"/>
            <a:ext cx="5556870" cy="2958328"/>
          </a:xfrm>
          <a:prstGeom prst="cloudCallout">
            <a:avLst>
              <a:gd name="adj1" fmla="val -61137"/>
              <a:gd name="adj2" fmla="val 2317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/>
            <a:r>
              <a:rPr lang="ar-LB" sz="3600" b="1" dirty="0">
                <a:solidFill>
                  <a:schemeClr val="tx1"/>
                </a:solidFill>
              </a:rPr>
              <a:t>مين حكِي عن هالزّارع؟</a:t>
            </a:r>
          </a:p>
          <a:p>
            <a:pPr marL="571500" indent="-571500" algn="ctr" rtl="1"/>
            <a:r>
              <a:rPr lang="ar-LB" sz="3600" b="1" dirty="0">
                <a:solidFill>
                  <a:schemeClr val="tx1"/>
                </a:solidFill>
              </a:rPr>
              <a:t>وَين؟ </a:t>
            </a:r>
          </a:p>
        </p:txBody>
      </p:sp>
      <p:pic>
        <p:nvPicPr>
          <p:cNvPr id="5122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9456"/>
            <a:ext cx="220939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627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75" y="0"/>
            <a:ext cx="65026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2929" y="715447"/>
            <a:ext cx="31534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b="1" dirty="0"/>
              <a:t>يسوع ،</a:t>
            </a:r>
          </a:p>
          <a:p>
            <a:pPr algn="ctr" rtl="1"/>
            <a:r>
              <a:rPr lang="ar-LB" sz="3000" b="1" dirty="0"/>
              <a:t> بالكتاب المقدس</a:t>
            </a:r>
          </a:p>
          <a:p>
            <a:pPr algn="ctr" rtl="1"/>
            <a:r>
              <a:rPr lang="ar-LB" sz="3000" b="1" dirty="0"/>
              <a:t>العهد الجديد!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114426" y="3886201"/>
            <a:ext cx="3157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/>
            <a:r>
              <a:rPr lang="ar-LB" sz="3000" b="1" dirty="0"/>
              <a:t>يلّي كَتَبوه الإنجيليّين : متّى، مرقس، لوقا ويوحنّا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3466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623484" y="214071"/>
            <a:ext cx="6276716" cy="3937934"/>
          </a:xfrm>
          <a:prstGeom prst="cloudCallout">
            <a:avLst>
              <a:gd name="adj1" fmla="val -68418"/>
              <a:gd name="adj2" fmla="val 1754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برافو! </a:t>
            </a:r>
            <a:r>
              <a:rPr lang="ar-SA" sz="3200" b="1" dirty="0">
                <a:solidFill>
                  <a:schemeClr val="tx1"/>
                </a:solidFill>
              </a:rPr>
              <a:t>و</a:t>
            </a:r>
            <a:r>
              <a:rPr lang="ar-LB" sz="3200" b="1" dirty="0">
                <a:solidFill>
                  <a:schemeClr val="tx1"/>
                </a:solidFill>
              </a:rPr>
              <a:t>هلَّق رَحْ </a:t>
            </a:r>
            <a:r>
              <a:rPr lang="ar-SA" sz="3200" b="1" dirty="0">
                <a:solidFill>
                  <a:schemeClr val="tx1"/>
                </a:solidFill>
              </a:rPr>
              <a:t>ن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صغ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ي </a:t>
            </a:r>
            <a:r>
              <a:rPr lang="ar-LB" sz="3200" b="1" dirty="0">
                <a:solidFill>
                  <a:schemeClr val="tx1"/>
                </a:solidFill>
              </a:rPr>
              <a:t>ل</a:t>
            </a:r>
            <a:r>
              <a:rPr lang="ar-SA" sz="3200" b="1" dirty="0">
                <a:solidFill>
                  <a:schemeClr val="tx1"/>
                </a:solidFill>
              </a:rPr>
              <a:t>مَشهَد من إنجيل مَرقُس </a:t>
            </a:r>
            <a:r>
              <a:rPr lang="ar-LB" sz="3200" b="1" dirty="0">
                <a:solidFill>
                  <a:schemeClr val="tx1"/>
                </a:solidFill>
              </a:rPr>
              <a:t>ويسوع </a:t>
            </a:r>
            <a:r>
              <a:rPr lang="ar-SA" sz="3200" b="1" dirty="0">
                <a:solidFill>
                  <a:schemeClr val="tx1"/>
                </a:solidFill>
              </a:rPr>
              <a:t>عطى مَثَ</a:t>
            </a:r>
            <a:r>
              <a:rPr lang="ar-LB" sz="3200" b="1" dirty="0">
                <a:solidFill>
                  <a:schemeClr val="tx1"/>
                </a:solidFill>
              </a:rPr>
              <a:t>ل</a:t>
            </a:r>
            <a:r>
              <a:rPr lang="ar-SA" sz="3200" b="1" dirty="0">
                <a:solidFill>
                  <a:schemeClr val="tx1"/>
                </a:solidFill>
              </a:rPr>
              <a:t> الزَّارِع، ليعَلِّم النّاس </a:t>
            </a:r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عن </a:t>
            </a:r>
            <a:r>
              <a:rPr lang="ar-SA" sz="3200" b="1" dirty="0">
                <a:solidFill>
                  <a:schemeClr val="tx1"/>
                </a:solidFill>
              </a:rPr>
              <a:t>ك</a:t>
            </a:r>
            <a:r>
              <a:rPr lang="ar-LB" sz="3200" b="1" dirty="0">
                <a:solidFill>
                  <a:schemeClr val="tx1"/>
                </a:solidFill>
              </a:rPr>
              <a:t>ل</a:t>
            </a:r>
            <a:r>
              <a:rPr lang="ar-SA" sz="3200" b="1" dirty="0">
                <a:solidFill>
                  <a:schemeClr val="tx1"/>
                </a:solidFill>
              </a:rPr>
              <a:t>مة اللّه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3137"/>
            <a:ext cx="2145951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3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7905" y="1072634"/>
            <a:ext cx="266611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5000" dirty="0"/>
              <a:t>راح الفلاح</a:t>
            </a:r>
            <a:endParaRPr lang="ar-LB" sz="5000" dirty="0"/>
          </a:p>
          <a:p>
            <a:pPr algn="ctr" rtl="1"/>
            <a:r>
              <a:rPr lang="ar-SA" sz="5000" dirty="0"/>
              <a:t> تَ يِزرع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2204" y="443984"/>
            <a:ext cx="34772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dirty="0"/>
              <a:t>هوّي وعَمْ يَزْرَع،</a:t>
            </a:r>
            <a:endParaRPr lang="ar-LB" sz="4000" dirty="0"/>
          </a:p>
          <a:p>
            <a:pPr algn="ctr" rtl="1"/>
            <a:r>
              <a:rPr lang="ar-SA" sz="4000" dirty="0"/>
              <a:t> وَقِع شويّة بز</a:t>
            </a:r>
            <a:r>
              <a:rPr lang="ar-LB" sz="4000" dirty="0"/>
              <a:t>و</a:t>
            </a:r>
            <a:r>
              <a:rPr lang="ar-SA" sz="4000" dirty="0"/>
              <a:t>ر </a:t>
            </a:r>
            <a:endParaRPr lang="ar-LB" sz="4000" dirty="0"/>
          </a:p>
          <a:p>
            <a:pPr algn="ctr" rtl="1"/>
            <a:r>
              <a:rPr lang="ar-SA" sz="4000" dirty="0"/>
              <a:t> عَ طريقو</a:t>
            </a:r>
            <a:r>
              <a:rPr lang="ar-LB" sz="4000" dirty="0"/>
              <a:t>...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71140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7618" y="0"/>
            <a:ext cx="387638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5000" dirty="0">
                <a:solidFill>
                  <a:schemeClr val="bg1"/>
                </a:solidFill>
              </a:rPr>
              <a:t>وأجُو طيور </a:t>
            </a:r>
            <a:endParaRPr lang="ar-LB" sz="5000" dirty="0">
              <a:solidFill>
                <a:schemeClr val="bg1"/>
              </a:solidFill>
            </a:endParaRPr>
          </a:p>
          <a:p>
            <a:pPr algn="ctr" rtl="1"/>
            <a:r>
              <a:rPr lang="ar-SA" sz="5000" dirty="0">
                <a:solidFill>
                  <a:schemeClr val="bg1"/>
                </a:solidFill>
              </a:rPr>
              <a:t>السّما أكَلُوُون</a:t>
            </a:r>
            <a:r>
              <a:rPr lang="en-US" sz="50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1894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934" y="228601"/>
            <a:ext cx="6875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dirty="0"/>
              <a:t>وشوّية</a:t>
            </a:r>
            <a:r>
              <a:rPr lang="ar-LB" sz="3000" dirty="0"/>
              <a:t> بزور،</a:t>
            </a:r>
            <a:r>
              <a:rPr lang="ar-SA" sz="3000" dirty="0"/>
              <a:t> وَقْعُو عَ أرض كلّها ب</a:t>
            </a:r>
            <a:r>
              <a:rPr lang="ar-LB" sz="3000" dirty="0"/>
              <a:t>َ</a:t>
            </a:r>
            <a:r>
              <a:rPr lang="ar-SA" sz="3000" dirty="0"/>
              <a:t>حص وح</a:t>
            </a:r>
            <a:r>
              <a:rPr lang="ar-LB" sz="3000" dirty="0"/>
              <a:t>ْ</a:t>
            </a:r>
            <a:r>
              <a:rPr lang="ar-SA" sz="3000" dirty="0"/>
              <a:t>جار</a:t>
            </a:r>
            <a:r>
              <a:rPr lang="ar-LB" sz="3000" dirty="0"/>
              <a:t>،</a:t>
            </a:r>
          </a:p>
          <a:p>
            <a:pPr algn="ctr" rtl="1"/>
            <a:r>
              <a:rPr lang="ar-SA" sz="3000" dirty="0"/>
              <a:t>وما فيا تراب كتير</a:t>
            </a:r>
            <a:r>
              <a:rPr lang="ar-LB" sz="3000" dirty="0"/>
              <a:t>...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5904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9029" y="1"/>
            <a:ext cx="466748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5635" y="0"/>
            <a:ext cx="38314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وفرَّخو بِسَرعا، </a:t>
            </a:r>
            <a:endParaRPr lang="ar-LB" sz="3200" dirty="0"/>
          </a:p>
          <a:p>
            <a:pPr algn="ctr" rtl="1"/>
            <a:r>
              <a:rPr lang="ar-SA" sz="3200" dirty="0"/>
              <a:t>لأنوّ تَرْبَتُن </a:t>
            </a:r>
            <a:r>
              <a:rPr lang="ar-LB" sz="3200" dirty="0"/>
              <a:t>مش </a:t>
            </a:r>
            <a:r>
              <a:rPr lang="ar-SA" sz="3200" dirty="0"/>
              <a:t>غَميقا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5387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7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947" y="285750"/>
            <a:ext cx="38186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وبس شَرَقِت الشّمس</a:t>
            </a:r>
            <a:endParaRPr lang="ar-LB" sz="3200" dirty="0"/>
          </a:p>
          <a:p>
            <a:pPr algn="ctr" rtl="1"/>
            <a:r>
              <a:rPr lang="ar-SA" sz="3200" dirty="0"/>
              <a:t> احتَرَقُو ويبْسو، </a:t>
            </a:r>
            <a:endParaRPr lang="ar-LB" sz="3200" dirty="0"/>
          </a:p>
          <a:p>
            <a:pPr algn="ctr" rtl="1"/>
            <a:r>
              <a:rPr lang="ar-SA" sz="3200" dirty="0"/>
              <a:t>لأنُّن بلا شلوش</a:t>
            </a:r>
            <a:r>
              <a:rPr lang="ar-LB" sz="3200" dirty="0"/>
              <a:t>!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17792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4807" y="185737"/>
            <a:ext cx="42450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وشوّية وَقْعُو بين الشّوك،</a:t>
            </a:r>
            <a:endParaRPr lang="ar-LB" sz="3200" dirty="0"/>
          </a:p>
          <a:p>
            <a:pPr algn="ctr" rtl="1"/>
            <a:r>
              <a:rPr lang="ar-SA" sz="3200" dirty="0"/>
              <a:t> بس خَنقُن، وما حَمَلُو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43845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77336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7784" y="171450"/>
            <a:ext cx="59431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وشوّية وقعو بأرض طيّبة، </a:t>
            </a:r>
            <a:endParaRPr lang="ar-LB" sz="3200" dirty="0"/>
          </a:p>
          <a:p>
            <a:pPr algn="ctr" rtl="1"/>
            <a:r>
              <a:rPr lang="ar-SA" sz="3200" dirty="0"/>
              <a:t>وفَرّخو وكَبْرُو، وحَمَلُو، </a:t>
            </a:r>
            <a:endParaRPr lang="ar-LB" sz="3200" dirty="0"/>
          </a:p>
          <a:p>
            <a:pPr algn="ctr" rtl="1"/>
            <a:r>
              <a:rPr lang="ar-SA" sz="3200" dirty="0"/>
              <a:t>حبّة حَمَلِت تلاتين، وحبّة ستّين، وحبّة  ميّة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62508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24992" y="311285"/>
            <a:ext cx="5860252" cy="3796860"/>
          </a:xfrm>
          <a:prstGeom prst="cloudCallout">
            <a:avLst>
              <a:gd name="adj1" fmla="val -69970"/>
              <a:gd name="adj2" fmla="val 3395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وَهَلَّق كِلّ واحَد قِدّامو، يَعمُل النَّشاطات يلي بالكتاب ويلّي رَحْ تشوفُوها هَون.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321" y="2470826"/>
            <a:ext cx="2125674" cy="41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9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iliane\Desktop\anges\eb3\اللقاء5\NASHAT1.t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iliane\Desktop\anges\eb3\اللقاء5\NASHAT1.t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iliane\Desktop\anges\eb3\اللقاء5\NASHAT1.t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75" y="1814512"/>
            <a:ext cx="7951983" cy="5043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57614" y="4324621"/>
            <a:ext cx="1685109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الطّريق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061858" y="3208700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الزّارِع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00025" y="4251551"/>
            <a:ext cx="1685109" cy="68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الطّيور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664949" y="5646147"/>
            <a:ext cx="1685109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حَجِرة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3157537" y="557213"/>
            <a:ext cx="2557462" cy="985838"/>
          </a:xfrm>
          <a:prstGeom prst="ellips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الإجابة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anges\eb3\اللقاء5\NASHAT1.tif">
            <a:extLst>
              <a:ext uri="{FF2B5EF4-FFF2-40B4-BE49-F238E27FC236}">
                <a16:creationId xmlns:a16="http://schemas.microsoft.com/office/drawing/2014/main" id="{C49766D3-47E3-4132-8309-F4434AF0E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1"/>
          <a:stretch/>
        </p:blipFill>
        <p:spPr bwMode="auto">
          <a:xfrm>
            <a:off x="-1" y="0"/>
            <a:ext cx="9286875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15963" y="1274546"/>
            <a:ext cx="1018902" cy="3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 rtl="1"/>
            <a:r>
              <a:rPr lang="ar-LB" sz="2400" dirty="0"/>
              <a:t>الشمس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90635" y="1245971"/>
            <a:ext cx="1126264" cy="38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rtl="1"/>
            <a:r>
              <a:rPr lang="ar-LB" sz="2400" dirty="0"/>
              <a:t>أصل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303192" y="2810665"/>
            <a:ext cx="1337803" cy="50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الشوك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98365" y="4364735"/>
            <a:ext cx="684146" cy="502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rtl="1"/>
            <a:r>
              <a:rPr lang="ar-LB" sz="2400" dirty="0"/>
              <a:t>فأثمر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02184" y="3671891"/>
            <a:ext cx="878477" cy="3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مئة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6659" y="3634777"/>
            <a:ext cx="878477" cy="38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rtl="1"/>
            <a:r>
              <a:rPr lang="ar-LB" sz="2400" dirty="0"/>
              <a:t>ستين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1709" y="3633447"/>
            <a:ext cx="1001011" cy="371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/>
              <a:t>ثلاثين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014627" y="5311757"/>
            <a:ext cx="1689263" cy="53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فليسمع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Liliane\Desktop\anges\eb3\اللقاء 4\nashat 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 b="-1223"/>
          <a:stretch/>
        </p:blipFill>
        <p:spPr bwMode="auto">
          <a:xfrm>
            <a:off x="-171452" y="1771650"/>
            <a:ext cx="9315452" cy="5186363"/>
          </a:xfrm>
          <a:prstGeom prst="rect">
            <a:avLst/>
          </a:prstGeom>
          <a:noFill/>
        </p:spPr>
      </p:pic>
      <p:sp>
        <p:nvSpPr>
          <p:cNvPr id="3" name="Wave 2"/>
          <p:cNvSpPr/>
          <p:nvPr/>
        </p:nvSpPr>
        <p:spPr>
          <a:xfrm>
            <a:off x="2028826" y="0"/>
            <a:ext cx="4972050" cy="16573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كيف يُكَلِّمُني الله؟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450" y="634367"/>
            <a:ext cx="7241849" cy="1203768"/>
          </a:xfrm>
        </p:spPr>
        <p:txBody>
          <a:bodyPr/>
          <a:lstStyle/>
          <a:p>
            <a:pPr rtl="1"/>
            <a:r>
              <a:rPr lang="ar-LB" dirty="0"/>
              <a:t>اللِّقاءُ الخامس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464" y="5142755"/>
            <a:ext cx="4852442" cy="1541417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/>
              <a:t>«أيُّ أرضٍ أنا؟»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7661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iliane\Desktop\anges\eb3\اللقاء 4\nashat 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 b="-1223"/>
          <a:stretch/>
        </p:blipFill>
        <p:spPr bwMode="auto">
          <a:xfrm>
            <a:off x="0" y="1771650"/>
            <a:ext cx="9144000" cy="51863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92425" y="2941047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يكلّمني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760596" y="3929878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الله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676913" y="5021171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من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685485" y="5895021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خلال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5737" y="3978455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المقدس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872852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أحداث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85738" y="5926863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أشخاص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DAD3C-5468-441D-BEF4-FD38D9E0D6CD}"/>
              </a:ext>
            </a:extLst>
          </p:cNvPr>
          <p:cNvSpPr/>
          <p:nvPr/>
        </p:nvSpPr>
        <p:spPr>
          <a:xfrm>
            <a:off x="214313" y="3077575"/>
            <a:ext cx="1916974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الكتاب</a:t>
            </a:r>
            <a:endParaRPr lang="en-US" sz="4000" dirty="0"/>
          </a:p>
        </p:txBody>
      </p:sp>
      <p:sp>
        <p:nvSpPr>
          <p:cNvPr id="15" name="Oval 14"/>
          <p:cNvSpPr/>
          <p:nvPr/>
        </p:nvSpPr>
        <p:spPr>
          <a:xfrm>
            <a:off x="3157537" y="557213"/>
            <a:ext cx="2557462" cy="985838"/>
          </a:xfrm>
          <a:prstGeom prst="ellips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الإجابة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3" descr="C:\Users\Liliane\Desktop\anges\eb3\اللقاء5\3.tif">
            <a:extLst>
              <a:ext uri="{FF2B5EF4-FFF2-40B4-BE49-F238E27FC236}">
                <a16:creationId xmlns:a16="http://schemas.microsoft.com/office/drawing/2014/main" id="{0DB81975-E534-4908-8C4A-80B26EBD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75" cy="68579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Liliane\Desktop\anges\eb3\اللقاء5\3.t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700213"/>
            <a:ext cx="9144000" cy="5157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477261" y="2029234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م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624094" y="3120117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م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763169" y="2018076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ى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627360" y="2000659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ت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909311" y="3149372"/>
            <a:ext cx="529046" cy="5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ر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5109618" y="3153047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ق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251144" y="3135629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س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6566536" y="4233453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و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337244" y="4300536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ل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5821544" y="4261349"/>
            <a:ext cx="529046" cy="505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ق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5041447" y="4293053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934620" y="5399449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و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6646546" y="5419997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ي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073695" y="5406254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ح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4244612" y="5442313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ن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295923" y="5480820"/>
            <a:ext cx="52904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</a:t>
            </a:r>
            <a:endParaRPr lang="en-US" sz="4000" dirty="0"/>
          </a:p>
        </p:txBody>
      </p:sp>
      <p:sp>
        <p:nvSpPr>
          <p:cNvPr id="25" name="Oval 24"/>
          <p:cNvSpPr/>
          <p:nvPr/>
        </p:nvSpPr>
        <p:spPr>
          <a:xfrm>
            <a:off x="3157537" y="557213"/>
            <a:ext cx="2557462" cy="985838"/>
          </a:xfrm>
          <a:prstGeom prst="ellips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الإجابة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3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71563" y="114300"/>
            <a:ext cx="6815137" cy="2442754"/>
          </a:xfrm>
          <a:prstGeom prst="cloudCallout">
            <a:avLst>
              <a:gd name="adj1" fmla="val -59976"/>
              <a:gd name="adj2" fmla="val 5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وهلّق، رَح مِنْصَلّي سَوا الجزء التّاني من صلاة النّؤمن ورَحْ إطلُب منكُن تِحْفَظوه مْنِيح!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87" y="2543175"/>
            <a:ext cx="7383269" cy="4200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79431" y="171450"/>
            <a:ext cx="4849994" cy="1928404"/>
          </a:xfrm>
          <a:prstGeom prst="cloudCallout">
            <a:avLst>
              <a:gd name="adj1" fmla="val 38485"/>
              <a:gd name="adj2" fmla="val 9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والختام مع هالصّلاة </a:t>
            </a:r>
            <a:endParaRPr lang="en-US" sz="3000" b="1" dirty="0"/>
          </a:p>
        </p:txBody>
      </p:sp>
      <p:pic>
        <p:nvPicPr>
          <p:cNvPr id="1126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15076" y="2243137"/>
            <a:ext cx="2616199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14612"/>
            <a:ext cx="6300788" cy="4243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920160" y="704371"/>
            <a:ext cx="5146992" cy="3788191"/>
          </a:xfrm>
          <a:prstGeom prst="cloudCallout">
            <a:avLst>
              <a:gd name="adj1" fmla="val -71054"/>
              <a:gd name="adj2" fmla="val 5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500" b="1" dirty="0"/>
              <a:t>يلا باي بشوفكن </a:t>
            </a:r>
            <a:r>
              <a:rPr lang="ar-LB" sz="4500" b="1"/>
              <a:t>الاسبوع القادم</a:t>
            </a:r>
            <a:endParaRPr lang="fr-FR" sz="4500" b="1"/>
          </a:p>
        </p:txBody>
      </p:sp>
      <p:pic>
        <p:nvPicPr>
          <p:cNvPr id="12290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" y="1993106"/>
            <a:ext cx="2627313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anges\eb3\اللقاء5\1.t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279" y="320040"/>
            <a:ext cx="5330953" cy="653796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655653" y="500062"/>
            <a:ext cx="6131160" cy="3433201"/>
          </a:xfrm>
          <a:prstGeom prst="cloudCallout">
            <a:avLst>
              <a:gd name="adj1" fmla="val -60407"/>
              <a:gd name="adj2" fmla="val 910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سلام المَسيح أصدقائي... لِقاءْنا اليَوم عن مَتَل عَطَا يسوع! تابْعُوني منيح ورَكزوا معِي!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880" y="2243137"/>
            <a:ext cx="2627313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56" y="0"/>
            <a:ext cx="2069607" cy="2759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4872319"/>
            <a:ext cx="7046831" cy="18674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LB" sz="3600" b="1" dirty="0">
                <a:solidFill>
                  <a:srgbClr val="FF0000"/>
                </a:solidFill>
              </a:rPr>
              <a:t>نتنبّه</a:t>
            </a:r>
            <a:r>
              <a:rPr lang="ar-SA" sz="3600" dirty="0"/>
              <a:t> </a:t>
            </a:r>
            <a:r>
              <a:rPr lang="ar-LB" sz="3600" dirty="0"/>
              <a:t>إ</a:t>
            </a:r>
            <a:r>
              <a:rPr lang="ar-SA" sz="3600" dirty="0"/>
              <a:t>نَّ</a:t>
            </a:r>
            <a:r>
              <a:rPr lang="ar-LB" sz="3600" dirty="0"/>
              <a:t>و</a:t>
            </a:r>
            <a:r>
              <a:rPr lang="ar-SA" sz="3600" dirty="0"/>
              <a:t> كَلمة اللّه </a:t>
            </a:r>
            <a:r>
              <a:rPr lang="ar-LB" sz="3600" dirty="0"/>
              <a:t>ب</a:t>
            </a:r>
            <a:r>
              <a:rPr lang="ar-SA" sz="3600" dirty="0"/>
              <a:t>الكتاب المقَدَّس </a:t>
            </a:r>
            <a:r>
              <a:rPr lang="ar-LB" sz="3600" dirty="0"/>
              <a:t>لازِم توقَعْ بِ </a:t>
            </a:r>
            <a:r>
              <a:rPr lang="ar-SA" sz="3600" dirty="0"/>
              <a:t>أر</a:t>
            </a:r>
            <a:r>
              <a:rPr lang="ar-LB" sz="3600" dirty="0"/>
              <a:t>ض</a:t>
            </a:r>
            <a:r>
              <a:rPr lang="ar-SA" sz="3600" dirty="0"/>
              <a:t> طي</a:t>
            </a:r>
            <a:r>
              <a:rPr lang="ar-LB" sz="3600" dirty="0"/>
              <a:t>ْ</a:t>
            </a:r>
            <a:r>
              <a:rPr lang="ar-SA" sz="3600" dirty="0"/>
              <a:t>ب</a:t>
            </a:r>
            <a:r>
              <a:rPr lang="ar-LB" sz="3600" dirty="0"/>
              <a:t>ِ</a:t>
            </a:r>
            <a:r>
              <a:rPr lang="ar-SA" sz="3600" dirty="0"/>
              <a:t>ة </a:t>
            </a:r>
            <a:r>
              <a:rPr lang="ar-LB" sz="3600" dirty="0"/>
              <a:t>حتّى </a:t>
            </a:r>
            <a:r>
              <a:rPr lang="ar-SA" sz="3600" dirty="0"/>
              <a:t>تُثْمِر</a:t>
            </a:r>
            <a:r>
              <a:rPr lang="ar-LB" sz="3600" dirty="0"/>
              <a:t> </a:t>
            </a:r>
            <a:r>
              <a:rPr lang="ar-SA" sz="3600" dirty="0"/>
              <a:t>وتك</a:t>
            </a:r>
            <a:r>
              <a:rPr lang="ar-LB" sz="3600" dirty="0"/>
              <a:t>ُ</a:t>
            </a:r>
            <a:r>
              <a:rPr lang="ar-SA" sz="3600" dirty="0"/>
              <a:t>ون فاعل</a:t>
            </a:r>
            <a:r>
              <a:rPr lang="ar-LB" sz="3600" dirty="0"/>
              <a:t>ِة</a:t>
            </a:r>
            <a:r>
              <a:rPr lang="en-US" sz="3600" dirty="0"/>
              <a:t>.</a:t>
            </a:r>
          </a:p>
          <a:p>
            <a:pPr algn="r" rtl="1"/>
            <a:endParaRPr lang="en-US" sz="3600" dirty="0"/>
          </a:p>
          <a:p>
            <a:pPr algn="r" rtl="1"/>
            <a:endParaRPr lang="ar-LB" sz="3600" dirty="0"/>
          </a:p>
          <a:p>
            <a:pPr algn="r" rtl="1"/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>
            <a:off x="3663759" y="258994"/>
            <a:ext cx="4451541" cy="2060294"/>
          </a:xfrm>
          <a:prstGeom prst="cloudCallout">
            <a:avLst>
              <a:gd name="adj1" fmla="val -73903"/>
              <a:gd name="adj2" fmla="val -1821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بدنا نعمل اليوم بهَاللِّقاء؟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327" y="2619156"/>
            <a:ext cx="7279061" cy="1895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600" b="1" dirty="0">
                <a:solidFill>
                  <a:srgbClr val="FF0000"/>
                </a:solidFill>
              </a:rPr>
              <a:t>ن</a:t>
            </a:r>
            <a:r>
              <a:rPr lang="ar-SA" sz="3600" b="1" dirty="0">
                <a:solidFill>
                  <a:srgbClr val="FF0000"/>
                </a:solidFill>
              </a:rPr>
              <a:t>ربُط </a:t>
            </a:r>
            <a:r>
              <a:rPr lang="ar-SA" sz="3600" dirty="0"/>
              <a:t>بَين الزَّارِع</a:t>
            </a:r>
            <a:r>
              <a:rPr lang="ar-LB" sz="3600" dirty="0"/>
              <a:t> </a:t>
            </a:r>
            <a:r>
              <a:rPr lang="ar-SA" sz="3600" dirty="0"/>
              <a:t>وبَين اللّهِ </a:t>
            </a:r>
            <a:r>
              <a:rPr lang="ar-LB" sz="3600" dirty="0"/>
              <a:t>يلّي</a:t>
            </a:r>
            <a:r>
              <a:rPr lang="ar-SA" sz="3600" dirty="0"/>
              <a:t> </a:t>
            </a:r>
            <a:r>
              <a:rPr lang="ar-LB" sz="3600" dirty="0"/>
              <a:t>ب</a:t>
            </a:r>
            <a:r>
              <a:rPr lang="ar-SA" sz="3600" dirty="0"/>
              <a:t>يزرَع فينا الكَلمة و</a:t>
            </a:r>
            <a:r>
              <a:rPr lang="ar-LB" sz="3600" dirty="0"/>
              <a:t>ب</a:t>
            </a:r>
            <a:r>
              <a:rPr lang="ar-SA" sz="3600" dirty="0"/>
              <a:t>يَترك</a:t>
            </a:r>
            <a:r>
              <a:rPr lang="ar-LB" sz="3600" dirty="0"/>
              <a:t>لنا</a:t>
            </a:r>
            <a:r>
              <a:rPr lang="ar-SA" sz="3600" dirty="0"/>
              <a:t> الحُرِّيَّةَ لنكو</a:t>
            </a:r>
            <a:r>
              <a:rPr lang="ar-LB" sz="3600" dirty="0"/>
              <a:t>ن</a:t>
            </a:r>
            <a:r>
              <a:rPr lang="ar-SA" sz="3600" dirty="0"/>
              <a:t> أَرض طَيِّبَة أو </a:t>
            </a:r>
            <a:r>
              <a:rPr lang="ar-LB" sz="3600" dirty="0"/>
              <a:t>ما</a:t>
            </a:r>
            <a:r>
              <a:rPr lang="ar-SA" sz="3600" dirty="0"/>
              <a:t> نكون</a:t>
            </a:r>
            <a:r>
              <a:rPr lang="ar-LB" sz="3600" dirty="0"/>
              <a:t>.</a:t>
            </a:r>
          </a:p>
          <a:p>
            <a:pPr algn="r" rtl="1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3137"/>
            <a:ext cx="248177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77395" y="414337"/>
            <a:ext cx="5723717" cy="5144317"/>
          </a:xfrm>
          <a:prstGeom prst="cloudCallout">
            <a:avLst>
              <a:gd name="adj1" fmla="val -69397"/>
              <a:gd name="adj2" fmla="val -9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أَصدِقائي! طلَبِت مِنْكُن المَرَّة المَاضْيِة تِحْفَظُوا القِسم التّانِي من صَلاة النّؤمن!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مين حِفظها؟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يلّا قولوهَا مَعي ع صوت عالي مع الحركات!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" y="1300162"/>
            <a:ext cx="8243888" cy="4829176"/>
          </a:xfr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285629" y="510757"/>
            <a:ext cx="5935585" cy="3553098"/>
          </a:xfrm>
          <a:prstGeom prst="cloudCallout">
            <a:avLst>
              <a:gd name="adj1" fmla="val -57784"/>
              <a:gd name="adj2" fmla="val 170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وهلّق رح أطلُب منكُن تِتْأمَّلوا مْنِيح هَالصّورة</a:t>
            </a:r>
            <a:r>
              <a:rPr lang="ar-LB" sz="35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96" y="2158759"/>
            <a:ext cx="2627313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2335</TotalTime>
  <Words>403</Words>
  <Application>Microsoft Office PowerPoint</Application>
  <PresentationFormat>On-screen Show (4:3)</PresentationFormat>
  <Paragraphs>124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eb3-renc-05</dc:title>
  <dc:creator>Michel Haddad</dc:creator>
  <cp:lastModifiedBy>Michel Haddad (Prof)</cp:lastModifiedBy>
  <cp:revision>196</cp:revision>
  <cp:lastPrinted>2020-10-15T07:29:33Z</cp:lastPrinted>
  <dcterms:created xsi:type="dcterms:W3CDTF">2020-06-11T06:09:44Z</dcterms:created>
  <dcterms:modified xsi:type="dcterms:W3CDTF">2021-12-29T21:51:18Z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20438501-C390-47BF-8BC9-CF9F3874643B</vt:lpwstr>
  </property>
  <property fmtid="{D5CDD505-2E9C-101B-9397-08002B2CF9AE}" pid="3" name="ArticulatePath">
    <vt:lpwstr>eb3-renc-05-اللقاء 5</vt:lpwstr>
  </property>
</Properties>
</file>