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5"/>
  </p:notesMasterIdLst>
  <p:sldIdLst>
    <p:sldId id="256" r:id="rId2"/>
    <p:sldId id="257" r:id="rId3"/>
    <p:sldId id="360" r:id="rId4"/>
    <p:sldId id="304" r:id="rId5"/>
    <p:sldId id="359" r:id="rId6"/>
    <p:sldId id="361" r:id="rId7"/>
    <p:sldId id="269" r:id="rId8"/>
    <p:sldId id="264" r:id="rId9"/>
    <p:sldId id="390" r:id="rId10"/>
    <p:sldId id="407" r:id="rId11"/>
    <p:sldId id="408" r:id="rId12"/>
    <p:sldId id="349" r:id="rId13"/>
    <p:sldId id="392" r:id="rId14"/>
    <p:sldId id="393" r:id="rId15"/>
    <p:sldId id="395" r:id="rId16"/>
    <p:sldId id="409" r:id="rId17"/>
    <p:sldId id="410" r:id="rId18"/>
    <p:sldId id="411" r:id="rId19"/>
    <p:sldId id="412" r:id="rId20"/>
    <p:sldId id="413" r:id="rId21"/>
    <p:sldId id="414" r:id="rId22"/>
    <p:sldId id="350" r:id="rId23"/>
    <p:sldId id="382" r:id="rId24"/>
    <p:sldId id="415" r:id="rId25"/>
    <p:sldId id="351" r:id="rId26"/>
    <p:sldId id="402" r:id="rId27"/>
    <p:sldId id="416" r:id="rId28"/>
    <p:sldId id="267" r:id="rId29"/>
    <p:sldId id="417" r:id="rId30"/>
    <p:sldId id="358" r:id="rId31"/>
    <p:sldId id="418" r:id="rId32"/>
    <p:sldId id="388" r:id="rId33"/>
    <p:sldId id="273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6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85402" y="295420"/>
            <a:ext cx="4698609" cy="2264898"/>
          </a:xfrm>
          <a:prstGeom prst="cloudCallout">
            <a:avLst>
              <a:gd name="adj1" fmla="val 38762"/>
              <a:gd name="adj2" fmla="val 903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مين مِن بَيناتُن، بتعتِبروه ”قريبكن“؟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884" y="3867121"/>
            <a:ext cx="5070169" cy="2990879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253218" y="2532185"/>
            <a:ext cx="3981158" cy="3277773"/>
          </a:xfrm>
          <a:prstGeom prst="cloudCallout">
            <a:avLst>
              <a:gd name="adj1" fmla="val 52066"/>
              <a:gd name="adj2" fmla="val 459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ب</a:t>
            </a:r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رأيك</a:t>
            </a:r>
            <a:r>
              <a:rPr lang="ar-LB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ن</a:t>
            </a:r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، م</a:t>
            </a:r>
            <a:r>
              <a:rPr lang="ar-LB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</a:t>
            </a:r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ن هو</a:t>
            </a:r>
            <a:r>
              <a:rPr lang="ar-LB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ّي</a:t>
            </a:r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“القَريبُ” بالنِّسبة </a:t>
            </a:r>
            <a:r>
              <a:rPr lang="ar-LB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ل</a:t>
            </a:r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يَسوع؟</a:t>
            </a:r>
            <a:endParaRPr lang="ar-LB" sz="3000" dirty="0">
              <a:solidFill>
                <a:schemeClr val="tx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سمعوا المثل يلي عطاه</a:t>
            </a:r>
            <a:endParaRPr lang="ar-SA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:\Users\Liliane\Desktop\work from home\eb3\اللقاء 10\279fd66b8e17155ae80963e373cde4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56270"/>
            <a:ext cx="9594166" cy="6801730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06437" y="174561"/>
            <a:ext cx="9115864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قام واحد من عُلما الشّريعا وبدّو يُحشُر يسوع، قلّو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: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656409" y="4037427"/>
            <a:ext cx="3573192" cy="2025748"/>
          </a:xfrm>
          <a:prstGeom prst="cloudCallout">
            <a:avLst>
              <a:gd name="adj1" fmla="val 27557"/>
              <a:gd name="adj2" fmla="val -1230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</a:rPr>
              <a:t>يا معلّم، شو بدّي أعمل تَ أورَت الحياة الأبدييّ؟</a:t>
            </a:r>
            <a:endParaRPr lang="ar-SA" sz="3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80539" y="4107766"/>
            <a:ext cx="3573192" cy="2318824"/>
          </a:xfrm>
          <a:prstGeom prst="cloudCallout">
            <a:avLst>
              <a:gd name="adj1" fmla="val 45273"/>
              <a:gd name="adj2" fmla="val -963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شو مكتُوب بالشّريعا ؟ وكيف بتِقرَاها؟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Liliane\Desktop\work from home\eb3\اللقاء 10\002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01330" y="4023359"/>
            <a:ext cx="4979964" cy="2609557"/>
          </a:xfrm>
          <a:prstGeom prst="cloudCallout">
            <a:avLst>
              <a:gd name="adj1" fmla="val -5044"/>
              <a:gd name="adj2" fmla="val -11455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>
                <a:solidFill>
                  <a:schemeClr val="tx1"/>
                </a:solidFill>
              </a:rPr>
              <a:t>حِبّ الرّب من كِلّ قلبك، وكِلّ نفسك، وكِل قُدُرتَك، وكل فِكرَك، وحِبّ قريبَك متل مَ بتحبّ نفسك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80539" y="4107766"/>
            <a:ext cx="3573192" cy="2318824"/>
          </a:xfrm>
          <a:prstGeom prst="cloudCallout">
            <a:avLst>
              <a:gd name="adj1" fmla="val 45273"/>
              <a:gd name="adj2" fmla="val -963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صحيح، عْمول هَيك بتلاقي الحياة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Liliane\Desktop\work from home\eb3\اللقاء 10\003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082018" y="337624"/>
            <a:ext cx="3559127" cy="1547447"/>
          </a:xfrm>
          <a:prstGeom prst="cloudCallout">
            <a:avLst>
              <a:gd name="adj1" fmla="val 63035"/>
              <a:gd name="adj2" fmla="val 142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ومين هوّي قريبي؟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38998" y="2037469"/>
            <a:ext cx="3559127" cy="1547447"/>
          </a:xfrm>
          <a:prstGeom prst="cloudCallout">
            <a:avLst>
              <a:gd name="adj1" fmla="val -6925"/>
              <a:gd name="adj2" fmla="val 1388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سماع!!!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Liliane\Desktop\work from home\eb3\اللقاء 10\005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700" dirty="0"/>
              <a:t>كان في رجّال نازِل من أورشليم عَ أريحا، وقَع بين إيدين اللّصوص. شلّحُوه وضلُّو يخبْطُوه تَ فجّمُوه، وراحو، تاركينُو بين طيِّب وميِّت</a:t>
            </a:r>
            <a:r>
              <a:rPr lang="en-US" sz="27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Liliane\Desktop\work from home\eb3\اللقاء 10\007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83545" y="271307"/>
            <a:ext cx="47970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وبالصدّفي، كان في كاهن نازل عَ هَاك الطريق، وشافُو، </a:t>
            </a:r>
            <a:endParaRPr lang="ar-LB" sz="2800" dirty="0"/>
          </a:p>
          <a:p>
            <a:pPr algn="ctr" rtl="1"/>
            <a:r>
              <a:rPr lang="ar-SA" sz="2800" dirty="0"/>
              <a:t>حَيَّد عنّو وكمَّلْ طريقو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Liliane\Desktop\work from home\eb3\اللقاء 10\009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921304" y="1664812"/>
            <a:ext cx="1856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عاد مَرَق كمان واحد من الل</a:t>
            </a: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اويين، وشافُو، حيَّد عنّو وكمّلْ طريقو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iliane\Desktop\work from home\eb3\اللقاء 10\012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903893"/>
            <a:ext cx="9003323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بَس كان في سامري مسَافِر، ومَارِق من هَونيك، شافو، وشِفِق عَليه، قرّب لَ حدّو، غَسّلّو جروحاتو بالزّيت والنبيد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Liliane\Desktop\work from home\eb3\اللقاء 10\013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38954" y="469596"/>
            <a:ext cx="52050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/>
              <a:t>، </a:t>
            </a:r>
            <a:r>
              <a:rPr lang="ar-SA" sz="2800" b="1" dirty="0"/>
              <a:t>وركّبُو  عَ الدّابي تَبَعُو وأخدُو  عَ  الخان، واهتم فيه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Liliane\Desktop\work from home\eb3\اللقاء 10\014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3022" y="0"/>
            <a:ext cx="26165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 وتاني يوم، شال دينارَين عَطاهُن لَ صاحب الخان وقَلّو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00331" y="3460653"/>
            <a:ext cx="3559127" cy="2658794"/>
          </a:xfrm>
          <a:prstGeom prst="cloudCallout">
            <a:avLst>
              <a:gd name="adj1" fmla="val 35367"/>
              <a:gd name="adj2" fmla="val -948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دِيْر بالَك عَ هالرّجال، وإزا كَلّفَك أكتر، بعْطِيك بس إرجَع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8498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Liliane\Desktop\work from home\eb3\اللقاء 10\015-gnpi-064-good-samarita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349302" y="3770142"/>
            <a:ext cx="4318783" cy="2658794"/>
          </a:xfrm>
          <a:prstGeom prst="cloudCallout">
            <a:avLst>
              <a:gd name="adj1" fmla="val 50720"/>
              <a:gd name="adj2" fmla="val -725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مين برأيَك من هالتّلاتي كان قريبُو لَ يللي وقع بين إيدَين اللّصوص؟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2023404"/>
            <a:ext cx="3587261" cy="1493519"/>
          </a:xfrm>
          <a:prstGeom prst="cloudCallout">
            <a:avLst>
              <a:gd name="adj1" fmla="val 22188"/>
              <a:gd name="adj2" fmla="val -904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يلي شفق عليه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Liliane\Desktop\work from home\eb3\اللقاء 10\016-gnpi-064-good-samari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885070" y="4909624"/>
            <a:ext cx="4318782" cy="1617785"/>
          </a:xfrm>
          <a:prstGeom prst="cloudCallout">
            <a:avLst>
              <a:gd name="adj1" fmla="val -52714"/>
              <a:gd name="adj2" fmla="val -9424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روح إنت كمان، عمول هيك!!!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-9144"/>
            <a:ext cx="9144000" cy="6858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/>
              <a:t>م</a:t>
            </a:r>
            <a:r>
              <a:rPr lang="ar-LB" sz="4000" dirty="0"/>
              <a:t>ي</a:t>
            </a:r>
            <a:r>
              <a:rPr lang="ar-SA" sz="4000" dirty="0"/>
              <a:t>ن شَخصيّات </a:t>
            </a:r>
            <a:r>
              <a:rPr lang="ar-LB" sz="4000" dirty="0"/>
              <a:t>ه</a:t>
            </a:r>
            <a:r>
              <a:rPr lang="ar-SA" sz="4000" dirty="0"/>
              <a:t>المَثَل؟</a:t>
            </a:r>
            <a:endParaRPr lang="fr-FR" sz="4000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LB" sz="4000" dirty="0"/>
              <a:t>ب</a:t>
            </a:r>
            <a:r>
              <a:rPr lang="ar-SA" sz="4000" dirty="0"/>
              <a:t>رأيِك</a:t>
            </a:r>
            <a:r>
              <a:rPr lang="ar-LB" sz="4000" dirty="0"/>
              <a:t>م</a:t>
            </a:r>
            <a:r>
              <a:rPr lang="ar-SA" sz="4000" dirty="0"/>
              <a:t>، </a:t>
            </a:r>
            <a:r>
              <a:rPr lang="ar-LB" sz="4000" dirty="0"/>
              <a:t>ليش</a:t>
            </a:r>
            <a:r>
              <a:rPr lang="ar-SA" sz="4000" dirty="0"/>
              <a:t> </a:t>
            </a:r>
            <a:r>
              <a:rPr lang="ar-LB" sz="4000" dirty="0"/>
              <a:t>ما وقفوا </a:t>
            </a:r>
            <a:r>
              <a:rPr lang="ar-SA" sz="4000" dirty="0"/>
              <a:t>الكاهِنُ  </a:t>
            </a:r>
            <a:r>
              <a:rPr lang="ar-LB" sz="4000" dirty="0"/>
              <a:t>و</a:t>
            </a:r>
            <a:r>
              <a:rPr lang="ar-SA" sz="4000" dirty="0"/>
              <a:t>اللاويُّ ل</a:t>
            </a:r>
            <a:r>
              <a:rPr lang="ar-LB" sz="4000" dirty="0"/>
              <a:t>ي</a:t>
            </a:r>
            <a:r>
              <a:rPr lang="ar-SA" sz="4000" dirty="0"/>
              <a:t>ساعد</a:t>
            </a:r>
            <a:r>
              <a:rPr lang="ar-LB" sz="4000" dirty="0"/>
              <a:t>وا</a:t>
            </a:r>
            <a:r>
              <a:rPr lang="ar-SA" sz="4000" dirty="0"/>
              <a:t>الرَّج</a:t>
            </a:r>
            <a:r>
              <a:rPr lang="ar-LB" sz="4000" dirty="0"/>
              <a:t>ا</a:t>
            </a:r>
            <a:r>
              <a:rPr lang="ar-SA" sz="4000" dirty="0"/>
              <a:t>ل؟</a:t>
            </a:r>
            <a:endParaRPr lang="fr-FR" sz="4000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ar-LB" sz="4000" dirty="0"/>
              <a:t>شو</a:t>
            </a:r>
            <a:r>
              <a:rPr lang="ar-SA" sz="4000" dirty="0"/>
              <a:t> </a:t>
            </a:r>
            <a:r>
              <a:rPr lang="ar-SA" sz="4000" dirty="0" err="1"/>
              <a:t>الأفعا</a:t>
            </a:r>
            <a:r>
              <a:rPr lang="ar-LB" sz="4000" dirty="0"/>
              <a:t>ل يلّي عملها</a:t>
            </a:r>
            <a:r>
              <a:rPr lang="ar-SA" sz="4000" dirty="0"/>
              <a:t> السّامريّ؟</a:t>
            </a:r>
            <a:endParaRPr lang="ar-LB" sz="4000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/>
              <a:t>ونَحن</a:t>
            </a:r>
            <a:r>
              <a:rPr lang="ar-LB" sz="4000" dirty="0"/>
              <a:t>ا</a:t>
            </a:r>
            <a:r>
              <a:rPr lang="ar-SA" sz="4000" dirty="0"/>
              <a:t>، كيف </a:t>
            </a:r>
            <a:r>
              <a:rPr lang="ar-LB" sz="4000" dirty="0"/>
              <a:t>فينا نعمل يلّي عملو </a:t>
            </a:r>
            <a:r>
              <a:rPr lang="ar-SA" sz="4000" dirty="0"/>
              <a:t>السّامريُّ الصّالِح؟</a:t>
            </a:r>
            <a:endParaRPr lang="ar-LB" sz="4000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LB" sz="4000" dirty="0"/>
              <a:t>ومع مين؟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5120639" y="152634"/>
            <a:ext cx="3291840" cy="8018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منتحاور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وهلّق جربوا عملو هالنّشاطات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3" name="Picture 1" descr="C:\Users\Liliane\Desktop\work from home\eb3\اللقاء 10\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59066" y="235755"/>
            <a:ext cx="6025868" cy="638648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Users\Liliane\Desktop\work from home\eb3\اللقاء 10\2.png">
            <a:extLst>
              <a:ext uri="{FF2B5EF4-FFF2-40B4-BE49-F238E27FC236}">
                <a16:creationId xmlns:a16="http://schemas.microsoft.com/office/drawing/2014/main" id="{C6676009-BD8C-4D1B-A48F-4FE95DDD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59066" y="235755"/>
            <a:ext cx="6025868" cy="638648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9580" y="2549300"/>
            <a:ext cx="998806" cy="3094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نزل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4613032" y="2504050"/>
            <a:ext cx="998806" cy="3094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فوقع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986661" y="2516477"/>
            <a:ext cx="665871" cy="2907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رآه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2215663" y="2524917"/>
            <a:ext cx="411096" cy="2182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200" dirty="0"/>
              <a:t>مال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021739" y="4313618"/>
            <a:ext cx="790135" cy="3094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رآه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5132367" y="4346444"/>
            <a:ext cx="532225" cy="3094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400" dirty="0"/>
              <a:t>وصل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264789" y="4313618"/>
            <a:ext cx="734157" cy="3610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400" dirty="0"/>
              <a:t>أشفق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851873" y="4320783"/>
            <a:ext cx="411096" cy="2567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800" b="1" dirty="0"/>
              <a:t>ضمد</a:t>
            </a:r>
            <a:endParaRPr lang="en-US" sz="800" b="1" dirty="0"/>
          </a:p>
        </p:txBody>
      </p:sp>
      <p:sp>
        <p:nvSpPr>
          <p:cNvPr id="16" name="Rectangle 15"/>
          <p:cNvSpPr/>
          <p:nvPr/>
        </p:nvSpPr>
        <p:spPr>
          <a:xfrm>
            <a:off x="2439001" y="4396401"/>
            <a:ext cx="342299" cy="2182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000" b="1" dirty="0"/>
              <a:t>دنا</a:t>
            </a:r>
            <a:endParaRPr lang="en-US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7195484" y="6254461"/>
            <a:ext cx="616390" cy="2813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400" dirty="0"/>
              <a:t>حمله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243819" y="6400800"/>
            <a:ext cx="616391" cy="2358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400" dirty="0"/>
              <a:t>ذهب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4995447" y="6425618"/>
            <a:ext cx="616391" cy="2203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200" dirty="0"/>
              <a:t>إهتم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4369486" y="6395138"/>
            <a:ext cx="487092" cy="2813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200" dirty="0"/>
              <a:t>دفع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95B94F-E6FE-4F55-9AB7-F150C7333BCE}"/>
              </a:ext>
            </a:extLst>
          </p:cNvPr>
          <p:cNvSpPr/>
          <p:nvPr/>
        </p:nvSpPr>
        <p:spPr>
          <a:xfrm>
            <a:off x="6251720" y="4359222"/>
            <a:ext cx="411096" cy="2182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200" dirty="0"/>
              <a:t>مال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Liliane\Desktop\work from home\eb3\اللقاء 10\اختار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422"/>
            <a:ext cx="9144000" cy="481114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Liliane\Desktop\work from home\eb3\اللقاء 10\اختار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422"/>
            <a:ext cx="9144000" cy="4811149"/>
          </a:xfrm>
          <a:prstGeom prst="rect">
            <a:avLst/>
          </a:prstGeom>
          <a:noFill/>
        </p:spPr>
      </p:pic>
      <p:pic>
        <p:nvPicPr>
          <p:cNvPr id="94210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936" y="1575582"/>
            <a:ext cx="1094064" cy="983273"/>
          </a:xfrm>
          <a:prstGeom prst="rect">
            <a:avLst/>
          </a:prstGeom>
          <a:noFill/>
        </p:spPr>
      </p:pic>
      <p:pic>
        <p:nvPicPr>
          <p:cNvPr id="4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057" y="1597369"/>
            <a:ext cx="1145476" cy="1029479"/>
          </a:xfrm>
          <a:prstGeom prst="rect">
            <a:avLst/>
          </a:prstGeom>
          <a:noFill/>
        </p:spPr>
      </p:pic>
      <p:pic>
        <p:nvPicPr>
          <p:cNvPr id="5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039" y="2706372"/>
            <a:ext cx="1145476" cy="1029479"/>
          </a:xfrm>
          <a:prstGeom prst="rect">
            <a:avLst/>
          </a:prstGeom>
          <a:noFill/>
        </p:spPr>
      </p:pic>
      <p:pic>
        <p:nvPicPr>
          <p:cNvPr id="6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411" y="2704027"/>
            <a:ext cx="1145476" cy="1029479"/>
          </a:xfrm>
          <a:prstGeom prst="rect">
            <a:avLst/>
          </a:prstGeom>
          <a:noFill/>
        </p:spPr>
      </p:pic>
      <p:pic>
        <p:nvPicPr>
          <p:cNvPr id="7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512" y="2645411"/>
            <a:ext cx="1145476" cy="1029479"/>
          </a:xfrm>
          <a:prstGeom prst="rect">
            <a:avLst/>
          </a:prstGeom>
          <a:noFill/>
        </p:spPr>
      </p:pic>
      <p:pic>
        <p:nvPicPr>
          <p:cNvPr id="8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4035767"/>
            <a:ext cx="1145476" cy="10294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Liliane\Desktop\work from home\eb3\اللقاء 10\احف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8812" y="2044879"/>
            <a:ext cx="8707902" cy="456693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99803" y="0"/>
            <a:ext cx="4471987" cy="2442754"/>
          </a:xfrm>
          <a:prstGeom prst="cloudCallout">
            <a:avLst>
              <a:gd name="adj1" fmla="val -68603"/>
              <a:gd name="adj2" fmla="val -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رَح أطلب منكن تحفظو منيح للمرة الجايي فعل المحبة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981502" y="1603717"/>
            <a:ext cx="4471987" cy="2442754"/>
          </a:xfrm>
          <a:prstGeom prst="cloudCallout">
            <a:avLst>
              <a:gd name="adj1" fmla="val -2228"/>
              <a:gd name="adj2" fmla="val 127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الزوّادة يلي لازم نتذكرها</a:t>
            </a:r>
            <a:endParaRPr lang="en-US" sz="2800" dirty="0"/>
          </a:p>
        </p:txBody>
      </p:sp>
      <p:pic>
        <p:nvPicPr>
          <p:cNvPr id="95234" name="Picture 2" descr="C:\Users\Liliane\Desktop\work from home\eb3\اللقاء 10\اتدك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37" y="0"/>
            <a:ext cx="5228551" cy="644696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820105"/>
            <a:ext cx="5327324" cy="1203768"/>
          </a:xfrm>
        </p:spPr>
        <p:txBody>
          <a:bodyPr/>
          <a:lstStyle/>
          <a:p>
            <a:pPr rtl="1"/>
            <a:r>
              <a:rPr lang="ar-LB" b="1" dirty="0"/>
              <a:t>اللِّقاءُ العاشر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28" y="4360985"/>
            <a:ext cx="6827573" cy="1994573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«يسوع يعلّمنا 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محبّة القريب»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450167"/>
            <a:ext cx="5776264" cy="1941341"/>
          </a:xfrm>
          <a:prstGeom prst="cloudCallout">
            <a:avLst>
              <a:gd name="adj1" fmla="val 58896"/>
              <a:gd name="adj2" fmla="val 20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/>
              <a:t>قصدنا هالاسبوع هوّي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527" y="877049"/>
            <a:ext cx="2495781" cy="1472255"/>
          </a:xfrm>
          <a:prstGeom prst="rect">
            <a:avLst/>
          </a:prstGeom>
          <a:noFill/>
        </p:spPr>
      </p:pic>
      <p:pic>
        <p:nvPicPr>
          <p:cNvPr id="8193" name="Picture 1" descr="C:\Users\Liliane\Desktop\work from home\eb3\اللقاء 10\هذا الاسبو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347" y="2298230"/>
            <a:ext cx="8216216" cy="422383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b="1" dirty="0"/>
          </a:p>
          <a:p>
            <a:pPr algn="ctr" rtl="1"/>
            <a:r>
              <a:rPr lang="ar-LB" sz="3500" b="1" dirty="0"/>
              <a:t>وهلق منوقف كلنا ت نصلي هالصلاة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5" name="Picture 1" descr="C:\Users\Liliane\Desktop\work from home\eb3\اللقاء 10\اصلي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45" y="1055077"/>
            <a:ext cx="7979349" cy="53629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منوصل لختام لقاءنا الإلكتروني.</a:t>
            </a:r>
          </a:p>
          <a:p>
            <a:pPr algn="ctr" rtl="1"/>
            <a:r>
              <a:rPr lang="ar-LB" sz="3800" b="1" dirty="0"/>
              <a:t>انتبهوا ع حالكم 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Liliane\Desktop\work from home\eb3\اللقاء 10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897" y="77054"/>
            <a:ext cx="5166206" cy="678094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67286" y="0"/>
            <a:ext cx="6258294" cy="408622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لقاءنا اليوم عن مثل من أمثال يسوع الكتير حلوين! 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40455" y="3030022"/>
            <a:ext cx="3320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شو رح نعمل </a:t>
            </a:r>
          </a:p>
          <a:p>
            <a:pPr algn="ctr" rtl="1"/>
            <a:r>
              <a:rPr lang="ar-LB" sz="4000" b="1" dirty="0"/>
              <a:t>بهَاللِّقاء؟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5082" y="239150"/>
            <a:ext cx="6822832" cy="1659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نْعدّد </a:t>
            </a:r>
            <a:r>
              <a:rPr lang="ar-SA" sz="3200" dirty="0"/>
              <a:t>أفعال كلِّ شَخصيَّة مِن شَخصيّات مَثَلِ “السّامريّ الصّالِح”، </a:t>
            </a:r>
            <a:r>
              <a:rPr lang="ar-LB" sz="3200" dirty="0"/>
              <a:t>ونقارن </a:t>
            </a:r>
            <a:r>
              <a:rPr lang="ar-SA" sz="3200" dirty="0"/>
              <a:t>بين أفعال</a:t>
            </a:r>
            <a:r>
              <a:rPr lang="ar-LB" sz="3200" dirty="0"/>
              <a:t> </a:t>
            </a:r>
            <a:r>
              <a:rPr lang="ar-SA" sz="3200" dirty="0"/>
              <a:t>السّامريّ وأفعال</a:t>
            </a:r>
            <a:r>
              <a:rPr lang="ar-LB" sz="3200" dirty="0"/>
              <a:t>نا نحنا</a:t>
            </a:r>
            <a:r>
              <a:rPr lang="en-US" sz="3200" dirty="0"/>
              <a:t>.</a:t>
            </a:r>
          </a:p>
          <a:p>
            <a:pPr algn="r" rtl="1"/>
            <a:endParaRPr lang="en-US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636690" y="3838804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6" y="2307102"/>
            <a:ext cx="6991643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ننتبه </a:t>
            </a:r>
            <a:r>
              <a:rPr lang="ar-SA" sz="3200" dirty="0"/>
              <a:t>أن</a:t>
            </a:r>
            <a:r>
              <a:rPr lang="ar-LB" sz="3200" dirty="0"/>
              <a:t>و</a:t>
            </a:r>
            <a:r>
              <a:rPr lang="ar-SA" sz="3200" dirty="0"/>
              <a:t> مَحَبَّة القَريب </a:t>
            </a:r>
            <a:r>
              <a:rPr lang="ar-LB" sz="3200" dirty="0"/>
              <a:t>بت</a:t>
            </a:r>
            <a:r>
              <a:rPr lang="ar-SA" sz="3200" dirty="0"/>
              <a:t>عني مَحَبّة كل </a:t>
            </a:r>
            <a:r>
              <a:rPr lang="ar-LB" sz="3200" dirty="0"/>
              <a:t>واحد منلتقي فيه</a:t>
            </a:r>
            <a:r>
              <a:rPr lang="ar-SA" sz="3200" dirty="0"/>
              <a:t> : عَجوز، رفيق، مَسيحيّ، مسلِم، أبيَض، أسوَد، غَنيّ، فَقير</a:t>
            </a:r>
            <a:r>
              <a:rPr lang="en-US" sz="3200" dirty="0"/>
              <a:t>... 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25415" y="548640"/>
            <a:ext cx="5950633" cy="3108960"/>
          </a:xfrm>
          <a:prstGeom prst="cloudCallout">
            <a:avLst>
              <a:gd name="adj1" fmla="val 37801"/>
              <a:gd name="adj2" fmla="val 478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رح أطلب منكن تقروا منيح هالكلمات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Liliane\Desktop\work from home\eb3\اللقاء 10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83" r="272" b="11000"/>
          <a:stretch>
            <a:fillRect/>
          </a:stretch>
        </p:blipFill>
        <p:spPr bwMode="auto">
          <a:xfrm>
            <a:off x="0" y="-53656"/>
            <a:ext cx="9144000" cy="69116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2612</TotalTime>
  <Words>450</Words>
  <Application>Microsoft Office PowerPoint</Application>
  <PresentationFormat>On-screen Show (4:3)</PresentationFormat>
  <Paragraphs>93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العاشر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 3 اللقاء العاشر</dc:title>
  <dc:creator>Michel Haddad</dc:creator>
  <cp:lastModifiedBy>Michel Haddad (Prof)</cp:lastModifiedBy>
  <cp:revision>215</cp:revision>
  <dcterms:created xsi:type="dcterms:W3CDTF">2020-06-11T06:09:44Z</dcterms:created>
  <dcterms:modified xsi:type="dcterms:W3CDTF">2022-04-16T09:00:46Z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2979923E-C8F2-4FDC-9DF4-6C75774EF317</vt:lpwstr>
  </property>
  <property fmtid="{D5CDD505-2E9C-101B-9397-08002B2CF9AE}" pid="3" name="ArticulatePath">
    <vt:lpwstr>EB 3 اللقاء العاشر</vt:lpwstr>
  </property>
</Properties>
</file>