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tags/tag29.xml" ContentType="application/vnd.openxmlformats-officedocument.presentationml.tags+xml"/>
  <Override PartName="/ppt/notesSlides/notesSlide14.xml" ContentType="application/vnd.openxmlformats-officedocument.presentationml.notesSlide+xml"/>
  <Override PartName="/ppt/tags/tag30.xml" ContentType="application/vnd.openxmlformats-officedocument.presentationml.tags+xml"/>
  <Override PartName="/ppt/notesSlides/notesSlide15.xml" ContentType="application/vnd.openxmlformats-officedocument.presentationml.notesSlide+xml"/>
  <Override PartName="/ppt/tags/tag31.xml" ContentType="application/vnd.openxmlformats-officedocument.presentationml.tags+xml"/>
  <Override PartName="/ppt/notesSlides/notesSlide16.xml" ContentType="application/vnd.openxmlformats-officedocument.presentationml.notesSlide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notesSlides/notesSlide19.xml" ContentType="application/vnd.openxmlformats-officedocument.presentationml.notesSlide+xml"/>
  <Override PartName="/ppt/tags/tag35.xml" ContentType="application/vnd.openxmlformats-officedocument.presentationml.tags+xml"/>
  <Override PartName="/ppt/notesSlides/notesSlide20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</p:sldMasterIdLst>
  <p:notesMasterIdLst>
    <p:notesMasterId r:id="rId38"/>
  </p:notesMasterIdLst>
  <p:sldIdLst>
    <p:sldId id="256" r:id="rId2"/>
    <p:sldId id="257" r:id="rId3"/>
    <p:sldId id="360" r:id="rId4"/>
    <p:sldId id="304" r:id="rId5"/>
    <p:sldId id="359" r:id="rId6"/>
    <p:sldId id="361" r:id="rId7"/>
    <p:sldId id="269" r:id="rId8"/>
    <p:sldId id="264" r:id="rId9"/>
    <p:sldId id="390" r:id="rId10"/>
    <p:sldId id="407" r:id="rId11"/>
    <p:sldId id="442" r:id="rId12"/>
    <p:sldId id="419" r:id="rId13"/>
    <p:sldId id="421" r:id="rId14"/>
    <p:sldId id="422" r:id="rId15"/>
    <p:sldId id="423" r:id="rId16"/>
    <p:sldId id="424" r:id="rId17"/>
    <p:sldId id="425" r:id="rId18"/>
    <p:sldId id="382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26" r:id="rId27"/>
    <p:sldId id="436" r:id="rId28"/>
    <p:sldId id="437" r:id="rId29"/>
    <p:sldId id="438" r:id="rId30"/>
    <p:sldId id="439" r:id="rId31"/>
    <p:sldId id="440" r:id="rId32"/>
    <p:sldId id="417" r:id="rId33"/>
    <p:sldId id="358" r:id="rId34"/>
    <p:sldId id="418" r:id="rId35"/>
    <p:sldId id="388" r:id="rId36"/>
    <p:sldId id="273" r:id="rId37"/>
  </p:sldIdLst>
  <p:sldSz cx="9144000" cy="6858000" type="screen4x3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  <a:srgbClr val="FD6B6B"/>
    <a:srgbClr val="E038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176" y="96"/>
      </p:cViewPr>
      <p:guideLst>
        <p:guide orient="horz" pos="2160"/>
        <p:guide pos="38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97600-5B79-42BA-9BF5-9EC1F79332E7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FE689-AC10-4B50-9ADA-4730BB68DF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1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1296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46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924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2327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01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27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3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94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043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DFE689-AC10-4B50-9ADA-4730BB68DF9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1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18B959-8859-4B62-889B-EF1BC886E37C}" type="datetimeFigureOut">
              <a:rPr lang="en-US" smtClean="0"/>
              <a:pPr/>
              <a:t>16-Apr-22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8BBD77-3F86-49D8-AB7E-9612AC8CFE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  <p:sldLayoutId id="2147483983" r:id="rId13"/>
    <p:sldLayoutId id="2147483984" r:id="rId14"/>
    <p:sldLayoutId id="2147483985" r:id="rId15"/>
    <p:sldLayoutId id="214748398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5" Type="http://schemas.openxmlformats.org/officeDocument/2006/relationships/image" Target="../media/image22.png"/><Relationship Id="rId4" Type="http://schemas.openxmlformats.org/officeDocument/2006/relationships/image" Target="../media/image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9658" y="1639490"/>
            <a:ext cx="8549608" cy="1646302"/>
          </a:xfrm>
        </p:spPr>
        <p:txBody>
          <a:bodyPr/>
          <a:lstStyle/>
          <a:p>
            <a:pPr algn="ctr" rtl="1"/>
            <a:r>
              <a:rPr lang="ar-LB" b="1" dirty="0"/>
              <a:t>مَركَزُ التَّربِيَّةِ الدّينِيَّة</a:t>
            </a:r>
            <a:br>
              <a:rPr lang="ar-LB" b="1" dirty="0"/>
            </a:br>
            <a:r>
              <a:rPr lang="ar-LB" sz="4800" b="1" dirty="0">
                <a:solidFill>
                  <a:schemeClr val="accent3">
                    <a:lumMod val="75000"/>
                  </a:schemeClr>
                </a:solidFill>
              </a:rPr>
              <a:t>رُهبانِيَّةُ القَلبَينِ الأقدَسَين</a:t>
            </a:r>
            <a:r>
              <a:rPr lang="ar-LB" sz="4800" b="1" dirty="0"/>
              <a:t> 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958" y="4914607"/>
            <a:ext cx="5825202" cy="1096899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 الأساسيّ الثّالث</a:t>
            </a:r>
            <a:endParaRPr lang="en-US" sz="5000" b="1" dirty="0">
              <a:solidFill>
                <a:schemeClr val="tx1"/>
              </a:solidFill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1026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44" y="253225"/>
            <a:ext cx="3280503" cy="1361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59887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76884" y="3867121"/>
            <a:ext cx="5070169" cy="2990879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93894" y="337624"/>
            <a:ext cx="5233181" cy="3699805"/>
          </a:xfrm>
          <a:prstGeom prst="cloudCallout">
            <a:avLst>
              <a:gd name="adj1" fmla="val 52066"/>
              <a:gd name="adj2" fmla="val 4595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LB" sz="3200" dirty="0">
                <a:solidFill>
                  <a:schemeClr val="tx1"/>
                </a:solidFill>
              </a:rPr>
              <a:t>برأيكن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في</a:t>
            </a:r>
            <a:r>
              <a:rPr lang="ar-SA" sz="3200" dirty="0">
                <a:solidFill>
                  <a:schemeClr val="tx1"/>
                </a:solidFill>
              </a:rPr>
              <a:t> عَلاقة بين </a:t>
            </a:r>
            <a:r>
              <a:rPr lang="ar-LB" sz="3200" dirty="0">
                <a:solidFill>
                  <a:schemeClr val="tx1"/>
                </a:solidFill>
              </a:rPr>
              <a:t>ه</a:t>
            </a:r>
            <a:r>
              <a:rPr lang="ar-SA" sz="3200" dirty="0">
                <a:solidFill>
                  <a:schemeClr val="tx1"/>
                </a:solidFill>
              </a:rPr>
              <a:t>الخِراف وصورة الرّاعي </a:t>
            </a:r>
            <a:r>
              <a:rPr lang="ar-LB" sz="3200" dirty="0">
                <a:solidFill>
                  <a:schemeClr val="tx1"/>
                </a:solidFill>
              </a:rPr>
              <a:t>يلّي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بي</a:t>
            </a:r>
            <a:r>
              <a:rPr lang="ar-SA" sz="3200" dirty="0">
                <a:solidFill>
                  <a:schemeClr val="tx1"/>
                </a:solidFill>
              </a:rPr>
              <a:t>فرَح بخَروف</a:t>
            </a:r>
            <a:r>
              <a:rPr lang="ar-LB" sz="3200" dirty="0">
                <a:solidFill>
                  <a:schemeClr val="tx1"/>
                </a:solidFill>
              </a:rPr>
              <a:t>و؟</a:t>
            </a:r>
          </a:p>
          <a:p>
            <a:pPr algn="ctr" rtl="1"/>
            <a:r>
              <a:rPr lang="ar-LB" sz="3200" b="1" dirty="0">
                <a:solidFill>
                  <a:srgbClr val="FF0000"/>
                </a:solidFill>
              </a:rPr>
              <a:t>اسمعوا شو بيخبرنا يسوع!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409371" y="130629"/>
            <a:ext cx="3048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Tahoma" pitchFamily="34" charset="0"/>
                <a:ea typeface="Times New Roman" pitchFamily="18" charset="0"/>
              </a:rPr>
              <a:t>كانوا يلِّلي بيلمُّو الضَرايب والخاطيين يِجُو لَ عند يسوع تَ يتسَمَّعُو وهوّي عم بيعلِّم</a:t>
            </a:r>
            <a:r>
              <a:rPr lang="en-US" sz="28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2800" dirty="0">
                <a:latin typeface="Tahoma" pitchFamily="34" charset="0"/>
                <a:ea typeface="Times New Roman" pitchFamily="18" charset="0"/>
              </a:rPr>
              <a:t>وصارو الفرّيسيي والكَتَبِي يَتْوَشْوَشُو ويقولُو</a:t>
            </a:r>
            <a:r>
              <a:rPr lang="en-US" sz="2800" dirty="0">
                <a:latin typeface="Tahoma" pitchFamily="34" charset="0"/>
                <a:ea typeface="Times New Roman" pitchFamily="18" charset="0"/>
                <a:cs typeface="Tahoma" pitchFamily="34" charset="0"/>
              </a:rPr>
              <a:t>:</a:t>
            </a:r>
            <a:endParaRPr lang="ar-LB" sz="2800" dirty="0">
              <a:latin typeface="Tahoma" pitchFamily="34" charset="0"/>
              <a:ea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6328229" y="3918857"/>
            <a:ext cx="2409371" cy="2583543"/>
          </a:xfrm>
          <a:prstGeom prst="wedgeRoundRectCallout">
            <a:avLst>
              <a:gd name="adj1" fmla="val -90110"/>
              <a:gd name="adj2" fmla="val 1141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انت </a:t>
            </a:r>
            <a:r>
              <a:rPr lang="ar-SA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عَم </a:t>
            </a:r>
            <a:r>
              <a:rPr lang="ar-LB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ت</a:t>
            </a:r>
            <a:r>
              <a:rPr lang="ar-SA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ستقبِل الخاطيين و</a:t>
            </a:r>
            <a:r>
              <a:rPr lang="ar-LB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ت</a:t>
            </a:r>
            <a:r>
              <a:rPr lang="ar-SA" sz="3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</a:rPr>
              <a:t>اكُل مَعُن</a:t>
            </a:r>
            <a:r>
              <a:rPr lang="en-US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7758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Liliane\Desktop\work from home\eb3\اللقاء 11\279fd66b8e17155ae80963e373cde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409370" y="130629"/>
            <a:ext cx="40059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4400" b="1" dirty="0">
                <a:latin typeface="Tahoma" pitchFamily="34" charset="0"/>
                <a:ea typeface="Times New Roman" pitchFamily="18" charset="0"/>
              </a:rPr>
              <a:t>قلن يسوع :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425371" y="4789713"/>
            <a:ext cx="5500915" cy="1465943"/>
          </a:xfrm>
          <a:prstGeom prst="wedgeEllipseCallout">
            <a:avLst>
              <a:gd name="adj1" fmla="val -58596"/>
              <a:gd name="adj2" fmla="val -10380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LB" sz="4500" dirty="0">
                <a:solidFill>
                  <a:schemeClr val="tx1"/>
                </a:solidFill>
                <a:latin typeface="Arial" pitchFamily="34" charset="0"/>
              </a:rPr>
              <a:t>سْمَعُوا مْنِيح!</a:t>
            </a:r>
            <a:endParaRPr lang="en-US" sz="45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C:\Users\Liliane\Desktop\work from home\eb3\اللقاء 11\003-rr-lost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45952"/>
            <a:ext cx="9144001" cy="70039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5148774" y="590843"/>
            <a:ext cx="3995226" cy="2574388"/>
          </a:xfrm>
          <a:prstGeom prst="cloudCallout">
            <a:avLst>
              <a:gd name="adj1" fmla="val -91945"/>
              <a:gd name="adj2" fmla="val 569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4000" dirty="0">
                <a:solidFill>
                  <a:schemeClr val="tx1"/>
                </a:solidFill>
              </a:rPr>
              <a:t>مين مِنكُن، إزا عندو ميّة خروف</a:t>
            </a:r>
            <a:endParaRPr lang="en-US" sz="4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:\Users\Liliane\Desktop\work from home\eb3\اللقاء 11\004-rr-lost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loud Callout 5"/>
          <p:cNvSpPr/>
          <p:nvPr/>
        </p:nvSpPr>
        <p:spPr>
          <a:xfrm>
            <a:off x="1814730" y="2813538"/>
            <a:ext cx="3249639" cy="2757268"/>
          </a:xfrm>
          <a:prstGeom prst="cloudCallout">
            <a:avLst>
              <a:gd name="adj1" fmla="val -91945"/>
              <a:gd name="adj2" fmla="val 5697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1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</a:tabLst>
            </a:pPr>
            <a:r>
              <a:rPr lang="ar-SA" sz="3000" dirty="0">
                <a:solidFill>
                  <a:schemeClr val="tx1"/>
                </a:solidFill>
              </a:rPr>
              <a:t>وضَيَّع واحد منّا، ما بيتْرُك التّسعا والتسعين بالبرّية</a:t>
            </a:r>
            <a:endParaRPr lang="en-US" sz="30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C:\Users\Liliane\Desktop\work from home\eb3\اللقاء 11\005-rr-lost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683346" y="3151160"/>
            <a:ext cx="3249639" cy="2757268"/>
          </a:xfrm>
          <a:prstGeom prst="cloudCallout">
            <a:avLst>
              <a:gd name="adj1" fmla="val -3633"/>
              <a:gd name="adj2" fmla="val 7789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>
                <a:solidFill>
                  <a:schemeClr val="tx1"/>
                </a:solidFill>
              </a:rPr>
              <a:t>وبيروح يفتّش عن الخروف الضايَعْ تَ يلاقيه؟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C:\Users\Liliane\Desktop\work from home\eb3\اللقاء 11\006-rr-lost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323557" y="4684541"/>
            <a:ext cx="8440615" cy="1885068"/>
          </a:xfrm>
          <a:prstGeom prst="cloudCallout">
            <a:avLst>
              <a:gd name="adj1" fmla="val -13717"/>
              <a:gd name="adj2" fmla="val 59984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600" dirty="0">
                <a:solidFill>
                  <a:schemeClr val="tx1"/>
                </a:solidFill>
              </a:rPr>
              <a:t>وبَس يلاقيه بيفرَح وبيحَمْلُو عَ كتافو، وبيرجَع عَ البيت، بيعزُم الأصحاب وبيقلُّن: فْرَحو معي، لِأنّي لْقِيت خروف</a:t>
            </a:r>
            <a:r>
              <a:rPr lang="ar-LB" sz="2600" dirty="0">
                <a:solidFill>
                  <a:schemeClr val="tx1"/>
                </a:solidFill>
              </a:rPr>
              <a:t>ي</a:t>
            </a:r>
            <a:r>
              <a:rPr lang="ar-SA" sz="2600" dirty="0">
                <a:solidFill>
                  <a:schemeClr val="tx1"/>
                </a:solidFill>
              </a:rPr>
              <a:t>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C:\Users\Liliane\Desktop\work from home\eb3\اللقاء 11\007-rr-lost-shee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Oval Callout 3"/>
          <p:cNvSpPr/>
          <p:nvPr/>
        </p:nvSpPr>
        <p:spPr>
          <a:xfrm>
            <a:off x="2902858" y="0"/>
            <a:ext cx="4383313" cy="3193144"/>
          </a:xfrm>
          <a:prstGeom prst="wedgeEllipseCallout">
            <a:avLst>
              <a:gd name="adj1" fmla="val -42623"/>
              <a:gd name="adj2" fmla="val 6892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>
                <a:solidFill>
                  <a:schemeClr val="tx1"/>
                </a:solidFill>
              </a:rPr>
              <a:t>وأنا بقلكُن أنّو السّما كمان بتفرَح بخاطي واحد تاب، أكتر من فرَحَا بتسعا وتسعين بارّ، مش بِحَاجِي للتّوبي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50244" y="511273"/>
            <a:ext cx="4923616" cy="330041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300" dirty="0">
                <a:solidFill>
                  <a:schemeClr val="tx1"/>
                </a:solidFill>
              </a:rPr>
              <a:t>برأيكن، تصرف الرّاعي كان </a:t>
            </a:r>
            <a:r>
              <a:rPr lang="ar-SA" sz="3300" dirty="0">
                <a:solidFill>
                  <a:schemeClr val="tx1"/>
                </a:solidFill>
              </a:rPr>
              <a:t>عاق</a:t>
            </a:r>
            <a:r>
              <a:rPr lang="ar-LB" sz="3300" dirty="0">
                <a:solidFill>
                  <a:schemeClr val="tx1"/>
                </a:solidFill>
              </a:rPr>
              <a:t>ً</a:t>
            </a:r>
            <a:r>
              <a:rPr lang="ar-SA" sz="3300" dirty="0">
                <a:solidFill>
                  <a:schemeClr val="tx1"/>
                </a:solidFill>
              </a:rPr>
              <a:t>ل؟</a:t>
            </a:r>
            <a:r>
              <a:rPr lang="en-US" sz="3300" dirty="0">
                <a:solidFill>
                  <a:schemeClr val="tx1"/>
                </a:solidFill>
              </a:rPr>
              <a:t> </a:t>
            </a:r>
          </a:p>
          <a:p>
            <a:pPr algn="ctr" rtl="1"/>
            <a:r>
              <a:rPr lang="en-US" sz="3300" dirty="0">
                <a:solidFill>
                  <a:schemeClr val="tx1"/>
                </a:solidFill>
              </a:rPr>
              <a:t> </a:t>
            </a:r>
            <a:r>
              <a:rPr lang="ar-SA" sz="3300" dirty="0">
                <a:solidFill>
                  <a:schemeClr val="tx1"/>
                </a:solidFill>
              </a:rPr>
              <a:t> كان </a:t>
            </a:r>
            <a:r>
              <a:rPr lang="ar-LB" sz="3300" dirty="0">
                <a:solidFill>
                  <a:schemeClr val="tx1"/>
                </a:solidFill>
              </a:rPr>
              <a:t>ضامِنْ يلاقِي خَروفُو؟</a:t>
            </a:r>
            <a:endParaRPr lang="en-US" sz="3300" dirty="0">
              <a:solidFill>
                <a:schemeClr val="tx1"/>
              </a:solidFill>
            </a:endParaRPr>
          </a:p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5120639" y="253218"/>
            <a:ext cx="3291840" cy="15030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>
                <a:solidFill>
                  <a:schemeClr val="tx1"/>
                </a:solidFill>
              </a:rPr>
              <a:t>منِتْحِاوَرْ!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07491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450244" y="511273"/>
            <a:ext cx="4923616" cy="3441749"/>
          </a:xfrm>
          <a:prstGeom prst="cloudCallout">
            <a:avLst>
              <a:gd name="adj1" fmla="val 35052"/>
              <a:gd name="adj2" fmla="val 6334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لاء لأ</a:t>
            </a:r>
            <a:r>
              <a:rPr lang="ar-SA" sz="3200" dirty="0">
                <a:solidFill>
                  <a:schemeClr val="tx1"/>
                </a:solidFill>
              </a:rPr>
              <a:t>نّ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كان من المُمكِن </a:t>
            </a:r>
            <a:r>
              <a:rPr lang="ar-LB" sz="3200" dirty="0">
                <a:solidFill>
                  <a:schemeClr val="tx1"/>
                </a:solidFill>
              </a:rPr>
              <a:t>إ</a:t>
            </a:r>
            <a:r>
              <a:rPr lang="ar-SA" sz="3200" dirty="0">
                <a:solidFill>
                  <a:schemeClr val="tx1"/>
                </a:solidFill>
              </a:rPr>
              <a:t>ن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يكون ضاع أو مات، أو أكَل</a:t>
            </a:r>
            <a:r>
              <a:rPr lang="ar-LB" sz="3200" dirty="0">
                <a:solidFill>
                  <a:schemeClr val="tx1"/>
                </a:solidFill>
              </a:rPr>
              <a:t>و</a:t>
            </a:r>
            <a:r>
              <a:rPr lang="ar-SA" sz="3200" dirty="0">
                <a:solidFill>
                  <a:schemeClr val="tx1"/>
                </a:solidFill>
              </a:rPr>
              <a:t> وَحش مُفتَرِس</a:t>
            </a:r>
            <a:r>
              <a:rPr lang="ar-LB" sz="3200" dirty="0">
                <a:solidFill>
                  <a:schemeClr val="tx1"/>
                </a:solidFill>
              </a:rPr>
              <a:t>!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an000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38994" y="0"/>
            <a:ext cx="4676119" cy="6870689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001820"/>
      </p:ext>
    </p:extLst>
  </p:cSld>
  <p:clrMapOvr>
    <a:masterClrMapping/>
  </p:clrMapOvr>
  <p:transition spd="slow">
    <p:comb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3296" y="522514"/>
            <a:ext cx="6045903" cy="3130249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solidFill>
                  <a:schemeClr val="tx1"/>
                </a:solidFill>
              </a:rPr>
              <a:t>بشو حَس الخَروف برأيكُن لمّا بقي وحدو؟ و شُو كان صَرلو لو ما يلاقيه الرّاعي؟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5838" y="436098"/>
            <a:ext cx="6731648" cy="3460653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tx1"/>
                </a:solidFill>
              </a:rPr>
              <a:t>حَس ب</a:t>
            </a:r>
            <a:r>
              <a:rPr lang="ar-SA" sz="3200" dirty="0">
                <a:solidFill>
                  <a:schemeClr val="tx1"/>
                </a:solidFill>
              </a:rPr>
              <a:t>الو</a:t>
            </a:r>
            <a:r>
              <a:rPr lang="ar-LB" sz="3200" dirty="0">
                <a:solidFill>
                  <a:schemeClr val="tx1"/>
                </a:solidFill>
              </a:rPr>
              <a:t>ِح</a:t>
            </a:r>
            <a:r>
              <a:rPr lang="ar-SA" sz="3200" dirty="0">
                <a:solidFill>
                  <a:schemeClr val="tx1"/>
                </a:solidFill>
              </a:rPr>
              <a:t>د</a:t>
            </a:r>
            <a:r>
              <a:rPr lang="ar-LB" sz="3200" dirty="0">
                <a:solidFill>
                  <a:schemeClr val="tx1"/>
                </a:solidFill>
              </a:rPr>
              <a:t>ِ</a:t>
            </a:r>
            <a:r>
              <a:rPr lang="ar-SA" sz="3200" dirty="0">
                <a:solidFill>
                  <a:schemeClr val="tx1"/>
                </a:solidFill>
              </a:rPr>
              <a:t>ة، بالخَوف، بالجوع، بالعَطَش، بالتَّعَب</a:t>
            </a:r>
            <a:r>
              <a:rPr lang="ar-LB" sz="3200" dirty="0">
                <a:solidFill>
                  <a:schemeClr val="tx1"/>
                </a:solidFill>
              </a:rPr>
              <a:t>... ولو ما يْلاقِيه الرّاعي، كان أكلو وحَش، كان مات!</a:t>
            </a:r>
            <a:endParaRPr lang="ar-LB" sz="32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69411" y="599998"/>
            <a:ext cx="4825140" cy="2152357"/>
          </a:xfrm>
          <a:prstGeom prst="cloudCallout">
            <a:avLst>
              <a:gd name="adj1" fmla="val 52668"/>
              <a:gd name="adj2" fmla="val 659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solidFill>
                  <a:schemeClr val="tx1"/>
                </a:solidFill>
              </a:rPr>
              <a:t>ليش عَطَا يَسوع هالمثَل؟</a:t>
            </a:r>
            <a:endParaRPr lang="ar-LB" sz="4000" b="1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5837" y="295422"/>
            <a:ext cx="7704105" cy="3601329"/>
          </a:xfrm>
          <a:prstGeom prst="cloudCallout">
            <a:avLst>
              <a:gd name="adj1" fmla="val 32756"/>
              <a:gd name="adj2" fmla="val 6669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ليبيّن </a:t>
            </a:r>
            <a:r>
              <a:rPr lang="ar-SA" sz="2800" dirty="0">
                <a:solidFill>
                  <a:schemeClr val="tx1"/>
                </a:solidFill>
              </a:rPr>
              <a:t>ل</a:t>
            </a:r>
            <a:r>
              <a:rPr lang="ar-LB" sz="2800" dirty="0">
                <a:solidFill>
                  <a:schemeClr val="tx1"/>
                </a:solidFill>
              </a:rPr>
              <a:t>كل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يلّي بيرفضوا </a:t>
            </a:r>
            <a:r>
              <a:rPr lang="ar-SA" sz="2800" dirty="0">
                <a:solidFill>
                  <a:schemeClr val="tx1"/>
                </a:solidFill>
              </a:rPr>
              <a:t>الخَطأةَ 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نّ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اللّهَ مَحَبّة، و</a:t>
            </a:r>
            <a:r>
              <a:rPr lang="ar-LB" sz="2800" dirty="0">
                <a:solidFill>
                  <a:schemeClr val="tx1"/>
                </a:solidFill>
              </a:rPr>
              <a:t>إ</a:t>
            </a:r>
            <a:r>
              <a:rPr lang="ar-SA" sz="2800" dirty="0">
                <a:solidFill>
                  <a:schemeClr val="tx1"/>
                </a:solidFill>
              </a:rPr>
              <a:t>نّ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مَحَب</a:t>
            </a:r>
            <a:r>
              <a:rPr lang="ar-LB" sz="2800" dirty="0">
                <a:solidFill>
                  <a:schemeClr val="tx1"/>
                </a:solidFill>
              </a:rPr>
              <a:t>ْتو</a:t>
            </a:r>
            <a:r>
              <a:rPr lang="ar-SA" sz="2800" dirty="0">
                <a:solidFill>
                  <a:schemeClr val="tx1"/>
                </a:solidFill>
              </a:rPr>
              <a:t> بلا حدود... وأنّ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أَرسَل</a:t>
            </a:r>
            <a:r>
              <a:rPr lang="ar-LB" sz="2800" dirty="0">
                <a:solidFill>
                  <a:schemeClr val="tx1"/>
                </a:solidFill>
              </a:rPr>
              <a:t>ْنا</a:t>
            </a:r>
            <a:r>
              <a:rPr lang="ar-SA" sz="2800" dirty="0">
                <a:solidFill>
                  <a:schemeClr val="tx1"/>
                </a:solidFill>
              </a:rPr>
              <a:t> يَسوع ليَكون الرّاعي </a:t>
            </a:r>
            <a:r>
              <a:rPr lang="ar-LB" sz="2800" dirty="0">
                <a:solidFill>
                  <a:schemeClr val="tx1"/>
                </a:solidFill>
              </a:rPr>
              <a:t>يلّي بيفتّش </a:t>
            </a:r>
            <a:r>
              <a:rPr lang="ar-SA" sz="2800" dirty="0">
                <a:solidFill>
                  <a:schemeClr val="tx1"/>
                </a:solidFill>
              </a:rPr>
              <a:t>عن الخَرو</a:t>
            </a:r>
            <a:r>
              <a:rPr lang="ar-LB" sz="2800" dirty="0">
                <a:solidFill>
                  <a:schemeClr val="tx1"/>
                </a:solidFill>
              </a:rPr>
              <a:t>ف</a:t>
            </a:r>
            <a:r>
              <a:rPr lang="ar-SA" sz="2800" dirty="0">
                <a:solidFill>
                  <a:schemeClr val="tx1"/>
                </a:solidFill>
              </a:rPr>
              <a:t> الضّا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ar-SA" sz="2800" dirty="0">
                <a:solidFill>
                  <a:schemeClr val="tx1"/>
                </a:solidFill>
              </a:rPr>
              <a:t>ع، لأنّ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ar-SA" sz="2800" dirty="0">
                <a:solidFill>
                  <a:schemeClr val="tx1"/>
                </a:solidFill>
              </a:rPr>
              <a:t> اللّه </a:t>
            </a:r>
            <a:r>
              <a:rPr lang="ar-LB" sz="2800" dirty="0">
                <a:solidFill>
                  <a:schemeClr val="tx1"/>
                </a:solidFill>
              </a:rPr>
              <a:t>ب</a:t>
            </a:r>
            <a:r>
              <a:rPr lang="ar-SA" sz="2800" dirty="0">
                <a:solidFill>
                  <a:schemeClr val="tx1"/>
                </a:solidFill>
              </a:rPr>
              <a:t>يَفرَح </a:t>
            </a:r>
            <a:r>
              <a:rPr lang="ar-LB" sz="2800" dirty="0">
                <a:solidFill>
                  <a:schemeClr val="tx1"/>
                </a:solidFill>
              </a:rPr>
              <a:t>بس نكون </a:t>
            </a:r>
            <a:r>
              <a:rPr lang="ar-SA" sz="2800" dirty="0">
                <a:solidFill>
                  <a:schemeClr val="tx1"/>
                </a:solidFill>
              </a:rPr>
              <a:t>مَع</a:t>
            </a:r>
            <a:r>
              <a:rPr lang="ar-LB" sz="2800" dirty="0">
                <a:solidFill>
                  <a:schemeClr val="tx1"/>
                </a:solidFill>
              </a:rPr>
              <a:t>و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703463" y="942535"/>
            <a:ext cx="4825140" cy="2152357"/>
          </a:xfrm>
          <a:prstGeom prst="cloudCallout">
            <a:avLst>
              <a:gd name="adj1" fmla="val 52668"/>
              <a:gd name="adj2" fmla="val 6594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600" dirty="0">
                <a:solidFill>
                  <a:schemeClr val="tx1"/>
                </a:solidFill>
              </a:rPr>
              <a:t>ونحن</a:t>
            </a:r>
            <a:r>
              <a:rPr lang="ar-LB" sz="3600" dirty="0">
                <a:solidFill>
                  <a:schemeClr val="tx1"/>
                </a:solidFill>
              </a:rPr>
              <a:t>ا</a:t>
            </a:r>
            <a:r>
              <a:rPr lang="ar-SA" sz="3600" dirty="0">
                <a:solidFill>
                  <a:schemeClr val="tx1"/>
                </a:solidFill>
              </a:rPr>
              <a:t>، م</a:t>
            </a:r>
            <a:r>
              <a:rPr lang="ar-LB" sz="3600" dirty="0">
                <a:solidFill>
                  <a:schemeClr val="tx1"/>
                </a:solidFill>
              </a:rPr>
              <a:t>ِي</a:t>
            </a:r>
            <a:r>
              <a:rPr lang="ar-SA" sz="3600" dirty="0">
                <a:solidFill>
                  <a:schemeClr val="tx1"/>
                </a:solidFill>
              </a:rPr>
              <a:t>ن </a:t>
            </a:r>
            <a:r>
              <a:rPr lang="ar-LB" sz="3600" dirty="0">
                <a:solidFill>
                  <a:schemeClr val="tx1"/>
                </a:solidFill>
              </a:rPr>
              <a:t>مْنِ</a:t>
            </a:r>
            <a:r>
              <a:rPr lang="ar-SA" sz="3600" dirty="0">
                <a:solidFill>
                  <a:schemeClr val="tx1"/>
                </a:solidFill>
              </a:rPr>
              <a:t>شب</a:t>
            </a:r>
            <a:r>
              <a:rPr lang="ar-LB" sz="3600" dirty="0">
                <a:solidFill>
                  <a:schemeClr val="tx1"/>
                </a:solidFill>
              </a:rPr>
              <a:t>َه</a:t>
            </a:r>
            <a:r>
              <a:rPr lang="ar-SA" sz="3600" dirty="0">
                <a:solidFill>
                  <a:schemeClr val="tx1"/>
                </a:solidFill>
              </a:rPr>
              <a:t> </a:t>
            </a:r>
            <a:r>
              <a:rPr lang="ar-LB" sz="3600" dirty="0">
                <a:solidFill>
                  <a:schemeClr val="tx1"/>
                </a:solidFill>
              </a:rPr>
              <a:t>به</a:t>
            </a:r>
            <a:r>
              <a:rPr lang="ar-SA" sz="3600" dirty="0">
                <a:solidFill>
                  <a:schemeClr val="tx1"/>
                </a:solidFill>
              </a:rPr>
              <a:t>المَثَل؟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9090" name="Picture 2" descr="C:\Users\Liliane\Desktop\work from home\Picture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620" y="3257792"/>
            <a:ext cx="5581380" cy="378308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5837" y="295422"/>
            <a:ext cx="6383305" cy="3601329"/>
          </a:xfrm>
          <a:prstGeom prst="cloudCallout">
            <a:avLst>
              <a:gd name="adj1" fmla="val 10329"/>
              <a:gd name="adj2" fmla="val 69518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مرّات</a:t>
            </a:r>
            <a:r>
              <a:rPr lang="ar-SA" sz="2800" dirty="0">
                <a:solidFill>
                  <a:schemeClr val="tx1"/>
                </a:solidFill>
              </a:rPr>
              <a:t>، </a:t>
            </a:r>
            <a:r>
              <a:rPr lang="ar-LB" sz="2800" dirty="0">
                <a:solidFill>
                  <a:schemeClr val="tx1"/>
                </a:solidFill>
              </a:rPr>
              <a:t>من</a:t>
            </a:r>
            <a:r>
              <a:rPr lang="ar-SA" sz="2800" dirty="0">
                <a:solidFill>
                  <a:schemeClr val="tx1"/>
                </a:solidFill>
              </a:rPr>
              <a:t>شبه </a:t>
            </a:r>
            <a:r>
              <a:rPr lang="ar-LB" sz="2800" dirty="0">
                <a:solidFill>
                  <a:schemeClr val="tx1"/>
                </a:solidFill>
              </a:rPr>
              <a:t>ال 99</a:t>
            </a:r>
            <a:r>
              <a:rPr lang="ar-SA" sz="2800" dirty="0">
                <a:solidFill>
                  <a:schemeClr val="tx1"/>
                </a:solidFill>
              </a:rPr>
              <a:t>خَروف، و</a:t>
            </a:r>
            <a:r>
              <a:rPr lang="ar-LB" sz="2800" dirty="0">
                <a:solidFill>
                  <a:schemeClr val="tx1"/>
                </a:solidFill>
              </a:rPr>
              <a:t>م</a:t>
            </a:r>
            <a:r>
              <a:rPr lang="ar-SA" sz="2800" dirty="0">
                <a:solidFill>
                  <a:schemeClr val="tx1"/>
                </a:solidFill>
              </a:rPr>
              <a:t>نرفُض </a:t>
            </a:r>
            <a:r>
              <a:rPr lang="ar-LB" sz="2800" dirty="0">
                <a:solidFill>
                  <a:schemeClr val="tx1"/>
                </a:solidFill>
              </a:rPr>
              <a:t>نستقبل </a:t>
            </a:r>
            <a:r>
              <a:rPr lang="ar-SA" sz="2800" dirty="0">
                <a:solidFill>
                  <a:schemeClr val="tx1"/>
                </a:solidFill>
              </a:rPr>
              <a:t>الخروف الضّا</a:t>
            </a:r>
            <a:r>
              <a:rPr lang="ar-LB" sz="2800" dirty="0">
                <a:solidFill>
                  <a:schemeClr val="tx1"/>
                </a:solidFill>
              </a:rPr>
              <a:t>ي</a:t>
            </a:r>
            <a:r>
              <a:rPr lang="ar-SA" sz="2800" dirty="0">
                <a:solidFill>
                  <a:schemeClr val="tx1"/>
                </a:solidFill>
              </a:rPr>
              <a:t>ع. </a:t>
            </a:r>
            <a:r>
              <a:rPr lang="ar-LB" sz="2800" dirty="0">
                <a:solidFill>
                  <a:schemeClr val="tx1"/>
                </a:solidFill>
              </a:rPr>
              <a:t>بس لازم </a:t>
            </a:r>
            <a:r>
              <a:rPr lang="ar-SA" sz="2800" dirty="0">
                <a:solidFill>
                  <a:schemeClr val="tx1"/>
                </a:solidFill>
              </a:rPr>
              <a:t>نتذَكَّر أ</a:t>
            </a:r>
            <a:r>
              <a:rPr lang="ar-LB" sz="2800" dirty="0">
                <a:solidFill>
                  <a:schemeClr val="tx1"/>
                </a:solidFill>
              </a:rPr>
              <a:t>نو مرّات</a:t>
            </a:r>
            <a:r>
              <a:rPr lang="ar-SA" sz="2800" dirty="0">
                <a:solidFill>
                  <a:schemeClr val="tx1"/>
                </a:solidFill>
              </a:rPr>
              <a:t> ك</a:t>
            </a:r>
            <a:r>
              <a:rPr lang="ar-LB" sz="2800" dirty="0">
                <a:solidFill>
                  <a:schemeClr val="tx1"/>
                </a:solidFill>
              </a:rPr>
              <a:t>ت</a:t>
            </a:r>
            <a:r>
              <a:rPr lang="ar-SA" sz="2800" dirty="0">
                <a:solidFill>
                  <a:schemeClr val="tx1"/>
                </a:solidFill>
              </a:rPr>
              <a:t>ير</a:t>
            </a:r>
            <a:r>
              <a:rPr lang="ar-LB" sz="2800" dirty="0">
                <a:solidFill>
                  <a:schemeClr val="tx1"/>
                </a:solidFill>
              </a:rPr>
              <a:t>ة 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r>
              <a:rPr lang="ar-LB" sz="2800" dirty="0">
                <a:solidFill>
                  <a:schemeClr val="tx1"/>
                </a:solidFill>
              </a:rPr>
              <a:t>م</a:t>
            </a:r>
            <a:r>
              <a:rPr lang="ar-SA" sz="2800" dirty="0">
                <a:solidFill>
                  <a:schemeClr val="tx1"/>
                </a:solidFill>
              </a:rPr>
              <a:t>نشب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ه الخَروف </a:t>
            </a:r>
            <a:r>
              <a:rPr lang="ar-LB" sz="2800" dirty="0">
                <a:solidFill>
                  <a:schemeClr val="tx1"/>
                </a:solidFill>
              </a:rPr>
              <a:t>يلّي</a:t>
            </a:r>
            <a:r>
              <a:rPr lang="ar-SA" sz="2800" dirty="0">
                <a:solidFill>
                  <a:schemeClr val="tx1"/>
                </a:solidFill>
              </a:rPr>
              <a:t> ض</a:t>
            </a:r>
            <a:r>
              <a:rPr lang="ar-LB" sz="2800" dirty="0">
                <a:solidFill>
                  <a:schemeClr val="tx1"/>
                </a:solidFill>
              </a:rPr>
              <a:t>َ</a:t>
            </a:r>
            <a:r>
              <a:rPr lang="ar-SA" sz="2800" dirty="0">
                <a:solidFill>
                  <a:schemeClr val="tx1"/>
                </a:solidFill>
              </a:rPr>
              <a:t>اع و يَسوع </a:t>
            </a:r>
            <a:r>
              <a:rPr lang="ar-LB" sz="2800" dirty="0">
                <a:solidFill>
                  <a:schemeClr val="tx1"/>
                </a:solidFill>
              </a:rPr>
              <a:t>راح تيفتِّش </a:t>
            </a:r>
            <a:r>
              <a:rPr lang="ar-SA" sz="2800" dirty="0">
                <a:solidFill>
                  <a:schemeClr val="tx1"/>
                </a:solidFill>
              </a:rPr>
              <a:t>ع</a:t>
            </a:r>
            <a:r>
              <a:rPr lang="ar-LB" sz="2800" dirty="0">
                <a:solidFill>
                  <a:schemeClr val="tx1"/>
                </a:solidFill>
              </a:rPr>
              <a:t>ليه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62785" y="314325"/>
            <a:ext cx="4923616" cy="3038475"/>
          </a:xfrm>
          <a:prstGeom prst="cloudCallout">
            <a:avLst>
              <a:gd name="adj1" fmla="val 57624"/>
              <a:gd name="adj2" fmla="val 4372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000" b="1" dirty="0">
                <a:solidFill>
                  <a:schemeClr val="tx1"/>
                </a:solidFill>
              </a:rPr>
              <a:t>وهلّق جرّبوا عملو هالنّشاطات!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1181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82" y="352381"/>
            <a:ext cx="6826313" cy="624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839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B4FA0931-E4FE-49DC-A2B6-553DA188A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6582" y="352381"/>
            <a:ext cx="6826313" cy="624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55212" y="2463722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6</a:t>
            </a:r>
            <a:endParaRPr lang="en-U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3488789" y="2463722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5</a:t>
            </a:r>
            <a:endParaRPr lang="en-US" sz="4000" b="1" dirty="0"/>
          </a:p>
        </p:txBody>
      </p:sp>
      <p:sp>
        <p:nvSpPr>
          <p:cNvPr id="7" name="Rectangle 6"/>
          <p:cNvSpPr/>
          <p:nvPr/>
        </p:nvSpPr>
        <p:spPr>
          <a:xfrm>
            <a:off x="1030258" y="2463722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4</a:t>
            </a:r>
            <a:endParaRPr lang="en-US" sz="4000" b="1" dirty="0"/>
          </a:p>
        </p:txBody>
      </p:sp>
      <p:sp>
        <p:nvSpPr>
          <p:cNvPr id="8" name="Rectangle 7"/>
          <p:cNvSpPr/>
          <p:nvPr/>
        </p:nvSpPr>
        <p:spPr>
          <a:xfrm>
            <a:off x="5655212" y="4862732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3</a:t>
            </a:r>
            <a:endParaRPr lang="en-US" sz="4000" b="1" dirty="0"/>
          </a:p>
        </p:txBody>
      </p:sp>
      <p:sp>
        <p:nvSpPr>
          <p:cNvPr id="9" name="Rectangle 8"/>
          <p:cNvSpPr/>
          <p:nvPr/>
        </p:nvSpPr>
        <p:spPr>
          <a:xfrm>
            <a:off x="3488789" y="4902591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1</a:t>
            </a:r>
            <a:endParaRPr lang="en-US" sz="4000" b="1" dirty="0"/>
          </a:p>
        </p:txBody>
      </p:sp>
      <p:sp>
        <p:nvSpPr>
          <p:cNvPr id="10" name="Rectangle 9"/>
          <p:cNvSpPr/>
          <p:nvPr/>
        </p:nvSpPr>
        <p:spPr>
          <a:xfrm>
            <a:off x="1030258" y="4900246"/>
            <a:ext cx="1012874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2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867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76" y="-63374"/>
            <a:ext cx="9054696" cy="661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7311" y="820105"/>
            <a:ext cx="6548731" cy="1203768"/>
          </a:xfrm>
        </p:spPr>
        <p:txBody>
          <a:bodyPr/>
          <a:lstStyle/>
          <a:p>
            <a:pPr rtl="1"/>
            <a:r>
              <a:rPr lang="ar-LB" b="1" dirty="0"/>
              <a:t>اللِّقاءُ الحادي عشر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20157" y="4863427"/>
            <a:ext cx="8103015" cy="1994573"/>
          </a:xfrm>
        </p:spPr>
        <p:txBody>
          <a:bodyPr>
            <a:normAutofit/>
          </a:bodyPr>
          <a:lstStyle/>
          <a:p>
            <a:pPr algn="ctr" rtl="1"/>
            <a:r>
              <a:rPr lang="ar-LB" sz="5000" b="1" dirty="0">
                <a:solidFill>
                  <a:schemeClr val="tx1"/>
                </a:solidFill>
              </a:rPr>
              <a:t>«يسوع يفتّش عنّا دائمًا»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267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>
            <a:extLst>
              <a:ext uri="{FF2B5EF4-FFF2-40B4-BE49-F238E27FC236}">
                <a16:creationId xmlns:a16="http://schemas.microsoft.com/office/drawing/2014/main" id="{DCE64D57-526B-4585-8BC6-FF5AB2029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76" y="-63374"/>
            <a:ext cx="9054696" cy="661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773" y="879945"/>
            <a:ext cx="674956" cy="606606"/>
          </a:xfrm>
          <a:prstGeom prst="rect">
            <a:avLst/>
          </a:prstGeom>
          <a:noFill/>
        </p:spPr>
      </p:pic>
      <p:pic>
        <p:nvPicPr>
          <p:cNvPr id="5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549" y="2087129"/>
            <a:ext cx="674956" cy="606606"/>
          </a:xfrm>
          <a:prstGeom prst="rect">
            <a:avLst/>
          </a:prstGeom>
          <a:noFill/>
        </p:spPr>
      </p:pic>
      <p:pic>
        <p:nvPicPr>
          <p:cNvPr id="6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6176" y="3557660"/>
            <a:ext cx="674956" cy="606606"/>
          </a:xfrm>
          <a:prstGeom prst="rect">
            <a:avLst/>
          </a:prstGeom>
          <a:noFill/>
        </p:spPr>
      </p:pic>
      <p:pic>
        <p:nvPicPr>
          <p:cNvPr id="8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584" y="915118"/>
            <a:ext cx="674956" cy="606606"/>
          </a:xfrm>
          <a:prstGeom prst="rect">
            <a:avLst/>
          </a:prstGeom>
          <a:noFill/>
        </p:spPr>
      </p:pic>
      <p:pic>
        <p:nvPicPr>
          <p:cNvPr id="9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510" y="2604326"/>
            <a:ext cx="674956" cy="606606"/>
          </a:xfrm>
          <a:prstGeom prst="rect">
            <a:avLst/>
          </a:prstGeom>
          <a:noFill/>
        </p:spPr>
      </p:pic>
      <p:pic>
        <p:nvPicPr>
          <p:cNvPr id="10" name="Picture 2" descr="C:\Users\Liliane\Desktop\work from home\eb3\اللقاء 10\5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510" y="3647069"/>
            <a:ext cx="674956" cy="60660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7934178" y="6110067"/>
            <a:ext cx="86281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ي</a:t>
            </a:r>
            <a:endParaRPr lang="en-US" sz="4000" b="1" dirty="0"/>
          </a:p>
        </p:txBody>
      </p:sp>
      <p:sp>
        <p:nvSpPr>
          <p:cNvPr id="12" name="Rectangle 11"/>
          <p:cNvSpPr/>
          <p:nvPr/>
        </p:nvSpPr>
        <p:spPr>
          <a:xfrm>
            <a:off x="7013082" y="6110067"/>
            <a:ext cx="86281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ع</a:t>
            </a:r>
            <a:endParaRPr lang="en-US" sz="4000" b="1" dirty="0"/>
          </a:p>
        </p:txBody>
      </p:sp>
      <p:sp>
        <p:nvSpPr>
          <p:cNvPr id="13" name="Rectangle 12"/>
          <p:cNvSpPr/>
          <p:nvPr/>
        </p:nvSpPr>
        <p:spPr>
          <a:xfrm>
            <a:off x="6091983" y="6110067"/>
            <a:ext cx="862818" cy="548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م</a:t>
            </a:r>
            <a:endParaRPr lang="en-US" sz="4000" b="1" dirty="0"/>
          </a:p>
        </p:txBody>
      </p:sp>
      <p:sp>
        <p:nvSpPr>
          <p:cNvPr id="14" name="Rectangle 13"/>
          <p:cNvSpPr/>
          <p:nvPr/>
        </p:nvSpPr>
        <p:spPr>
          <a:xfrm>
            <a:off x="5170884" y="6110067"/>
            <a:ext cx="862818" cy="5486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ا</a:t>
            </a:r>
            <a:endParaRPr lang="en-US" sz="4000" b="1" dirty="0"/>
          </a:p>
        </p:txBody>
      </p:sp>
      <p:sp>
        <p:nvSpPr>
          <p:cNvPr id="15" name="Rectangle 14"/>
          <p:cNvSpPr/>
          <p:nvPr/>
        </p:nvSpPr>
        <p:spPr>
          <a:xfrm>
            <a:off x="4249785" y="6110067"/>
            <a:ext cx="862818" cy="5486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ل</a:t>
            </a:r>
            <a:endParaRPr lang="en-US" sz="4000" b="1" dirty="0"/>
          </a:p>
        </p:txBody>
      </p:sp>
      <p:sp>
        <p:nvSpPr>
          <p:cNvPr id="16" name="Rectangle 15"/>
          <p:cNvSpPr/>
          <p:nvPr/>
        </p:nvSpPr>
        <p:spPr>
          <a:xfrm>
            <a:off x="3434192" y="6110067"/>
            <a:ext cx="757312" cy="5486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ف</a:t>
            </a:r>
            <a:endParaRPr lang="en-US" sz="4000" b="1" dirty="0"/>
          </a:p>
        </p:txBody>
      </p:sp>
      <p:sp>
        <p:nvSpPr>
          <p:cNvPr id="17" name="Rectangle 16"/>
          <p:cNvSpPr/>
          <p:nvPr/>
        </p:nvSpPr>
        <p:spPr>
          <a:xfrm>
            <a:off x="2644391" y="6110067"/>
            <a:ext cx="731520" cy="5486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ر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1854590" y="6110067"/>
            <a:ext cx="731520" cy="54864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4000" b="1" dirty="0"/>
              <a:t>ح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329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756075" y="211015"/>
            <a:ext cx="5148775" cy="2096086"/>
          </a:xfrm>
          <a:prstGeom prst="cloudCallout">
            <a:avLst>
              <a:gd name="adj1" fmla="val -68603"/>
              <a:gd name="adj2" fmla="val -93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/>
              <a:t>رَح أطلُب منكُن تِحْفَظُو مْنيِح للمرَّة الجِايِي فعل النّدامة!</a:t>
            </a:r>
            <a:endParaRPr lang="en-US" sz="2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568" y="2172831"/>
            <a:ext cx="6028873" cy="414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94456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work from home\eb3\اللقاء 11\atazaka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24" y="0"/>
            <a:ext cx="5233181" cy="6009877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5150314" y="-130628"/>
            <a:ext cx="3993686" cy="2696642"/>
          </a:xfrm>
          <a:prstGeom prst="cloudCallout">
            <a:avLst>
              <a:gd name="adj1" fmla="val -774"/>
              <a:gd name="adj2" fmla="val 953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400" dirty="0"/>
              <a:t>الزّوّادة يلي لازِم نِتذَكّرها</a:t>
            </a:r>
            <a:endParaRPr lang="en-US" sz="4400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572" y="4054558"/>
            <a:ext cx="4249338" cy="252041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iliane\Desktop\work from home\eb3\اللقاء 11\dvzsdzsdgfzsd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862" y="2080847"/>
            <a:ext cx="8124582" cy="476308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0" y="351693"/>
            <a:ext cx="5776264" cy="1941341"/>
          </a:xfrm>
          <a:prstGeom prst="cloudCallout">
            <a:avLst>
              <a:gd name="adj1" fmla="val 58896"/>
              <a:gd name="adj2" fmla="val 20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قَصدْنا هَالأسبوع هوّي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6527" y="877049"/>
            <a:ext cx="2495781" cy="147225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554198" y="309490"/>
            <a:ext cx="4918134" cy="2945422"/>
          </a:xfrm>
          <a:prstGeom prst="cloudCallout">
            <a:avLst>
              <a:gd name="adj1" fmla="val 40630"/>
              <a:gd name="adj2" fmla="val 59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500" b="1" dirty="0"/>
              <a:t>وهلّق منُوقَف كِلنا تَ نْصَلّي هَالصّلاة!</a:t>
            </a:r>
            <a:endParaRPr lang="en-US" sz="3000" b="1" dirty="0"/>
          </a:p>
        </p:txBody>
      </p:sp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28508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Liliane\Desktop\work from home\eb3\اللقاء 11\g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293" y="618979"/>
            <a:ext cx="6987532" cy="49179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09161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0" y="285750"/>
            <a:ext cx="7243763" cy="3416716"/>
          </a:xfrm>
          <a:prstGeom prst="cloudCallout">
            <a:avLst>
              <a:gd name="adj1" fmla="val 34976"/>
              <a:gd name="adj2" fmla="val 66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500" dirty="0"/>
          </a:p>
          <a:p>
            <a:pPr algn="ctr" rtl="1"/>
            <a:r>
              <a:rPr lang="ar-LB" sz="3800" b="1" dirty="0"/>
              <a:t>وهيك منوصل </a:t>
            </a:r>
            <a:r>
              <a:rPr lang="ar-LB" sz="3800" b="1"/>
              <a:t>لختام لقاءنا.</a:t>
            </a:r>
            <a:endParaRPr lang="ar-LB" sz="3800" b="1" dirty="0"/>
          </a:p>
          <a:p>
            <a:pPr algn="ctr" rtl="1"/>
            <a:r>
              <a:rPr lang="ar-LB" sz="3800" b="1" dirty="0"/>
              <a:t>انتبهوا ع حالكم ...</a:t>
            </a:r>
          </a:p>
          <a:p>
            <a:pPr algn="ctr" rtl="1"/>
            <a:r>
              <a:rPr lang="ar-LB" sz="3800" b="1" dirty="0"/>
              <a:t>باي باي</a:t>
            </a:r>
            <a:endParaRPr lang="en-US" sz="3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275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3\اللقاء 11\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460" y="0"/>
            <a:ext cx="5185079" cy="6858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3878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loud Callout 4"/>
          <p:cNvSpPr/>
          <p:nvPr/>
        </p:nvSpPr>
        <p:spPr>
          <a:xfrm>
            <a:off x="267286" y="0"/>
            <a:ext cx="6258294" cy="4086225"/>
          </a:xfrm>
          <a:prstGeom prst="cloudCallout">
            <a:avLst>
              <a:gd name="adj1" fmla="val 53248"/>
              <a:gd name="adj2" fmla="val 37783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500" b="1" dirty="0">
                <a:solidFill>
                  <a:schemeClr val="tx1"/>
                </a:solidFill>
              </a:rPr>
              <a:t>سلام المَسيح أصدقائي... لقاءنا اليوم كمان عن مثل من أمثال يسوع الكتير حلوين! </a:t>
            </a:r>
            <a:endParaRPr lang="en-US" sz="3500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C:\Users\Liliane\Desktop\Picture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549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2540455" y="3030022"/>
            <a:ext cx="3320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4000" b="1" dirty="0"/>
              <a:t>شو رح نعمل </a:t>
            </a:r>
          </a:p>
          <a:p>
            <a:pPr algn="ctr" rtl="1"/>
            <a:r>
              <a:rPr lang="ar-LB" sz="4000" b="1" dirty="0"/>
              <a:t>بهَاللِّقاء؟</a:t>
            </a:r>
            <a:endParaRPr lang="en-US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7049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196948" y="464234"/>
            <a:ext cx="6822832" cy="1252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نْعبّر </a:t>
            </a:r>
            <a:r>
              <a:rPr lang="ar-SA" sz="3200" dirty="0"/>
              <a:t>بكَلِماتِ</a:t>
            </a:r>
            <a:r>
              <a:rPr lang="ar-LB" sz="3200" dirty="0"/>
              <a:t>نا</a:t>
            </a:r>
            <a:r>
              <a:rPr lang="ar-SA" sz="3200" dirty="0"/>
              <a:t> الخاصَّة،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اللّهَ </a:t>
            </a:r>
            <a:r>
              <a:rPr lang="ar-LB" sz="3200" dirty="0"/>
              <a:t>بيفتّش</a:t>
            </a:r>
            <a:r>
              <a:rPr lang="ar-SA" sz="3200" dirty="0"/>
              <a:t> عنّا دا</a:t>
            </a:r>
            <a:r>
              <a:rPr lang="ar-LB" sz="3200" dirty="0"/>
              <a:t>ي</a:t>
            </a:r>
            <a:r>
              <a:rPr lang="ar-SA" sz="3200" dirty="0"/>
              <a:t>ماً و</a:t>
            </a:r>
            <a:r>
              <a:rPr lang="ar-LB" sz="3200" dirty="0"/>
              <a:t>ي</a:t>
            </a:r>
            <a:r>
              <a:rPr lang="ar-SA" sz="3200" dirty="0"/>
              <a:t>يفرَح بتَوبتنا ورجوع</a:t>
            </a:r>
            <a:r>
              <a:rPr lang="ar-LB" sz="3200" dirty="0"/>
              <a:t>ْ</a:t>
            </a:r>
            <a:r>
              <a:rPr lang="ar-SA" sz="3200" dirty="0"/>
              <a:t>نا </a:t>
            </a:r>
            <a:r>
              <a:rPr lang="ar-LB" sz="3200" dirty="0"/>
              <a:t>لَعِنْدُو!</a:t>
            </a:r>
          </a:p>
        </p:txBody>
      </p:sp>
      <p:sp>
        <p:nvSpPr>
          <p:cNvPr id="2" name="Circular Arrow 1"/>
          <p:cNvSpPr/>
          <p:nvPr/>
        </p:nvSpPr>
        <p:spPr>
          <a:xfrm rot="11084431">
            <a:off x="2636690" y="3838804"/>
            <a:ext cx="2102800" cy="2253436"/>
          </a:xfrm>
          <a:prstGeom prst="circularArrow">
            <a:avLst>
              <a:gd name="adj1" fmla="val 12500"/>
              <a:gd name="adj2" fmla="val 2477359"/>
              <a:gd name="adj3" fmla="val 20457681"/>
              <a:gd name="adj4" fmla="val 10800000"/>
              <a:gd name="adj5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53218" y="2152358"/>
            <a:ext cx="6991643" cy="2011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نِنتِبه </a:t>
            </a:r>
            <a:r>
              <a:rPr lang="ar-LB" sz="3200" dirty="0"/>
              <a:t>إ</a:t>
            </a:r>
            <a:r>
              <a:rPr lang="ar-SA" sz="3200" dirty="0"/>
              <a:t>نّ</a:t>
            </a:r>
            <a:r>
              <a:rPr lang="ar-LB" sz="3200" dirty="0"/>
              <a:t>و</a:t>
            </a:r>
            <a:r>
              <a:rPr lang="ar-SA" sz="3200" dirty="0"/>
              <a:t> السَّما </a:t>
            </a:r>
            <a:r>
              <a:rPr lang="ar-LB" sz="3200" dirty="0"/>
              <a:t>ب</a:t>
            </a:r>
            <a:r>
              <a:rPr lang="ar-SA" sz="3200" dirty="0"/>
              <a:t>تفرَح بِخاطئ واحِد </a:t>
            </a:r>
            <a:r>
              <a:rPr lang="ar-LB" sz="3200" dirty="0"/>
              <a:t>ب</a:t>
            </a:r>
            <a:r>
              <a:rPr lang="ar-SA" sz="3200" dirty="0"/>
              <a:t>يتوب، أَكثَر مِن تِسعَة</a:t>
            </a:r>
            <a:r>
              <a:rPr lang="ar-LB" sz="3200" dirty="0"/>
              <a:t> </a:t>
            </a:r>
            <a:r>
              <a:rPr lang="ar-SA" sz="3200" dirty="0"/>
              <a:t>وتِسعينَ «لا يَحتاجون إلى التَّوبَة»، </a:t>
            </a:r>
            <a:endParaRPr lang="ar-LB" sz="3200" dirty="0"/>
          </a:p>
          <a:p>
            <a:pPr algn="r" rtl="1"/>
            <a:r>
              <a:rPr lang="ar-LB" sz="3200" b="1" dirty="0">
                <a:solidFill>
                  <a:srgbClr val="FF0000"/>
                </a:solidFill>
              </a:rPr>
              <a:t>ونفهَم</a:t>
            </a:r>
            <a:r>
              <a:rPr lang="ar-LB" sz="3200" dirty="0"/>
              <a:t> إنو </a:t>
            </a:r>
            <a:r>
              <a:rPr lang="ar-SA" sz="3200" dirty="0"/>
              <a:t>التَّوبة </a:t>
            </a:r>
            <a:r>
              <a:rPr lang="ar-LB" sz="3200" dirty="0"/>
              <a:t>ب</a:t>
            </a:r>
            <a:r>
              <a:rPr lang="ar-SA" sz="3200" dirty="0"/>
              <a:t>تفَرِّح قَلب اللّ</a:t>
            </a:r>
            <a:r>
              <a:rPr lang="ar-LB" sz="3200" dirty="0"/>
              <a:t>ه.</a:t>
            </a:r>
            <a:r>
              <a:rPr lang="en-US" sz="3200" dirty="0"/>
              <a:t>  </a:t>
            </a:r>
          </a:p>
          <a:p>
            <a:pPr algn="r" rtl="1"/>
            <a:endParaRPr lang="en-US" sz="3200" dirty="0"/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5752" y="3953022"/>
            <a:ext cx="4688247" cy="290497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38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125415" y="548640"/>
            <a:ext cx="5950633" cy="2557417"/>
          </a:xfrm>
          <a:prstGeom prst="cloudCallout">
            <a:avLst>
              <a:gd name="adj1" fmla="val 27967"/>
              <a:gd name="adj2" fmla="val 66665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/>
                </a:solidFill>
              </a:rPr>
              <a:t>أصدِقائي! رح أطلب منكن تطلّعوا منيح بلوحات الخواريف التلاتة</a:t>
            </a:r>
          </a:p>
        </p:txBody>
      </p:sp>
      <p:pic>
        <p:nvPicPr>
          <p:cNvPr id="6" name="Picture 2" descr="C:\Users\Liliane\Desktop\Picture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9770" y="3369212"/>
            <a:ext cx="5914230" cy="348878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89821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Users\Liliane\Desktop\work from home\eb3\اللقاء 11\1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9556" y="0"/>
            <a:ext cx="4326136" cy="6833582"/>
          </a:xfrm>
          <a:prstGeom prst="rect">
            <a:avLst/>
          </a:prstGeom>
          <a:noFill/>
        </p:spPr>
      </p:pic>
      <p:sp>
        <p:nvSpPr>
          <p:cNvPr id="7" name="Cloud Callout 6"/>
          <p:cNvSpPr/>
          <p:nvPr/>
        </p:nvSpPr>
        <p:spPr>
          <a:xfrm>
            <a:off x="436096" y="590843"/>
            <a:ext cx="4698609" cy="5317585"/>
          </a:xfrm>
          <a:prstGeom prst="cloudCallout">
            <a:avLst>
              <a:gd name="adj1" fmla="val 60019"/>
              <a:gd name="adj2" fmla="val 21954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chemeClr val="tx1"/>
                </a:solidFill>
              </a:rPr>
              <a:t>*</a:t>
            </a:r>
            <a:r>
              <a:rPr lang="ar-SA" sz="2800" dirty="0">
                <a:solidFill>
                  <a:schemeClr val="tx1"/>
                </a:solidFill>
              </a:rPr>
              <a:t>ما عَدَدُ الخِرافِ في اللَّوحَة (1) ؟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*</a:t>
            </a:r>
            <a:r>
              <a:rPr lang="ar-SA" sz="2800" dirty="0">
                <a:solidFill>
                  <a:schemeClr val="tx1"/>
                </a:solidFill>
              </a:rPr>
              <a:t>ماذا حَصَلَ في اللَّوحَةِ (٢) ؟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*</a:t>
            </a:r>
            <a:r>
              <a:rPr lang="ar-SA" sz="2800" dirty="0">
                <a:solidFill>
                  <a:schemeClr val="tx1"/>
                </a:solidFill>
              </a:rPr>
              <a:t>عندما نَقَصَ خَروف، ماذا حَلَّ مَكانَه ؟ (لا شيء</a:t>
            </a:r>
            <a:r>
              <a:rPr lang="ar-LB" sz="2800" dirty="0">
                <a:solidFill>
                  <a:schemeClr val="tx1"/>
                </a:solidFill>
              </a:rPr>
              <a:t>)</a:t>
            </a:r>
            <a:endParaRPr lang="en-US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dirty="0">
                <a:solidFill>
                  <a:schemeClr val="tx1"/>
                </a:solidFill>
              </a:rPr>
              <a:t>*</a:t>
            </a:r>
            <a:r>
              <a:rPr lang="ar-SA" sz="2800" dirty="0">
                <a:solidFill>
                  <a:schemeClr val="tx1"/>
                </a:solidFill>
              </a:rPr>
              <a:t>وفي اللَّوحَةِ (3)، ماذا حَصَل؟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3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2687</TotalTime>
  <Words>534</Words>
  <Application>Microsoft Office PowerPoint</Application>
  <PresentationFormat>On-screen Show (4:3)</PresentationFormat>
  <Paragraphs>83</Paragraphs>
  <Slides>36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Adobe Arabic</vt:lpstr>
      <vt:lpstr>Arial</vt:lpstr>
      <vt:lpstr>Calibri</vt:lpstr>
      <vt:lpstr>Tahoma</vt:lpstr>
      <vt:lpstr>Trebuchet MS</vt:lpstr>
      <vt:lpstr>Wingdings 3</vt:lpstr>
      <vt:lpstr>Facet</vt:lpstr>
      <vt:lpstr>مَركَزُ التَّربِيَّةِ الدّينِيَّة رُهبانِيَّةُ القَلبَينِ الأقدَسَين </vt:lpstr>
      <vt:lpstr>PowerPoint Presentation</vt:lpstr>
      <vt:lpstr>اللِّقاءُ الحادي عشر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EB3 اللقاء الحادي عشر</dc:title>
  <dc:creator>Michel Haddad</dc:creator>
  <cp:lastModifiedBy>Michel Haddad (Prof)</cp:lastModifiedBy>
  <cp:revision>227</cp:revision>
  <dcterms:created xsi:type="dcterms:W3CDTF">2020-06-11T06:09:44Z</dcterms:created>
  <dcterms:modified xsi:type="dcterms:W3CDTF">2022-04-16T09:02:11Z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5C9E3137-C2C0-4129-8096-D7CAF0A427E9</vt:lpwstr>
  </property>
  <property fmtid="{D5CDD505-2E9C-101B-9397-08002B2CF9AE}" pid="3" name="ArticulatePath">
    <vt:lpwstr>EB3 اللقاء الحادي عشر </vt:lpwstr>
  </property>
</Properties>
</file>