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42"/>
  </p:notesMasterIdLst>
  <p:sldIdLst>
    <p:sldId id="256" r:id="rId2"/>
    <p:sldId id="257" r:id="rId3"/>
    <p:sldId id="360" r:id="rId4"/>
    <p:sldId id="304" r:id="rId5"/>
    <p:sldId id="359" r:id="rId6"/>
    <p:sldId id="361" r:id="rId7"/>
    <p:sldId id="269" r:id="rId8"/>
    <p:sldId id="264" r:id="rId9"/>
    <p:sldId id="454" r:id="rId10"/>
    <p:sldId id="407" r:id="rId11"/>
    <p:sldId id="437" r:id="rId12"/>
    <p:sldId id="438" r:id="rId13"/>
    <p:sldId id="439" r:id="rId14"/>
    <p:sldId id="440" r:id="rId15"/>
    <p:sldId id="441" r:id="rId16"/>
    <p:sldId id="442" r:id="rId17"/>
    <p:sldId id="382" r:id="rId18"/>
    <p:sldId id="431" r:id="rId19"/>
    <p:sldId id="443" r:id="rId20"/>
    <p:sldId id="429" r:id="rId21"/>
    <p:sldId id="430" r:id="rId22"/>
    <p:sldId id="444" r:id="rId23"/>
    <p:sldId id="445" r:id="rId24"/>
    <p:sldId id="446" r:id="rId25"/>
    <p:sldId id="447" r:id="rId26"/>
    <p:sldId id="449" r:id="rId27"/>
    <p:sldId id="450" r:id="rId28"/>
    <p:sldId id="456" r:id="rId29"/>
    <p:sldId id="432" r:id="rId30"/>
    <p:sldId id="451" r:id="rId31"/>
    <p:sldId id="415" r:id="rId32"/>
    <p:sldId id="452" r:id="rId33"/>
    <p:sldId id="435" r:id="rId34"/>
    <p:sldId id="453" r:id="rId35"/>
    <p:sldId id="267" r:id="rId36"/>
    <p:sldId id="417" r:id="rId37"/>
    <p:sldId id="418" r:id="rId38"/>
    <p:sldId id="388" r:id="rId39"/>
    <p:sldId id="455" r:id="rId40"/>
    <p:sldId id="273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76" y="8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89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09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63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85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46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57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48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24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56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43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96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36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22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3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68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91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567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683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2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7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0295" y="1654004"/>
            <a:ext cx="9652695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</a:t>
            </a:r>
            <a:br>
              <a:rPr lang="ar-LB" b="1" dirty="0"/>
            </a:br>
            <a:r>
              <a:rPr lang="ar-LB" sz="48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</a:t>
            </a:r>
            <a:r>
              <a:rPr lang="ar-LB" sz="4800" b="1" dirty="0"/>
              <a:t> 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8" y="5364550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الأساسيّ الثّالث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65759" y="196947"/>
            <a:ext cx="5233181" cy="3699805"/>
          </a:xfrm>
          <a:prstGeom prst="cloudCallout">
            <a:avLst>
              <a:gd name="adj1" fmla="val 41407"/>
              <a:gd name="adj2" fmla="val 5509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ونَحن،</a:t>
            </a:r>
            <a:r>
              <a:rPr lang="ar-LB" sz="3200" dirty="0">
                <a:solidFill>
                  <a:schemeClr val="tx1"/>
                </a:solidFill>
              </a:rPr>
              <a:t> من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صل دا</a:t>
            </a:r>
            <a:r>
              <a:rPr lang="ar-LB" sz="3200" dirty="0">
                <a:solidFill>
                  <a:schemeClr val="tx1"/>
                </a:solidFill>
              </a:rPr>
              <a:t>ي</a:t>
            </a:r>
            <a:r>
              <a:rPr lang="ar-SA" sz="3200" dirty="0">
                <a:solidFill>
                  <a:schemeClr val="tx1"/>
                </a:solidFill>
              </a:rPr>
              <a:t>ماً </a:t>
            </a:r>
            <a:r>
              <a:rPr lang="ar-LB" sz="3200" dirty="0">
                <a:solidFill>
                  <a:schemeClr val="tx1"/>
                </a:solidFill>
              </a:rPr>
              <a:t>له</a:t>
            </a:r>
            <a:r>
              <a:rPr lang="ar-SA" sz="3200" dirty="0">
                <a:solidFill>
                  <a:schemeClr val="tx1"/>
                </a:solidFill>
              </a:rPr>
              <a:t>النّتيجَة...؟ ل</a:t>
            </a:r>
            <a:r>
              <a:rPr lang="ar-LB" sz="3200" dirty="0">
                <a:solidFill>
                  <a:schemeClr val="tx1"/>
                </a:solidFill>
              </a:rPr>
              <a:t>يش</a:t>
            </a:r>
            <a:r>
              <a:rPr lang="ar-SA" sz="3200" dirty="0">
                <a:solidFill>
                  <a:schemeClr val="tx1"/>
                </a:solidFill>
              </a:rPr>
              <a:t>؟ </a:t>
            </a:r>
            <a:r>
              <a:rPr lang="ar-LB" sz="3200" dirty="0">
                <a:solidFill>
                  <a:schemeClr val="tx1"/>
                </a:solidFill>
              </a:rPr>
              <a:t>شو يلّي بي</a:t>
            </a:r>
            <a:r>
              <a:rPr lang="ar-SA" sz="3200" dirty="0">
                <a:solidFill>
                  <a:schemeClr val="tx1"/>
                </a:solidFill>
              </a:rPr>
              <a:t>منَعنا؟ </a:t>
            </a:r>
            <a:r>
              <a:rPr lang="ar-LB" sz="3200" dirty="0">
                <a:solidFill>
                  <a:schemeClr val="tx1"/>
                </a:solidFill>
              </a:rPr>
              <a:t>شو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بي</a:t>
            </a:r>
            <a:r>
              <a:rPr lang="ar-SA" sz="3200" dirty="0">
                <a:solidFill>
                  <a:schemeClr val="tx1"/>
                </a:solidFill>
              </a:rPr>
              <a:t>طلُب مِنّا يَسوع؟</a:t>
            </a:r>
            <a:r>
              <a:rPr lang="ar-LB" sz="3200" dirty="0">
                <a:solidFill>
                  <a:schemeClr val="tx1"/>
                </a:solidFill>
              </a:rPr>
              <a:t> سمعوا!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en-US" sz="3200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6802" name="Picture 2" descr="C:\Users\Liliane\Desktop\work from home\eb3\اللقاء 12\279fd66b8e17155ae80963e373cde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14732" y="309490"/>
            <a:ext cx="47056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b="1" dirty="0"/>
              <a:t>كان يسوع يعلِّم تلاميزُو أمور كثيرة، ومنّ</a:t>
            </a:r>
            <a:r>
              <a:rPr lang="ar-LB" sz="3000" b="1" dirty="0"/>
              <a:t>ه</a:t>
            </a:r>
            <a:r>
              <a:rPr lang="ar-SA" sz="3000" b="1" dirty="0"/>
              <a:t>ا المَغفِرَة</a:t>
            </a:r>
            <a:r>
              <a:rPr lang="en-US" dirty="0"/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Liliane\Desktop\work from home\eb3\اللقاء 12\006-gnpi-036-lords-pra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33846" y="3770142"/>
            <a:ext cx="17654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لمّا عَلَّمُن الأبانا، قَلُّن قولُو: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1440" y="509251"/>
            <a:ext cx="2799472" cy="3812346"/>
          </a:xfrm>
          <a:prstGeom prst="cloudCallout">
            <a:avLst>
              <a:gd name="adj1" fmla="val 73950"/>
              <a:gd name="adj2" fmla="val 282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اغفِر لَنا خَطايانا، كما نَغفِرُ نَحنُ ل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م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ن خَطِئ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 إل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ينا»...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Liliane\Desktop\work from home\eb3\اللقاء 12\004-gnpi-059-christian-relationshi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16394" y="492370"/>
            <a:ext cx="17654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800" b="1" dirty="0">
                <a:solidFill>
                  <a:schemeClr val="bg1"/>
                </a:solidFill>
              </a:rPr>
              <a:t>وقلّن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50167" y="3221502"/>
            <a:ext cx="5458264" cy="3636498"/>
          </a:xfrm>
          <a:prstGeom prst="cloudCallout">
            <a:avLst>
              <a:gd name="adj1" fmla="val 31190"/>
              <a:gd name="adj2" fmla="val -7783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إذا غَفَرتُو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للنّاس خطاياهُن، بَيكُن السّماوي بيغفرلْكُن كمان خطاياكُن. وإذا ما غَفَرتُو للنّاس ما بيغفرِلْكُن بَيكُن خطاياكُنْ».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Liliane\Desktop\work from home\eb3\اللقاء 12\005-gnpi-059-christian-relationshi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38093" y="196948"/>
            <a:ext cx="3137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وقلُّن كَمان: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604803" y="904834"/>
            <a:ext cx="3539197" cy="4375054"/>
          </a:xfrm>
          <a:prstGeom prst="cloudCallout">
            <a:avLst>
              <a:gd name="adj1" fmla="val -65203"/>
              <a:gd name="adj2" fmla="val -344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rgbClr val="C00000"/>
              </a:solidFill>
            </a:endParaRPr>
          </a:p>
          <a:p>
            <a:pPr algn="r" rtl="1"/>
            <a:r>
              <a:rPr lang="ar-SA" sz="2800" dirty="0">
                <a:solidFill>
                  <a:srgbClr val="C00000"/>
                </a:solidFill>
              </a:rPr>
              <a:t>إذا جيت تَ تْقَدِّمْ قربان لأللّه وتْذكَّرت أنو خَيَّك زعلان منّك، تْرُوك يلّلي بدَّك تْقَدّمُو وروح صالِح خيَّك </a:t>
            </a:r>
            <a:endParaRPr lang="ar-LB" sz="2800" dirty="0">
              <a:solidFill>
                <a:srgbClr val="C00000"/>
              </a:solidFill>
            </a:endParaRPr>
          </a:p>
          <a:p>
            <a:pPr algn="r" rtl="1"/>
            <a:r>
              <a:rPr lang="ar-SA" sz="2800" dirty="0">
                <a:solidFill>
                  <a:srgbClr val="C00000"/>
                </a:solidFill>
              </a:rPr>
              <a:t>قَبِل ما تقدِّم قربانَك</a:t>
            </a:r>
            <a:r>
              <a:rPr lang="en-US" sz="2800" dirty="0">
                <a:solidFill>
                  <a:srgbClr val="C00000"/>
                </a:solidFill>
              </a:rPr>
              <a:t>».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Liliane\Desktop\work from home\eb3\اللقاء 12\006-gnpi-059-christian-relationship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84542" y="196949"/>
            <a:ext cx="4290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4000" dirty="0">
                <a:solidFill>
                  <a:schemeClr val="bg1"/>
                </a:solidFill>
              </a:rPr>
              <a:t>مرَّة بطرس سَألو: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446584" y="4783015"/>
            <a:ext cx="3460653" cy="1821766"/>
          </a:xfrm>
          <a:prstGeom prst="cloudCallout">
            <a:avLst>
              <a:gd name="adj1" fmla="val 21870"/>
              <a:gd name="adj2" fmla="val -9905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ك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مّ مَرّة بُغفُر لخَيّي؟ 7 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رّات؟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Liliane\Desktop\work from home\eb3\اللقاء 12\006-gnpi-059-christian-relationship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-188686"/>
            <a:ext cx="9144000" cy="7046686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239151" y="4615543"/>
            <a:ext cx="5894363" cy="1855596"/>
          </a:xfrm>
          <a:prstGeom prst="cloudCallout">
            <a:avLst>
              <a:gd name="adj1" fmla="val 43859"/>
              <a:gd name="adj2" fmla="val -6224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ما </a:t>
            </a:r>
            <a:r>
              <a:rPr lang="ar-SA" sz="2800" dirty="0">
                <a:solidFill>
                  <a:schemeClr val="tx1"/>
                </a:solidFill>
              </a:rPr>
              <a:t>بقِلَّك ٧ مَرّات، لكن 70 مرّة 7 مرّات</a:t>
            </a:r>
            <a:r>
              <a:rPr lang="ar-LB" sz="2800" dirty="0">
                <a:solidFill>
                  <a:schemeClr val="tx1"/>
                </a:solidFill>
              </a:rPr>
              <a:t>..</a:t>
            </a:r>
          </a:p>
          <a:p>
            <a:pPr algn="ctr" rtl="1"/>
            <a:r>
              <a:rPr lang="ar-SA" sz="2800" dirty="0"/>
              <a:t> </a:t>
            </a:r>
            <a:r>
              <a:rPr lang="ar-SA" sz="2800" b="1" dirty="0">
                <a:solidFill>
                  <a:schemeClr val="tx1"/>
                </a:solidFill>
              </a:rPr>
              <a:t>سامحو دايمًا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34571" y="689316"/>
            <a:ext cx="4614205" cy="3234911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بتعرفوا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ar-LB" sz="3600" b="1" dirty="0">
                <a:solidFill>
                  <a:schemeClr val="tx1"/>
                </a:solidFill>
              </a:rPr>
              <a:t>حَدا</a:t>
            </a:r>
            <a:r>
              <a:rPr lang="ar-SA" sz="3600" b="1" dirty="0">
                <a:solidFill>
                  <a:schemeClr val="tx1"/>
                </a:solidFill>
              </a:rPr>
              <a:t> غَفَر ل</a:t>
            </a:r>
            <a:r>
              <a:rPr lang="ar-LB" sz="3600" b="1" dirty="0">
                <a:solidFill>
                  <a:schemeClr val="tx1"/>
                </a:solidFill>
              </a:rPr>
              <a:t>َيلّي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ar-LB" sz="3600" b="1" dirty="0">
                <a:solidFill>
                  <a:schemeClr val="tx1"/>
                </a:solidFill>
              </a:rPr>
              <a:t>كان بَدُّن يِقتلوه </a:t>
            </a:r>
            <a:r>
              <a:rPr lang="ar-LB" sz="3600" dirty="0">
                <a:solidFill>
                  <a:schemeClr val="tx1"/>
                </a:solidFill>
              </a:rPr>
              <a:t>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120639" y="253218"/>
            <a:ext cx="3291840" cy="80185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>
                <a:solidFill>
                  <a:schemeClr val="tx1"/>
                </a:solidFill>
              </a:rPr>
              <a:t>منتحاور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9090" name="Picture 2" descr="C:\Users\Liliane\Desktop\work from home\Picture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620" y="3257792"/>
            <a:ext cx="5581380" cy="37830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689395" y="858130"/>
            <a:ext cx="4262433" cy="2321169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6500" dirty="0">
                <a:solidFill>
                  <a:schemeClr val="tx1"/>
                </a:solidFill>
              </a:rPr>
              <a:t>يسوع</a:t>
            </a:r>
            <a:endParaRPr lang="en-US" sz="6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62785" y="314325"/>
            <a:ext cx="4923616" cy="3300413"/>
          </a:xfrm>
          <a:prstGeom prst="cloudCallout">
            <a:avLst>
              <a:gd name="adj1" fmla="val 39609"/>
              <a:gd name="adj2" fmla="val 6311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وبتعرفوا حَدا تصَرَّف مِتل يَسوع؟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9090" name="Picture 2" descr="C:\Users\Liliane\Desktop\work from home\Picture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620" y="3257792"/>
            <a:ext cx="5581380" cy="37830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793743" y="508670"/>
            <a:ext cx="4642338" cy="2377440"/>
          </a:xfrm>
          <a:prstGeom prst="cloudCallout">
            <a:avLst>
              <a:gd name="adj1" fmla="val 53882"/>
              <a:gd name="adj2" fmla="val 6833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البابا القدّيس يوحنّا بولس الثّاني</a:t>
            </a:r>
            <a:endParaRPr lang="ar-LB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30073" y="295422"/>
            <a:ext cx="4825140" cy="2152357"/>
          </a:xfrm>
          <a:prstGeom prst="cloudCallout">
            <a:avLst>
              <a:gd name="adj1" fmla="val 52668"/>
              <a:gd name="adj2" fmla="val 659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>
                <a:solidFill>
                  <a:schemeClr val="tx1"/>
                </a:solidFill>
              </a:rPr>
              <a:t>برافو!</a:t>
            </a:r>
          </a:p>
          <a:p>
            <a:pPr algn="ctr" rtl="1"/>
            <a:r>
              <a:rPr lang="ar-LB" sz="3300" b="1" dirty="0">
                <a:solidFill>
                  <a:schemeClr val="tx1"/>
                </a:solidFill>
              </a:rPr>
              <a:t>سمِعتو قِصْتو</a:t>
            </a:r>
            <a:endParaRPr lang="ar-LB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128988" y="731132"/>
            <a:ext cx="683689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سْمَعُو</a:t>
            </a:r>
            <a:r>
              <a:rPr kumimoji="0" 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سنة 1981، كان البابا الرّاحِل يوحَنّا بولُس الثّاني</a:t>
            </a:r>
            <a:r>
              <a:rPr kumimoji="0" lang="ar-LB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القدِّيس</a:t>
            </a:r>
            <a:r>
              <a:rPr kumimoji="0" lang="ar-SA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عَم بيسَلِّم عَ المؤمِنين بالڤاتيكان وهوّي بسِيارِة الـ</a:t>
            </a:r>
            <a:r>
              <a:rPr kumimoji="0" 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papa mobile </a:t>
            </a:r>
            <a:r>
              <a:rPr kumimoji="0" lang="ar-SA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المكشوفة. وكانوا النّاس م</a:t>
            </a:r>
            <a:r>
              <a:rPr kumimoji="0" lang="ar-LB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َ</a:t>
            </a:r>
            <a:r>
              <a:rPr kumimoji="0" lang="ar-SA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بسوطين كْتِير وعَم يْقَرّبُوا منّو ت</a:t>
            </a:r>
            <a:r>
              <a:rPr kumimoji="0" lang="ar-LB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َ</a:t>
            </a:r>
            <a:r>
              <a:rPr kumimoji="0" lang="ar-SA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ياخدُو البَرَكة، والبابا عَمْ يبار</a:t>
            </a:r>
            <a:r>
              <a:rPr kumimoji="0" lang="ar-LB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ِ</a:t>
            </a:r>
            <a:r>
              <a:rPr kumimoji="0" lang="ar-SA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كُن ويَحمُل وْلادُن ويبوِّسُن</a:t>
            </a:r>
            <a:r>
              <a:rPr kumimoji="0" 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8066" name="Picture 2" descr="C:\Users\Liliane\Desktop\work from home\eb3\اللقاء 12\fatima-pope-john-paul-assassin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090" name="Picture 2" descr="C:\Users\Liliane\Desktop\work from home\eb3\اللقاء 12\7fd97ba6cfc06a24194690bab718c02a9aa7a66d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</p:spPr>
      </p:pic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307103" y="4919008"/>
            <a:ext cx="68368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4000" dirty="0"/>
              <a:t>وفَجأة، وِقِع البابا</a:t>
            </a:r>
            <a:endParaRPr lang="ar-LB" sz="4000" dirty="0"/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4000" dirty="0"/>
              <a:t> وبَلّش ينزُف دم. </a:t>
            </a:r>
            <a:endParaRPr lang="ar-LB" sz="4000" dirty="0"/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4000" dirty="0"/>
              <a:t>شو صار؟</a:t>
            </a:r>
            <a:endParaRPr kumimoji="0" 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956603" y="383623"/>
            <a:ext cx="705528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4000" dirty="0"/>
              <a:t>في شَبّ كان واقِف ب</a:t>
            </a:r>
            <a:r>
              <a:rPr lang="ar-LB" sz="4000" dirty="0"/>
              <a:t>َ</a:t>
            </a:r>
            <a:r>
              <a:rPr lang="ar-SA" sz="4000" dirty="0"/>
              <a:t>ين</a:t>
            </a:r>
            <a:r>
              <a:rPr lang="ar-LB" sz="4000" dirty="0"/>
              <a:t>ْ</a:t>
            </a:r>
            <a:r>
              <a:rPr lang="ar-SA" sz="4000" dirty="0"/>
              <a:t> الح</a:t>
            </a:r>
            <a:r>
              <a:rPr lang="ar-LB" sz="4000" dirty="0"/>
              <a:t>ُ</a:t>
            </a:r>
            <a:r>
              <a:rPr lang="ar-SA" sz="4000" dirty="0"/>
              <a:t>ضور، ح</a:t>
            </a:r>
            <a:r>
              <a:rPr lang="ar-LB" sz="4000" dirty="0"/>
              <a:t>ِ</a:t>
            </a:r>
            <a:r>
              <a:rPr lang="ar-SA" sz="4000" dirty="0"/>
              <a:t>مِل فردُو وقوَّس عَ البابا ت</a:t>
            </a:r>
            <a:r>
              <a:rPr lang="ar-LB" sz="4000" dirty="0"/>
              <a:t>َ</a:t>
            </a:r>
            <a:r>
              <a:rPr lang="ar-SA" sz="4000" dirty="0"/>
              <a:t> يَقتلُو. د</a:t>
            </a:r>
            <a:r>
              <a:rPr lang="ar-LB" sz="4000" dirty="0"/>
              <a:t>ِ</a:t>
            </a:r>
            <a:r>
              <a:rPr lang="ar-SA" sz="4000" dirty="0"/>
              <a:t>غري الح</a:t>
            </a:r>
            <a:r>
              <a:rPr lang="ar-LB" sz="4000" dirty="0"/>
              <a:t>ُ</a:t>
            </a:r>
            <a:r>
              <a:rPr lang="ar-SA" sz="4000" dirty="0"/>
              <a:t>رّاس لَقَطُوه</a:t>
            </a:r>
            <a:r>
              <a:rPr lang="en-US" sz="4000" dirty="0"/>
              <a:t>.</a:t>
            </a:r>
          </a:p>
        </p:txBody>
      </p:sp>
      <p:pic>
        <p:nvPicPr>
          <p:cNvPr id="6" name="Picture 2" descr="C:\Users\Liliane\Desktop\work from home\eb3\اللقاء 12\fatima-pope-john-paul-assassinati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342" y="2405575"/>
            <a:ext cx="5078436" cy="4452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Liliane\Desktop\work from home\eb3\اللقاء 12\w20fa21PART1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036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956603" y="386600"/>
            <a:ext cx="75121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4000" dirty="0">
                <a:solidFill>
                  <a:schemeClr val="bg1"/>
                </a:solidFill>
              </a:rPr>
              <a:t>وأخدُوا البابا ع</a:t>
            </a:r>
            <a:r>
              <a:rPr lang="ar-LB" sz="4000" dirty="0">
                <a:solidFill>
                  <a:schemeClr val="bg1"/>
                </a:solidFill>
              </a:rPr>
              <a:t>َ</a:t>
            </a:r>
            <a:r>
              <a:rPr lang="ar-SA" sz="4000" dirty="0">
                <a:solidFill>
                  <a:schemeClr val="bg1"/>
                </a:solidFill>
              </a:rPr>
              <a:t> المست</a:t>
            </a:r>
            <a:r>
              <a:rPr lang="ar-LB" sz="4000" dirty="0">
                <a:solidFill>
                  <a:schemeClr val="bg1"/>
                </a:solidFill>
              </a:rPr>
              <a:t>َ</a:t>
            </a:r>
            <a:r>
              <a:rPr lang="ar-SA" sz="4000" dirty="0">
                <a:solidFill>
                  <a:schemeClr val="bg1"/>
                </a:solidFill>
              </a:rPr>
              <a:t>شف</a:t>
            </a:r>
            <a:r>
              <a:rPr lang="ar-LB" sz="4000" dirty="0">
                <a:solidFill>
                  <a:schemeClr val="bg1"/>
                </a:solidFill>
              </a:rPr>
              <a:t>َ</a:t>
            </a:r>
            <a:r>
              <a:rPr lang="ar-SA" sz="4000" dirty="0">
                <a:solidFill>
                  <a:schemeClr val="bg1"/>
                </a:solidFill>
              </a:rPr>
              <a:t>ى،</a:t>
            </a:r>
            <a:endParaRPr lang="ar-LB" sz="4000" dirty="0">
              <a:solidFill>
                <a:schemeClr val="bg1"/>
              </a:solidFill>
            </a:endParaRPr>
          </a:p>
          <a:p>
            <a:pPr algn="ctr" rtl="1"/>
            <a:r>
              <a:rPr lang="ar-SA" sz="4000" dirty="0">
                <a:solidFill>
                  <a:schemeClr val="bg1"/>
                </a:solidFill>
              </a:rPr>
              <a:t> ونِجي بأعْجُوبة وما م</a:t>
            </a:r>
            <a:r>
              <a:rPr lang="ar-LB" sz="4000" dirty="0">
                <a:solidFill>
                  <a:schemeClr val="bg1"/>
                </a:solidFill>
              </a:rPr>
              <a:t>ِ</a:t>
            </a:r>
            <a:r>
              <a:rPr lang="ar-SA" sz="4000" dirty="0">
                <a:solidFill>
                  <a:schemeClr val="bg1"/>
                </a:solidFill>
              </a:rPr>
              <a:t>ات</a:t>
            </a:r>
            <a:r>
              <a:rPr lang="ar-LB" sz="4000" dirty="0">
                <a:solidFill>
                  <a:schemeClr val="bg1"/>
                </a:solidFill>
              </a:rPr>
              <a:t>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Liliane\Desktop\work from home\eb3\اللقاء 12\im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17695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600" dirty="0">
                <a:solidFill>
                  <a:schemeClr val="bg1"/>
                </a:solidFill>
              </a:rPr>
              <a:t>والشبّ ح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طُّوه بالحبس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bg1"/>
                </a:solidFill>
              </a:rPr>
              <a:t>ولمّ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ن شِفِي البابا م</a:t>
            </a:r>
            <a:r>
              <a:rPr lang="ar-LB" sz="3600" dirty="0">
                <a:solidFill>
                  <a:schemeClr val="bg1"/>
                </a:solidFill>
              </a:rPr>
              <a:t>ِ</a:t>
            </a:r>
            <a:r>
              <a:rPr lang="ar-SA" sz="3600" dirty="0">
                <a:solidFill>
                  <a:schemeClr val="bg1"/>
                </a:solidFill>
              </a:rPr>
              <a:t>ن جروحاتو ، </a:t>
            </a:r>
            <a:endParaRPr lang="ar-LB" sz="3600" dirty="0">
              <a:solidFill>
                <a:schemeClr val="bg1"/>
              </a:solidFill>
            </a:endParaRPr>
          </a:p>
          <a:p>
            <a:pPr algn="ctr" rtl="1"/>
            <a:r>
              <a:rPr lang="ar-SA" sz="3600" dirty="0">
                <a:solidFill>
                  <a:schemeClr val="bg1"/>
                </a:solidFill>
              </a:rPr>
              <a:t>زار هالشَبّ وهوِّي بالسَجِن. </a:t>
            </a:r>
            <a:endParaRPr lang="ar-LB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Liliane\Desktop\work from home\eb3\اللقاء 12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14424" cy="6858000"/>
          </a:xfrm>
          <a:prstGeom prst="rect">
            <a:avLst/>
          </a:prstGeom>
          <a:noFill/>
        </p:spPr>
      </p:pic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-778857" y="0"/>
            <a:ext cx="75684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600" dirty="0"/>
              <a:t> </a:t>
            </a:r>
            <a:endParaRPr lang="ar-LB" sz="3600" dirty="0"/>
          </a:p>
          <a:p>
            <a:pPr algn="ctr" rtl="1"/>
            <a:r>
              <a:rPr lang="ar-SA" sz="3600" dirty="0"/>
              <a:t>وقَعَدْ حِكِي م</a:t>
            </a:r>
            <a:r>
              <a:rPr lang="ar-LB" sz="3600" dirty="0"/>
              <a:t>َ</a:t>
            </a:r>
            <a:r>
              <a:rPr lang="ar-SA" sz="3600" dirty="0"/>
              <a:t>عو وغَفَرلُو</a:t>
            </a:r>
            <a:r>
              <a:rPr lang="en-US" sz="3600" dirty="0"/>
              <a:t>.</a:t>
            </a:r>
          </a:p>
          <a:p>
            <a:pPr algn="ctr" rtl="1"/>
            <a:r>
              <a:rPr lang="en-US" sz="36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166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3463" y="0"/>
            <a:ext cx="6654017" cy="3938954"/>
          </a:xfrm>
          <a:prstGeom prst="cloudCallout">
            <a:avLst>
              <a:gd name="adj1" fmla="val 24306"/>
              <a:gd name="adj2" fmla="val 6953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000" dirty="0">
                <a:solidFill>
                  <a:schemeClr val="tx1"/>
                </a:solidFill>
              </a:rPr>
              <a:t> 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*</a:t>
            </a:r>
            <a:r>
              <a:rPr lang="ar-SA" sz="3000" dirty="0">
                <a:solidFill>
                  <a:schemeClr val="tx1"/>
                </a:solidFill>
              </a:rPr>
              <a:t>ماذا يعني لَك فِعلُ البابا هذا؟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*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ونَحن، هل نَغفِرُ بِسُهولَة؟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*</a:t>
            </a:r>
            <a:r>
              <a:rPr lang="ar-SA" sz="3000" dirty="0">
                <a:solidFill>
                  <a:schemeClr val="tx1"/>
                </a:solidFill>
              </a:rPr>
              <a:t>ما الّذي قد يَمنَعُنا من الغُفران؟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 flipH="1">
            <a:off x="6062427" y="498763"/>
            <a:ext cx="2646218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/>
              <a:t>خلّونا نفكّر!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11" y="820105"/>
            <a:ext cx="6548731" cy="1203768"/>
          </a:xfrm>
        </p:spPr>
        <p:txBody>
          <a:bodyPr/>
          <a:lstStyle/>
          <a:p>
            <a:pPr rtl="1"/>
            <a:r>
              <a:rPr lang="ar-LB" b="1" dirty="0"/>
              <a:t>اللِّقاءُ الثاني عشر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814" y="4578699"/>
            <a:ext cx="7771866" cy="1994573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«يسوع يُعلّمُنا المَغفِرَة»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31519" y="998806"/>
            <a:ext cx="5233183" cy="2574389"/>
          </a:xfrm>
          <a:prstGeom prst="cloudCallout">
            <a:avLst>
              <a:gd name="adj1" fmla="val 33098"/>
              <a:gd name="adj2" fmla="val 719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500" dirty="0">
                <a:solidFill>
                  <a:schemeClr val="tx1"/>
                </a:solidFill>
              </a:rPr>
              <a:t> </a:t>
            </a:r>
            <a:r>
              <a:rPr lang="ar-LB" sz="3500" dirty="0">
                <a:solidFill>
                  <a:schemeClr val="tx1"/>
                </a:solidFill>
              </a:rPr>
              <a:t>وهلّق جَربُوا عملوا هالنّشاطات!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71055"/>
            <a:ext cx="9144000" cy="621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004ED393-755D-4300-B7CE-F2A98AECF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19087"/>
            <a:ext cx="9144000" cy="621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47854" y="1540964"/>
            <a:ext cx="748146" cy="40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7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3713018" y="1492473"/>
            <a:ext cx="858982" cy="497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70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563091" y="1540964"/>
            <a:ext cx="748146" cy="40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7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3962401" y="928544"/>
            <a:ext cx="748146" cy="40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7</a:t>
            </a:r>
            <a:endParaRPr lang="en-US" sz="4000" b="1" dirty="0"/>
          </a:p>
        </p:txBody>
      </p:sp>
      <p:pic>
        <p:nvPicPr>
          <p:cNvPr id="10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098" y="4759116"/>
            <a:ext cx="674956" cy="606606"/>
          </a:xfrm>
          <a:prstGeom prst="rect">
            <a:avLst/>
          </a:prstGeom>
          <a:noFill/>
        </p:spPr>
      </p:pic>
      <p:pic>
        <p:nvPicPr>
          <p:cNvPr id="11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546" y="4375084"/>
            <a:ext cx="674956" cy="606606"/>
          </a:xfrm>
          <a:prstGeom prst="rect">
            <a:avLst/>
          </a:prstGeom>
          <a:noFill/>
        </p:spPr>
      </p:pic>
      <p:pic>
        <p:nvPicPr>
          <p:cNvPr id="12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318" y="4242399"/>
            <a:ext cx="674956" cy="606606"/>
          </a:xfrm>
          <a:prstGeom prst="rect">
            <a:avLst/>
          </a:prstGeom>
          <a:noFill/>
        </p:spPr>
      </p:pic>
      <p:pic>
        <p:nvPicPr>
          <p:cNvPr id="13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686" y="4943547"/>
            <a:ext cx="674956" cy="606606"/>
          </a:xfrm>
          <a:prstGeom prst="rect">
            <a:avLst/>
          </a:prstGeom>
          <a:noFill/>
        </p:spPr>
      </p:pic>
      <p:pic>
        <p:nvPicPr>
          <p:cNvPr id="14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589" y="4100976"/>
            <a:ext cx="674956" cy="606606"/>
          </a:xfrm>
          <a:prstGeom prst="rect">
            <a:avLst/>
          </a:prstGeom>
          <a:noFill/>
        </p:spPr>
      </p:pic>
      <p:pic>
        <p:nvPicPr>
          <p:cNvPr id="15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75" y="4701123"/>
            <a:ext cx="674956" cy="60660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1" name="Picture 1" descr="C:\Users\Liliane\Desktop\work from home\eb3\اللقاء 12\ahto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98" y="201757"/>
            <a:ext cx="7542501" cy="64484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1" name="Picture 1" descr="C:\Users\Liliane\Desktop\work from home\eb3\اللقاء 12\ahto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98" y="201757"/>
            <a:ext cx="7542501" cy="6448425"/>
          </a:xfrm>
          <a:prstGeom prst="rect">
            <a:avLst/>
          </a:prstGeom>
          <a:noFill/>
        </p:spPr>
      </p:pic>
      <p:sp>
        <p:nvSpPr>
          <p:cNvPr id="5" name="Quad Arrow Callout 4"/>
          <p:cNvSpPr/>
          <p:nvPr/>
        </p:nvSpPr>
        <p:spPr>
          <a:xfrm>
            <a:off x="4017817" y="1662546"/>
            <a:ext cx="526472" cy="720437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Callout 5"/>
          <p:cNvSpPr/>
          <p:nvPr/>
        </p:nvSpPr>
        <p:spPr>
          <a:xfrm>
            <a:off x="2105891" y="3186545"/>
            <a:ext cx="526472" cy="568037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Callout 6"/>
          <p:cNvSpPr/>
          <p:nvPr/>
        </p:nvSpPr>
        <p:spPr>
          <a:xfrm>
            <a:off x="2493818" y="3740727"/>
            <a:ext cx="526472" cy="568037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Callout 7"/>
          <p:cNvSpPr/>
          <p:nvPr/>
        </p:nvSpPr>
        <p:spPr>
          <a:xfrm>
            <a:off x="4308762" y="5029201"/>
            <a:ext cx="526472" cy="720437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56075" y="211015"/>
            <a:ext cx="5148775" cy="2096086"/>
          </a:xfrm>
          <a:prstGeom prst="cloudCallout">
            <a:avLst>
              <a:gd name="adj1" fmla="val -68603"/>
              <a:gd name="adj2" fmla="val -9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رَح أطلب منكن تحفظو منيح للمرة الجايي فعل النّدامة القصير!</a:t>
            </a:r>
            <a:endParaRPr lang="en-US" sz="2800" dirty="0"/>
          </a:p>
        </p:txBody>
      </p:sp>
      <p:pic>
        <p:nvPicPr>
          <p:cNvPr id="12289" name="Picture 1" descr="C:\Users\Liliane\Desktop\work from home\eb3\اللقاء 12\HFz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90" y="2754170"/>
            <a:ext cx="8403215" cy="368819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38992"/>
            <a:ext cx="5084618" cy="523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150314" y="210346"/>
            <a:ext cx="3993686" cy="2442754"/>
          </a:xfrm>
          <a:prstGeom prst="cloudCallout">
            <a:avLst>
              <a:gd name="adj1" fmla="val 316"/>
              <a:gd name="adj2" fmla="val 102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/>
              <a:t>الزوّادة يلي لازم نِتْذَكّرهَا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011" y="3788228"/>
            <a:ext cx="3813223" cy="3198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/>
              <a:t>وهلّق منوقَف كِلنا تَ نْصَلّي هالّصّلاة!</a:t>
            </a:r>
            <a:endParaRPr lang="en-US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7" name="Picture 1" descr="C:\Users\Liliane\Desktop\work from home\eb3\اللقاء 12\nousal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410575" cy="18669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1" y="1474135"/>
            <a:ext cx="7725193" cy="53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92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838" y="123730"/>
            <a:ext cx="4876324" cy="673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798286"/>
            <a:ext cx="6226629" cy="2904180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/>
              <a:t>وهيك منوصل لختام لقاءنا.</a:t>
            </a:r>
            <a:r>
              <a:rPr lang="fr-FR" sz="3800" b="1" dirty="0"/>
              <a:t> </a:t>
            </a:r>
            <a:r>
              <a:rPr lang="ar-LB" sz="3800" b="1" dirty="0"/>
              <a:t>إلى اللقاء...  باي باي</a:t>
            </a:r>
            <a:endParaRPr lang="en-US" sz="3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954" y="2996816"/>
            <a:ext cx="4981552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407963" y="422031"/>
            <a:ext cx="5950634" cy="3621991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tx1"/>
                </a:solidFill>
              </a:rPr>
              <a:t>سلام المَسيح أصدقائي... لقاءْنا اليوم عن تَعلِيم يسوع لإلْنا عن المغفرة! 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C:\Users\Liliane\Desktop\work from home\رتبة توبة\1500x750-digital-classro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677" y="4220308"/>
            <a:ext cx="4431323" cy="2637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540455" y="3030022"/>
            <a:ext cx="33201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/>
              <a:t>شو رح نَعمِل </a:t>
            </a:r>
          </a:p>
          <a:p>
            <a:pPr algn="ctr" rtl="1"/>
            <a:r>
              <a:rPr lang="ar-LB" sz="4000" b="1" dirty="0"/>
              <a:t>بهَاللِّقاء؟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04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96947" y="464234"/>
            <a:ext cx="7343335" cy="1252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نْفسّر </a:t>
            </a:r>
            <a:r>
              <a:rPr lang="ar-SA" sz="3200" dirty="0"/>
              <a:t>جَواب يَسوع لِبُطرُس</a:t>
            </a:r>
            <a:r>
              <a:rPr lang="ar-LB" sz="3200" dirty="0"/>
              <a:t> </a:t>
            </a:r>
            <a:r>
              <a:rPr lang="ar-SA" sz="3200" dirty="0"/>
              <a:t>التَّفسير المُناسِبَ والحَقيقيّ، ألا وهو ضَرورَة الغُفران </a:t>
            </a:r>
            <a:r>
              <a:rPr lang="ar-LB" sz="3200" dirty="0"/>
              <a:t>الدّايم</a:t>
            </a:r>
            <a:r>
              <a:rPr lang="en-US" sz="3200" dirty="0"/>
              <a:t>.</a:t>
            </a:r>
          </a:p>
          <a:p>
            <a:pPr rtl="1"/>
            <a:endParaRPr lang="en-US" sz="3200" dirty="0"/>
          </a:p>
        </p:txBody>
      </p:sp>
      <p:sp>
        <p:nvSpPr>
          <p:cNvPr id="2" name="Circular Arrow 1"/>
          <p:cNvSpPr/>
          <p:nvPr/>
        </p:nvSpPr>
        <p:spPr>
          <a:xfrm rot="11084431">
            <a:off x="2636690" y="3838804"/>
            <a:ext cx="2102800" cy="2253436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3218" y="2152358"/>
            <a:ext cx="6991643" cy="201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ننتبه </a:t>
            </a:r>
            <a:r>
              <a:rPr lang="ar-SA" sz="3200" dirty="0"/>
              <a:t>أنّ</a:t>
            </a:r>
            <a:r>
              <a:rPr lang="ar-LB" sz="3200" dirty="0"/>
              <a:t>و</a:t>
            </a:r>
            <a:r>
              <a:rPr lang="ar-SA" sz="3200" dirty="0"/>
              <a:t> اللّه </a:t>
            </a:r>
            <a:r>
              <a:rPr lang="ar-LB" sz="3200" dirty="0"/>
              <a:t>ب</a:t>
            </a:r>
            <a:r>
              <a:rPr lang="ar-SA" sz="3200" dirty="0"/>
              <a:t>يغفِرلَنا دا</a:t>
            </a:r>
            <a:r>
              <a:rPr lang="ar-LB" sz="3200" dirty="0"/>
              <a:t>ي</a:t>
            </a:r>
            <a:r>
              <a:rPr lang="ar-SA" sz="3200" dirty="0"/>
              <a:t>م</a:t>
            </a:r>
            <a:r>
              <a:rPr lang="ar-LB" sz="3200" dirty="0"/>
              <a:t>ًا</a:t>
            </a:r>
            <a:r>
              <a:rPr lang="ar-SA" sz="3200" dirty="0"/>
              <a:t>. </a:t>
            </a:r>
            <a:r>
              <a:rPr lang="ar-LB" sz="3200" dirty="0"/>
              <a:t>كرمال هيك لازم نغفر </a:t>
            </a:r>
            <a:r>
              <a:rPr lang="ar-SA" sz="3200" dirty="0"/>
              <a:t>لكلِّ إخوت</a:t>
            </a:r>
            <a:r>
              <a:rPr lang="ar-LB" sz="3200" dirty="0"/>
              <a:t>ْ</a:t>
            </a:r>
            <a:r>
              <a:rPr lang="ar-SA" sz="3200" dirty="0"/>
              <a:t>نا </a:t>
            </a:r>
            <a:r>
              <a:rPr lang="ar-LB" sz="3200" dirty="0"/>
              <a:t>ب</a:t>
            </a:r>
            <a:r>
              <a:rPr lang="ar-SA" sz="3200" dirty="0"/>
              <a:t>الإنسانيَّة، </a:t>
            </a:r>
            <a:r>
              <a:rPr lang="ar-LB" sz="3200" dirty="0"/>
              <a:t>مش </a:t>
            </a:r>
            <a:r>
              <a:rPr lang="ar-SA" sz="3200" dirty="0"/>
              <a:t>سَبع مَرّات</a:t>
            </a:r>
            <a:r>
              <a:rPr lang="ar-LB" sz="3200" dirty="0"/>
              <a:t> بس</a:t>
            </a:r>
            <a:r>
              <a:rPr lang="ar-SA" sz="3200" dirty="0"/>
              <a:t>، سَبعين مَرَّة سَبْع مرّات، </a:t>
            </a:r>
            <a:r>
              <a:rPr lang="ar-LB" sz="3200" dirty="0"/>
              <a:t>يعني</a:t>
            </a:r>
            <a:r>
              <a:rPr lang="ar-SA" sz="3200" dirty="0"/>
              <a:t> مَرّات كَ</a:t>
            </a:r>
            <a:r>
              <a:rPr lang="ar-LB" sz="3200" dirty="0"/>
              <a:t>ت</a:t>
            </a:r>
            <a:r>
              <a:rPr lang="ar-SA" sz="3200" dirty="0"/>
              <a:t>يرَةً </a:t>
            </a:r>
            <a:r>
              <a:rPr lang="ar-LB" sz="3200" dirty="0"/>
              <a:t>ومش </a:t>
            </a:r>
            <a:r>
              <a:rPr lang="ar-SA" sz="3200" dirty="0"/>
              <a:t>مَحدودَة</a:t>
            </a:r>
            <a:r>
              <a:rPr lang="en-US" sz="3200" dirty="0"/>
              <a:t> </a:t>
            </a:r>
          </a:p>
          <a:p>
            <a:pPr algn="r" rtl="1"/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269" y="3789160"/>
            <a:ext cx="3825918" cy="3209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00331" y="393895"/>
            <a:ext cx="5950633" cy="3108960"/>
          </a:xfrm>
          <a:prstGeom prst="cloudCallout">
            <a:avLst>
              <a:gd name="adj1" fmla="val 20130"/>
              <a:gd name="adj2" fmla="val 696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أَصدِقائي! رح أطلب منكن تتأمّلوا هالرسوم ونخبروني قصّتها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739" y="192024"/>
            <a:ext cx="9160739" cy="655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15230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2774</TotalTime>
  <Words>517</Words>
  <Application>Microsoft Office PowerPoint</Application>
  <PresentationFormat>On-screen Show (4:3)</PresentationFormat>
  <Paragraphs>105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Adobe Arabic</vt:lpstr>
      <vt:lpstr>Arial</vt:lpstr>
      <vt:lpstr>Calibri</vt:lpstr>
      <vt:lpstr>Tahoma</vt:lpstr>
      <vt:lpstr>Trebuchet MS</vt:lpstr>
      <vt:lpstr>Wingdings 3</vt:lpstr>
      <vt:lpstr>Facet</vt:lpstr>
      <vt:lpstr>مَركَزُ التَّربِيَّةِ الدّينِيَّة رُهبانِيَّةُ القَلبَينِ الأقدَسَين  </vt:lpstr>
      <vt:lpstr>PowerPoint Presentation</vt:lpstr>
      <vt:lpstr>اللِّقاءُ الثاني عشر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EB3 اللقاء الثاني عشر</dc:title>
  <dc:creator>Michel Haddad</dc:creator>
  <cp:lastModifiedBy>Michel Haddad (Prof)</cp:lastModifiedBy>
  <cp:revision>232</cp:revision>
  <dcterms:created xsi:type="dcterms:W3CDTF">2020-06-11T06:09:44Z</dcterms:created>
  <dcterms:modified xsi:type="dcterms:W3CDTF">2022-04-16T09:03:31Z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3EB4A76F-D0FB-4BA2-A0B7-50393F32170E</vt:lpwstr>
  </property>
  <property fmtid="{D5CDD505-2E9C-101B-9397-08002B2CF9AE}" pid="3" name="ArticulatePath">
    <vt:lpwstr>EB3 للقاء الثاني عشر</vt:lpwstr>
  </property>
</Properties>
</file>