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7"/>
  </p:notesMasterIdLst>
  <p:sldIdLst>
    <p:sldId id="256" r:id="rId2"/>
    <p:sldId id="257" r:id="rId3"/>
    <p:sldId id="360" r:id="rId4"/>
    <p:sldId id="304" r:id="rId5"/>
    <p:sldId id="359" r:id="rId6"/>
    <p:sldId id="269" r:id="rId7"/>
    <p:sldId id="264" r:id="rId8"/>
    <p:sldId id="390" r:id="rId9"/>
    <p:sldId id="365" r:id="rId10"/>
    <p:sldId id="427" r:id="rId11"/>
    <p:sldId id="430" r:id="rId12"/>
    <p:sldId id="428" r:id="rId13"/>
    <p:sldId id="409" r:id="rId14"/>
    <p:sldId id="429" r:id="rId15"/>
    <p:sldId id="413" r:id="rId16"/>
    <p:sldId id="414" r:id="rId17"/>
    <p:sldId id="415" r:id="rId18"/>
    <p:sldId id="431" r:id="rId19"/>
    <p:sldId id="416" r:id="rId20"/>
    <p:sldId id="395" r:id="rId21"/>
    <p:sldId id="417" r:id="rId22"/>
    <p:sldId id="418" r:id="rId23"/>
    <p:sldId id="420" r:id="rId24"/>
    <p:sldId id="421" r:id="rId25"/>
    <p:sldId id="432" r:id="rId26"/>
    <p:sldId id="382" r:id="rId27"/>
    <p:sldId id="351" r:id="rId28"/>
    <p:sldId id="423" r:id="rId29"/>
    <p:sldId id="403" r:id="rId30"/>
    <p:sldId id="425" r:id="rId31"/>
    <p:sldId id="424" r:id="rId32"/>
    <p:sldId id="426" r:id="rId33"/>
    <p:sldId id="358" r:id="rId34"/>
    <p:sldId id="388" r:id="rId35"/>
    <p:sldId id="273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F02"/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6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9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2923" y="1755604"/>
            <a:ext cx="9231780" cy="1646302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LB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</a:t>
            </a:r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5059750"/>
            <a:ext cx="6890071" cy="1096899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يُقَدِّمُ كِتابَ الأساسِيَّ الثّالِث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399" y="232006"/>
            <a:ext cx="8570688" cy="22929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كانوا النّاس -م</a:t>
            </a:r>
            <a:r>
              <a:rPr lang="ar-LB" sz="3500" dirty="0"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ن الصُّب</a:t>
            </a:r>
            <a:r>
              <a:rPr lang="ar-LB" sz="3500" dirty="0">
                <a:latin typeface="Traditional Arabic" pitchFamily="18" charset="-78"/>
                <a:ea typeface="Times New Roman" pitchFamily="18" charset="0"/>
              </a:rPr>
              <a:t>ُ</a:t>
            </a: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ح ل</a:t>
            </a:r>
            <a:r>
              <a:rPr lang="ar-LB" sz="3500" dirty="0"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لم</a:t>
            </a:r>
            <a:r>
              <a:rPr lang="ar-LB" sz="35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سا- يِجو تَ ي</a:t>
            </a:r>
            <a:r>
              <a:rPr lang="ar-LB" sz="3500" dirty="0">
                <a:latin typeface="Traditional Arabic" pitchFamily="18" charset="-78"/>
                <a:ea typeface="Times New Roman" pitchFamily="18" charset="0"/>
              </a:rPr>
              <a:t>ْ</a:t>
            </a: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شوفُو ي</a:t>
            </a:r>
            <a:r>
              <a:rPr lang="ar-LB" sz="35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سوع، كِلّ واح</a:t>
            </a:r>
            <a:r>
              <a:rPr lang="ar-LB" sz="35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د ب</a:t>
            </a:r>
            <a:r>
              <a:rPr lang="ar-LB" sz="35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دُّو شي.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 َ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يدا ب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دُّو يِشْفَى من مَرَض، ه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يدا ب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دّو يخ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بّرُو  مَشاكلُو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...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وه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ي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ْ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دا ب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دّو يِسمَعُو 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ع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م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ّ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 ي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حكِي ع</a:t>
            </a:r>
            <a:r>
              <a:rPr lang="ar-LB" sz="36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600" dirty="0">
                <a:latin typeface="Traditional Arabic" pitchFamily="18" charset="-78"/>
                <a:ea typeface="Times New Roman" pitchFamily="18" charset="0"/>
              </a:rPr>
              <a:t>ن اللّه</a:t>
            </a:r>
            <a:r>
              <a:rPr lang="en-US" sz="3600" dirty="0">
                <a:latin typeface="Traditional Arabic" pitchFamily="18" charset="-78"/>
                <a:ea typeface="Times New Roman" pitchFamily="18" charset="0"/>
              </a:rPr>
              <a:t>.</a:t>
            </a:r>
            <a:r>
              <a:rPr lang="ar-SA" sz="3500" dirty="0">
                <a:latin typeface="Traditional Arabic" pitchFamily="18" charset="-78"/>
                <a:ea typeface="Times New Roman" pitchFamily="18" charset="0"/>
              </a:rPr>
              <a:t> </a:t>
            </a:r>
            <a:endParaRPr lang="ar-LB" sz="3500" dirty="0">
              <a:latin typeface="Traditional Arabic" pitchFamily="18" charset="-78"/>
              <a:ea typeface="Times New Roman" pitchFamily="18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783954" y="3091543"/>
            <a:ext cx="4457190" cy="376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88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8914" y="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latin typeface="Traditional Arabic" pitchFamily="18" charset="-78"/>
                <a:ea typeface="Times New Roman" pitchFamily="18" charset="0"/>
              </a:rPr>
              <a:t>وتِعبُوا الت</a:t>
            </a:r>
            <a:r>
              <a:rPr lang="ar-LB" sz="3000" dirty="0">
                <a:latin typeface="Traditional Arabic" pitchFamily="18" charset="-78"/>
                <a:ea typeface="Times New Roman" pitchFamily="18" charset="0"/>
              </a:rPr>
              <a:t>ّ</a:t>
            </a:r>
            <a:r>
              <a:rPr lang="ar-SA" sz="3000" dirty="0">
                <a:latin typeface="Traditional Arabic" pitchFamily="18" charset="-78"/>
                <a:ea typeface="Times New Roman" pitchFamily="18" charset="0"/>
              </a:rPr>
              <a:t>لاميذ. </a:t>
            </a:r>
            <a:r>
              <a:rPr lang="ar-LB" sz="3000" dirty="0">
                <a:latin typeface="Traditional Arabic" pitchFamily="18" charset="-78"/>
                <a:ea typeface="Times New Roman" pitchFamily="18" charset="0"/>
              </a:rPr>
              <a:t>ق</a:t>
            </a:r>
            <a:r>
              <a:rPr lang="ar-SA" sz="3000" dirty="0">
                <a:latin typeface="Traditional Arabic" pitchFamily="18" charset="-78"/>
                <a:ea typeface="Times New Roman" pitchFamily="18" charset="0"/>
              </a:rPr>
              <a:t>ل</a:t>
            </a:r>
            <a:r>
              <a:rPr lang="ar-LB" sz="3000" dirty="0">
                <a:latin typeface="Traditional Arabic" pitchFamily="18" charset="-78"/>
                <a:ea typeface="Times New Roman" pitchFamily="18" charset="0"/>
              </a:rPr>
              <a:t>ُّ</a:t>
            </a:r>
            <a:r>
              <a:rPr lang="ar-SA" sz="3000" dirty="0">
                <a:latin typeface="Traditional Arabic" pitchFamily="18" charset="-78"/>
                <a:ea typeface="Times New Roman" pitchFamily="18" charset="0"/>
              </a:rPr>
              <a:t>ن ي</a:t>
            </a:r>
            <a:r>
              <a:rPr lang="ar-LB" sz="3000" dirty="0"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3000" dirty="0">
                <a:latin typeface="Traditional Arabic" pitchFamily="18" charset="-78"/>
                <a:ea typeface="Times New Roman" pitchFamily="18" charset="0"/>
              </a:rPr>
              <a:t>سوع: </a:t>
            </a:r>
            <a:endParaRPr lang="en-US" sz="3000" dirty="0"/>
          </a:p>
        </p:txBody>
      </p:sp>
      <p:sp>
        <p:nvSpPr>
          <p:cNvPr id="6" name="Oval Callout 5"/>
          <p:cNvSpPr/>
          <p:nvPr/>
        </p:nvSpPr>
        <p:spPr>
          <a:xfrm>
            <a:off x="3555999" y="3614058"/>
            <a:ext cx="3628572" cy="1901372"/>
          </a:xfrm>
          <a:prstGeom prst="wedgeEllipseCallout">
            <a:avLst>
              <a:gd name="adj1" fmla="val 14524"/>
              <a:gd name="adj2" fmla="val -136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ت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عو تَ ن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ْ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روح لَم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كان ت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رتاحُوا في ش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ْ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و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</a:rPr>
              <a:t>يّ.</a:t>
            </a:r>
            <a:endParaRPr lang="ar-LB" sz="2800" dirty="0">
              <a:solidFill>
                <a:schemeClr val="tx1"/>
              </a:solidFill>
              <a:latin typeface="Traditional Arabic" pitchFamily="18" charset="-78"/>
              <a:ea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55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308495" cy="6981371"/>
          </a:xfrm>
        </p:spPr>
      </p:pic>
      <p:sp>
        <p:nvSpPr>
          <p:cNvPr id="6" name="Rectangle 5"/>
          <p:cNvSpPr/>
          <p:nvPr/>
        </p:nvSpPr>
        <p:spPr>
          <a:xfrm>
            <a:off x="-1" y="1036935"/>
            <a:ext cx="50219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cs typeface="+mj-cs"/>
              </a:rPr>
              <a:t>ب</a:t>
            </a:r>
            <a:r>
              <a:rPr lang="ar-SA" sz="2800" dirty="0">
                <a:cs typeface="+mj-cs"/>
              </a:rPr>
              <a:t>س ل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مّا وُص</a:t>
            </a:r>
            <a:r>
              <a:rPr lang="ar-LB" sz="2800" dirty="0">
                <a:cs typeface="+mj-cs"/>
              </a:rPr>
              <a:t>ْ</a:t>
            </a:r>
            <a:r>
              <a:rPr lang="ar-SA" sz="2800" dirty="0">
                <a:cs typeface="+mj-cs"/>
              </a:rPr>
              <a:t>لوا، لِقْيُوا النّاس ناطرينُن، وش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فِ</a:t>
            </a:r>
            <a:r>
              <a:rPr lang="ar-LB" sz="2800" dirty="0">
                <a:cs typeface="+mj-cs"/>
              </a:rPr>
              <a:t>ق</a:t>
            </a:r>
            <a:r>
              <a:rPr lang="ar-SA" sz="2800" dirty="0">
                <a:cs typeface="+mj-cs"/>
              </a:rPr>
              <a:t> عليُن ي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سوع، لأنّو كانوا مِتِل الغَن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م ي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للي ما إلُن راعي</a:t>
            </a:r>
            <a:r>
              <a:rPr lang="en-US" sz="2800" dirty="0">
                <a:cs typeface="+mj-cs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03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23371"/>
            <a:ext cx="9144000" cy="6981371"/>
          </a:xfrm>
        </p:spPr>
      </p:pic>
      <p:sp>
        <p:nvSpPr>
          <p:cNvPr id="6" name="Rectangle 5"/>
          <p:cNvSpPr/>
          <p:nvPr/>
        </p:nvSpPr>
        <p:spPr>
          <a:xfrm>
            <a:off x="4122057" y="697804"/>
            <a:ext cx="52251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ي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ي ع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م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ّ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يِفَتِّش ع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ن السّ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عاد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ة</a:t>
            </a:r>
            <a:endParaRPr lang="en-US" sz="3000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algn="ctr" rtl="1"/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وي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ي ع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م ي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ْ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عاني م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ن مَشاكِل كتير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ة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و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ح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زين </a:t>
            </a:r>
            <a:r>
              <a:rPr lang="ar-LB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و</a:t>
            </a:r>
            <a:r>
              <a:rPr lang="ar-SA" sz="3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مَقْهور</a:t>
            </a:r>
            <a:endParaRPr lang="en-US" sz="3000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6458857" y="0"/>
            <a:ext cx="2685143" cy="6494085"/>
          </a:xfrm>
          <a:prstGeom prst="rect">
            <a:avLst/>
          </a:prstGeom>
          <a:solidFill>
            <a:srgbClr val="881F0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600" dirty="0">
                <a:solidFill>
                  <a:schemeClr val="bg1"/>
                </a:solidFill>
              </a:rPr>
              <a:t>ويَسوع ع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ط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ى ك</a:t>
            </a:r>
            <a:r>
              <a:rPr lang="ar-LB" sz="2600" dirty="0">
                <a:solidFill>
                  <a:schemeClr val="bg1"/>
                </a:solidFill>
              </a:rPr>
              <a:t>ِ</a:t>
            </a:r>
            <a:r>
              <a:rPr lang="ar-SA" sz="2600" dirty="0">
                <a:solidFill>
                  <a:schemeClr val="bg1"/>
                </a:solidFill>
              </a:rPr>
              <a:t>لّ واح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د ي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لّلي ب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دّو ياه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pPr algn="ctr" rtl="1"/>
            <a:r>
              <a:rPr lang="ar-SA" sz="2600" dirty="0">
                <a:solidFill>
                  <a:schemeClr val="bg1"/>
                </a:solidFill>
              </a:rPr>
              <a:t>ع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لّ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م وب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شّ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ر وزَر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ع الأم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ل والر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ّجا وخَبَّر الكِلّ ع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ن «ب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يّو» ي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للي ب</a:t>
            </a:r>
            <a:r>
              <a:rPr lang="ar-LB" sz="2600" dirty="0">
                <a:solidFill>
                  <a:schemeClr val="bg1"/>
                </a:solidFill>
              </a:rPr>
              <a:t>ي</a:t>
            </a:r>
            <a:r>
              <a:rPr lang="ar-SA" sz="2600" dirty="0">
                <a:solidFill>
                  <a:schemeClr val="bg1"/>
                </a:solidFill>
              </a:rPr>
              <a:t>حِبّ ك</a:t>
            </a:r>
            <a:r>
              <a:rPr lang="ar-LB" sz="2600" dirty="0">
                <a:solidFill>
                  <a:schemeClr val="bg1"/>
                </a:solidFill>
              </a:rPr>
              <a:t>ِ</a:t>
            </a:r>
            <a:r>
              <a:rPr lang="ar-SA" sz="2600" dirty="0">
                <a:solidFill>
                  <a:schemeClr val="bg1"/>
                </a:solidFill>
              </a:rPr>
              <a:t>لّ النّاس. وشف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ى المَرْضى ب</a:t>
            </a:r>
            <a:r>
              <a:rPr lang="ar-LB" sz="2600" dirty="0">
                <a:solidFill>
                  <a:schemeClr val="bg1"/>
                </a:solidFill>
              </a:rPr>
              <a:t>ِ</a:t>
            </a:r>
            <a:r>
              <a:rPr lang="ar-SA" sz="2600" dirty="0">
                <a:solidFill>
                  <a:schemeClr val="bg1"/>
                </a:solidFill>
              </a:rPr>
              <a:t>ل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م</a:t>
            </a:r>
            <a:r>
              <a:rPr lang="ar-LB" sz="2600" dirty="0">
                <a:solidFill>
                  <a:schemeClr val="bg1"/>
                </a:solidFill>
              </a:rPr>
              <a:t>ِ</a:t>
            </a:r>
            <a:r>
              <a:rPr lang="ar-SA" sz="2600" dirty="0">
                <a:solidFill>
                  <a:schemeClr val="bg1"/>
                </a:solidFill>
              </a:rPr>
              <a:t>س</a:t>
            </a:r>
            <a:r>
              <a:rPr lang="ar-LB" sz="2600" dirty="0">
                <a:solidFill>
                  <a:schemeClr val="bg1"/>
                </a:solidFill>
              </a:rPr>
              <a:t>ْ</a:t>
            </a:r>
            <a:r>
              <a:rPr lang="ar-SA" sz="2600" dirty="0">
                <a:solidFill>
                  <a:schemeClr val="bg1"/>
                </a:solidFill>
              </a:rPr>
              <a:t>تُو وك</a:t>
            </a:r>
            <a:r>
              <a:rPr lang="ar-LB" sz="2600" dirty="0">
                <a:solidFill>
                  <a:schemeClr val="bg1"/>
                </a:solidFill>
              </a:rPr>
              <a:t>ِ</a:t>
            </a:r>
            <a:r>
              <a:rPr lang="ar-SA" sz="2600" dirty="0">
                <a:solidFill>
                  <a:schemeClr val="bg1"/>
                </a:solidFill>
              </a:rPr>
              <a:t>ل</a:t>
            </a:r>
            <a:r>
              <a:rPr lang="ar-LB" sz="2600" dirty="0">
                <a:solidFill>
                  <a:schemeClr val="bg1"/>
                </a:solidFill>
              </a:rPr>
              <a:t>ِ</a:t>
            </a:r>
            <a:r>
              <a:rPr lang="ar-SA" sz="2600" dirty="0">
                <a:solidFill>
                  <a:schemeClr val="bg1"/>
                </a:solidFill>
              </a:rPr>
              <a:t>مْتو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  <a:r>
              <a:rPr lang="ar-LB" sz="2600" dirty="0">
                <a:solidFill>
                  <a:schemeClr val="bg1"/>
                </a:solidFill>
              </a:rPr>
              <a:t> </a:t>
            </a:r>
            <a:r>
              <a:rPr lang="ar-SA" sz="2600" dirty="0">
                <a:solidFill>
                  <a:schemeClr val="bg1"/>
                </a:solidFill>
              </a:rPr>
              <a:t>وح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سّ النّاس إنُّن مبسوطين، م</a:t>
            </a:r>
            <a:r>
              <a:rPr lang="ar-LB" sz="2600" dirty="0">
                <a:solidFill>
                  <a:schemeClr val="bg1"/>
                </a:solidFill>
              </a:rPr>
              <a:t>ِ</a:t>
            </a:r>
            <a:r>
              <a:rPr lang="ar-SA" sz="2600" dirty="0">
                <a:solidFill>
                  <a:schemeClr val="bg1"/>
                </a:solidFill>
              </a:rPr>
              <a:t>رتاحين. وم</a:t>
            </a:r>
            <a:r>
              <a:rPr lang="ar-LB" sz="2600" dirty="0">
                <a:solidFill>
                  <a:schemeClr val="bg1"/>
                </a:solidFill>
              </a:rPr>
              <a:t>َرَ</a:t>
            </a:r>
            <a:r>
              <a:rPr lang="ar-SA" sz="2600" dirty="0">
                <a:solidFill>
                  <a:schemeClr val="bg1"/>
                </a:solidFill>
              </a:rPr>
              <a:t>ق الو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قت، وصارِتْ الشّمس ب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دّا تْغِيب والنّاس وي</a:t>
            </a:r>
            <a:r>
              <a:rPr lang="ar-LB" sz="2600" dirty="0">
                <a:solidFill>
                  <a:schemeClr val="bg1"/>
                </a:solidFill>
              </a:rPr>
              <a:t>َ</a:t>
            </a:r>
            <a:r>
              <a:rPr lang="ar-SA" sz="2600" dirty="0">
                <a:solidFill>
                  <a:schemeClr val="bg1"/>
                </a:solidFill>
              </a:rPr>
              <a:t>سوع مِش حاسّين</a:t>
            </a:r>
            <a:endParaRPr lang="ar-SA" sz="26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7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116114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انتَبَه </a:t>
            </a:r>
            <a:r>
              <a:rPr lang="ar-SA" sz="3200" dirty="0" err="1"/>
              <a:t>التّلاميز</a:t>
            </a:r>
            <a:r>
              <a:rPr lang="ar-SA" sz="3200" dirty="0"/>
              <a:t> </a:t>
            </a:r>
            <a:r>
              <a:rPr lang="ar-SA" sz="3200" dirty="0" err="1"/>
              <a:t>وإ</a:t>
            </a:r>
            <a:r>
              <a:rPr lang="ar-LB" sz="3200" dirty="0"/>
              <a:t>ِ</a:t>
            </a:r>
            <a:r>
              <a:rPr lang="ar-SA" sz="3200" dirty="0"/>
              <a:t>جو ل</a:t>
            </a:r>
            <a:r>
              <a:rPr lang="ar-LB" sz="3200" dirty="0"/>
              <a:t>َ</a:t>
            </a:r>
            <a:r>
              <a:rPr lang="ar-SA" sz="3200" dirty="0"/>
              <a:t>ي</a:t>
            </a:r>
            <a:r>
              <a:rPr lang="ar-LB" sz="3200" dirty="0"/>
              <a:t>َ</a:t>
            </a:r>
            <a:r>
              <a:rPr lang="ar-SA" sz="3200" dirty="0"/>
              <a:t>سوع </a:t>
            </a:r>
            <a:r>
              <a:rPr lang="ar-SA" sz="3200" dirty="0" err="1"/>
              <a:t>وقالولُو</a:t>
            </a:r>
            <a:r>
              <a:rPr lang="ar-LB" sz="3200" dirty="0"/>
              <a:t>:</a:t>
            </a:r>
            <a:endParaRPr lang="en-US" sz="3000" dirty="0"/>
          </a:p>
        </p:txBody>
      </p:sp>
      <p:sp>
        <p:nvSpPr>
          <p:cNvPr id="5" name="Cloud Callout 4"/>
          <p:cNvSpPr/>
          <p:nvPr/>
        </p:nvSpPr>
        <p:spPr>
          <a:xfrm>
            <a:off x="3478292" y="4316326"/>
            <a:ext cx="5092505" cy="2236763"/>
          </a:xfrm>
          <a:prstGeom prst="cloudCallout">
            <a:avLst>
              <a:gd name="adj1" fmla="val -7370"/>
              <a:gd name="adj2" fmla="val -122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ن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حنا ه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َ</a:t>
            </a:r>
            <a:r>
              <a:rPr lang="ar-SA" sz="2800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ون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 ب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الب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ريّة، ومَرِق الو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قت، بْعات </a:t>
            </a:r>
            <a:r>
              <a:rPr lang="ar-SA" sz="2800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هالنّاس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 ع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 </a:t>
            </a:r>
            <a:r>
              <a:rPr lang="ar-SA" sz="2800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الض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ّ</a:t>
            </a:r>
            <a:r>
              <a:rPr lang="ar-SA" sz="2800" dirty="0" err="1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ياع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 ل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َ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ي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شت</a:t>
            </a:r>
            <a:r>
              <a:rPr lang="ar-LB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ِ</a:t>
            </a:r>
            <a:r>
              <a:rPr lang="ar-SA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رُو شي ياكلوه</a:t>
            </a:r>
            <a:r>
              <a:rPr lang="en-US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30334" y="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قَلُّن يَسوع:</a:t>
            </a:r>
            <a:endParaRPr lang="en-US" sz="3000" dirty="0"/>
          </a:p>
        </p:txBody>
      </p:sp>
      <p:sp>
        <p:nvSpPr>
          <p:cNvPr id="5" name="Cloud Callout 4"/>
          <p:cNvSpPr/>
          <p:nvPr/>
        </p:nvSpPr>
        <p:spPr>
          <a:xfrm>
            <a:off x="464234" y="4164037"/>
            <a:ext cx="5092505" cy="2236763"/>
          </a:xfrm>
          <a:prstGeom prst="cloudCallout">
            <a:avLst>
              <a:gd name="adj1" fmla="val -2354"/>
              <a:gd name="adj2" fmla="val -10345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ما في لْزوم يْرُوحو، عْطوون إنتو تَ </a:t>
            </a:r>
            <a:r>
              <a:rPr lang="ar-SA" sz="3200" dirty="0" err="1">
                <a:solidFill>
                  <a:schemeClr val="bg1"/>
                </a:solidFill>
              </a:rPr>
              <a:t>ياك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لُو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5468" y="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جاوَبوه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026493" y="3766122"/>
            <a:ext cx="6358599" cy="2961249"/>
          </a:xfrm>
          <a:prstGeom prst="cloudCallout">
            <a:avLst>
              <a:gd name="adj1" fmla="val 3330"/>
              <a:gd name="adj2" fmla="val -8092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 و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ين بَدْنا 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شتري خ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بِز ت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 نط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م</a:t>
            </a:r>
            <a:r>
              <a:rPr lang="ar-LB" sz="3000" dirty="0">
                <a:solidFill>
                  <a:schemeClr val="tx1"/>
                </a:solidFill>
              </a:rPr>
              <a:t>ِيُ</a:t>
            </a:r>
            <a:r>
              <a:rPr lang="ar-SA" sz="3000" dirty="0">
                <a:solidFill>
                  <a:schemeClr val="tx1"/>
                </a:solidFill>
              </a:rPr>
              <a:t>ن ك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لّن؟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و شْتَرَي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 err="1">
                <a:solidFill>
                  <a:schemeClr val="tx1"/>
                </a:solidFill>
              </a:rPr>
              <a:t>نا</a:t>
            </a:r>
            <a:r>
              <a:rPr lang="ar-SA" sz="3000" dirty="0">
                <a:solidFill>
                  <a:schemeClr val="tx1"/>
                </a:solidFill>
              </a:rPr>
              <a:t> بمِيتَين دينار خِبِز، ما </a:t>
            </a:r>
            <a:r>
              <a:rPr lang="ar-SA" sz="3000" dirty="0" err="1">
                <a:solidFill>
                  <a:schemeClr val="tx1"/>
                </a:solidFill>
              </a:rPr>
              <a:t>بيكفُو</a:t>
            </a:r>
            <a:r>
              <a:rPr lang="ar-SA" sz="3000" dirty="0">
                <a:solidFill>
                  <a:schemeClr val="tx1"/>
                </a:solidFill>
              </a:rPr>
              <a:t> ت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 نَعطِي لَ كِلّ واح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د مِنُّن ف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ت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فُوتِي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358237" y="3788228"/>
            <a:ext cx="6785763" cy="2859316"/>
          </a:xfrm>
          <a:prstGeom prst="cloudCallout">
            <a:avLst>
              <a:gd name="adj1" fmla="val -64350"/>
              <a:gd name="adj2" fmla="val -9029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في ص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بي 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 err="1">
                <a:solidFill>
                  <a:schemeClr val="tx1"/>
                </a:solidFill>
              </a:rPr>
              <a:t>ون</a:t>
            </a:r>
            <a:r>
              <a:rPr lang="ar-SA" sz="2800" dirty="0">
                <a:solidFill>
                  <a:schemeClr val="tx1"/>
                </a:solidFill>
              </a:rPr>
              <a:t>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 err="1">
                <a:solidFill>
                  <a:schemeClr val="tx1"/>
                </a:solidFill>
              </a:rPr>
              <a:t>عو</a:t>
            </a:r>
            <a:r>
              <a:rPr lang="ar-SA" sz="2800" dirty="0">
                <a:solidFill>
                  <a:schemeClr val="tx1"/>
                </a:solidFill>
              </a:rPr>
              <a:t> خ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مس ت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ر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غ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في شْعير وسم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كتَين زغار،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 </a:t>
            </a:r>
            <a:r>
              <a:rPr lang="ar-SA" sz="2800" dirty="0" err="1">
                <a:solidFill>
                  <a:schemeClr val="tx1"/>
                </a:solidFill>
              </a:rPr>
              <a:t>شو</a:t>
            </a:r>
            <a:r>
              <a:rPr lang="ar-SA" sz="2800" dirty="0">
                <a:solidFill>
                  <a:schemeClr val="tx1"/>
                </a:solidFill>
              </a:rPr>
              <a:t> بي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م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لُو 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ودي 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الن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ّسبي لَ 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العَدَد الك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بير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 النّاس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19305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132452" y="4635639"/>
            <a:ext cx="3195709" cy="1713914"/>
          </a:xfrm>
          <a:prstGeom prst="cloudCallout">
            <a:avLst>
              <a:gd name="adj1" fmla="val 9088"/>
              <a:gd name="adj2" fmla="val -14323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 err="1">
                <a:solidFill>
                  <a:schemeClr val="bg1"/>
                </a:solidFill>
              </a:rPr>
              <a:t>جِيبيلو</a:t>
            </a:r>
            <a:r>
              <a:rPr lang="ar-LB" sz="2800" dirty="0">
                <a:solidFill>
                  <a:schemeClr val="bg1"/>
                </a:solidFill>
              </a:rPr>
              <a:t> هِنّي لَهون </a:t>
            </a:r>
            <a:r>
              <a:rPr lang="ar-LB" sz="2800" dirty="0" err="1">
                <a:solidFill>
                  <a:schemeClr val="bg1"/>
                </a:solidFill>
              </a:rPr>
              <a:t>وقَعْدو</a:t>
            </a:r>
            <a:r>
              <a:rPr lang="ar-LB" sz="2800" dirty="0">
                <a:solidFill>
                  <a:schemeClr val="bg1"/>
                </a:solidFill>
              </a:rPr>
              <a:t> النّاس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3940" y="0"/>
            <a:ext cx="4676119" cy="687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842"/>
            <a:ext cx="9354456" cy="701584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8113" y="0"/>
            <a:ext cx="688468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2800" dirty="0"/>
              <a:t>و</a:t>
            </a:r>
            <a:r>
              <a:rPr lang="ar-SA" sz="2800" dirty="0" err="1"/>
              <a:t>قَعَدُو</a:t>
            </a:r>
            <a:r>
              <a:rPr lang="ar-SA" sz="2800" dirty="0"/>
              <a:t> كِلّ</a:t>
            </a:r>
            <a:r>
              <a:rPr lang="ar-LB" sz="2800" dirty="0"/>
              <a:t>ُ</a:t>
            </a:r>
            <a:r>
              <a:rPr lang="ar-SA" sz="2800" dirty="0"/>
              <a:t>ن، وكانو </a:t>
            </a:r>
            <a:r>
              <a:rPr lang="ar-SA" sz="2800" dirty="0" err="1"/>
              <a:t>شي</a:t>
            </a:r>
            <a:r>
              <a:rPr lang="ar-SA" sz="2800" dirty="0"/>
              <a:t> خ</a:t>
            </a:r>
            <a:r>
              <a:rPr lang="ar-LB" sz="2800" dirty="0"/>
              <a:t>َ</a:t>
            </a:r>
            <a:r>
              <a:rPr lang="ar-SA" sz="2800" dirty="0"/>
              <a:t>م</a:t>
            </a:r>
            <a:r>
              <a:rPr lang="ar-LB" sz="2800" dirty="0"/>
              <a:t>ِ</a:t>
            </a:r>
            <a:r>
              <a:rPr lang="ar-SA" sz="2800" dirty="0"/>
              <a:t>س تالاف شَخِص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8697" y="0"/>
            <a:ext cx="8316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وأ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َ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خَد 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يسوع 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الخَمِس ت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ِ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ر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ِ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غ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ْ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في ورَفَع عين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َ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يه ص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َ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وب السَّما 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وبارَك وكَسَر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5007429" y="0"/>
            <a:ext cx="4136571" cy="15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200" dirty="0"/>
              <a:t>وعَطا الخ</a:t>
            </a:r>
            <a:r>
              <a:rPr lang="ar-LB" sz="3200" dirty="0"/>
              <a:t>ِ</a:t>
            </a:r>
            <a:r>
              <a:rPr lang="ar-SA" sz="3200" dirty="0"/>
              <a:t>ب</a:t>
            </a:r>
            <a:r>
              <a:rPr lang="ar-LB" sz="3200" dirty="0"/>
              <a:t>ْ</a:t>
            </a:r>
            <a:r>
              <a:rPr lang="ar-SA" sz="3200" dirty="0"/>
              <a:t>زات لَلت</a:t>
            </a:r>
            <a:r>
              <a:rPr lang="ar-LB" sz="3200" dirty="0"/>
              <a:t>ّ</a:t>
            </a:r>
            <a:r>
              <a:rPr lang="ar-SA" sz="3200" dirty="0" err="1"/>
              <a:t>لاميز</a:t>
            </a:r>
            <a:r>
              <a:rPr lang="ar-SA" sz="3200" dirty="0"/>
              <a:t>، والت</a:t>
            </a:r>
            <a:r>
              <a:rPr lang="ar-LB" sz="3200" dirty="0"/>
              <a:t>ّ</a:t>
            </a:r>
            <a:r>
              <a:rPr lang="ar-SA" sz="3200" dirty="0" err="1"/>
              <a:t>لاميز</a:t>
            </a:r>
            <a:r>
              <a:rPr lang="ar-SA" sz="3200" dirty="0"/>
              <a:t> </a:t>
            </a:r>
            <a:r>
              <a:rPr lang="ar-SA" sz="3200" dirty="0" err="1"/>
              <a:t>صارو</a:t>
            </a:r>
            <a:r>
              <a:rPr lang="ar-SA" sz="3200" dirty="0"/>
              <a:t> ي</a:t>
            </a:r>
            <a:r>
              <a:rPr lang="ar-LB" sz="3200" dirty="0"/>
              <a:t>ْ</a:t>
            </a:r>
            <a:r>
              <a:rPr lang="ar-SA" sz="3200" dirty="0"/>
              <a:t>ف</a:t>
            </a:r>
            <a:r>
              <a:rPr lang="ar-LB" sz="3200" dirty="0"/>
              <a:t>َ</a:t>
            </a:r>
            <a:r>
              <a:rPr lang="ar-SA" sz="3200" dirty="0"/>
              <a:t>رّقُو </a:t>
            </a:r>
            <a:endParaRPr lang="ar-LB" sz="3200" dirty="0"/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200" dirty="0"/>
              <a:t>ع</a:t>
            </a:r>
            <a:r>
              <a:rPr lang="ar-LB" sz="3200" dirty="0"/>
              <a:t>َ</a:t>
            </a:r>
            <a:r>
              <a:rPr lang="ar-SA" sz="3200" dirty="0"/>
              <a:t> النّاس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913" y="5674863"/>
            <a:ext cx="7467601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وأ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ك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لو ك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لّ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ُ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ن ت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شِبْعُو وكانوا الل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ّ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ي أكَلُوا شي خ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مس تالاف ر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جّال، ما ع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دا الن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ِّ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سوَان والو</a:t>
            </a: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ْ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لاد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7848" cy="6995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72707" y="109249"/>
            <a:ext cx="2444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ولَمَّن شِبْعُو قال</a:t>
            </a:r>
            <a:endParaRPr lang="en-US" sz="2800" dirty="0"/>
          </a:p>
        </p:txBody>
      </p:sp>
      <p:sp>
        <p:nvSpPr>
          <p:cNvPr id="8" name="Cloud Callout 7"/>
          <p:cNvSpPr/>
          <p:nvPr/>
        </p:nvSpPr>
        <p:spPr>
          <a:xfrm>
            <a:off x="2366167" y="3605126"/>
            <a:ext cx="4005605" cy="1713914"/>
          </a:xfrm>
          <a:prstGeom prst="cloudCallout">
            <a:avLst>
              <a:gd name="adj1" fmla="val -14465"/>
              <a:gd name="adj2" fmla="val -11274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لِمُّو الف</a:t>
            </a:r>
            <a:r>
              <a:rPr lang="ar-LB" sz="2800" dirty="0"/>
              <a:t>ْ</a:t>
            </a:r>
            <a:r>
              <a:rPr lang="ar-SA" sz="2800" dirty="0"/>
              <a:t>تَافِيت الل</a:t>
            </a:r>
            <a:r>
              <a:rPr lang="ar-LB" sz="2800" dirty="0"/>
              <a:t>ّ</a:t>
            </a:r>
            <a:r>
              <a:rPr lang="ar-SA" sz="2800" dirty="0"/>
              <a:t>ي ب</a:t>
            </a:r>
            <a:r>
              <a:rPr lang="ar-LB" sz="2800" dirty="0"/>
              <a:t>ِ</a:t>
            </a:r>
            <a:r>
              <a:rPr lang="ar-SA" sz="2800" dirty="0"/>
              <a:t>قْيُو تَ ما ي</a:t>
            </a:r>
            <a:r>
              <a:rPr lang="ar-LB" sz="2800" dirty="0"/>
              <a:t>ْ</a:t>
            </a:r>
            <a:r>
              <a:rPr lang="ar-SA" sz="2800" dirty="0"/>
              <a:t>ضيع مِنُّن شي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8456" y="0"/>
            <a:ext cx="7772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dirty="0"/>
              <a:t>ل</a:t>
            </a:r>
            <a:r>
              <a:rPr lang="ar-SA" sz="2800" dirty="0"/>
              <a:t>م</a:t>
            </a:r>
            <a:r>
              <a:rPr lang="ar-LB" sz="2800" dirty="0"/>
              <a:t>ُ</a:t>
            </a:r>
            <a:r>
              <a:rPr lang="ar-SA" sz="2800" dirty="0"/>
              <a:t>و</a:t>
            </a:r>
            <a:r>
              <a:rPr lang="ar-LB" sz="2800" dirty="0"/>
              <a:t>ُ</a:t>
            </a:r>
            <a:r>
              <a:rPr lang="ar-SA" sz="2800" dirty="0"/>
              <a:t>ون وعَبُّو تْن</a:t>
            </a:r>
            <a:r>
              <a:rPr lang="ar-LB" sz="2800" dirty="0"/>
              <a:t>َ</a:t>
            </a:r>
            <a:r>
              <a:rPr lang="ar-SA" sz="2800" dirty="0"/>
              <a:t>ع</a:t>
            </a:r>
            <a:r>
              <a:rPr lang="ar-LB" sz="2800" dirty="0"/>
              <a:t>ْ</a:t>
            </a:r>
            <a:r>
              <a:rPr lang="ar-SA" sz="2800" dirty="0"/>
              <a:t>ش</a:t>
            </a:r>
            <a:r>
              <a:rPr lang="ar-LB" sz="2800" dirty="0"/>
              <a:t>َ</a:t>
            </a:r>
            <a:r>
              <a:rPr lang="ar-SA" sz="2800" dirty="0"/>
              <a:t>ر قِفّي من الف</a:t>
            </a:r>
            <a:r>
              <a:rPr lang="ar-LB" sz="2800" dirty="0"/>
              <a:t>ْ</a:t>
            </a:r>
            <a:r>
              <a:rPr lang="ar-SA" sz="2800" dirty="0"/>
              <a:t>تافيت الل</a:t>
            </a:r>
            <a:r>
              <a:rPr lang="ar-LB" sz="2800" dirty="0"/>
              <a:t>ّ</a:t>
            </a:r>
            <a:r>
              <a:rPr lang="ar-SA" sz="2800" dirty="0"/>
              <a:t>ي فَضَّلُو</a:t>
            </a:r>
            <a:r>
              <a:rPr lang="en-US" sz="2800" dirty="0"/>
              <a:t>.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88465"/>
            <a:ext cx="5667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2800" dirty="0"/>
              <a:t>ل</a:t>
            </a:r>
            <a:r>
              <a:rPr lang="ar-SA" sz="2800" dirty="0"/>
              <a:t>م</a:t>
            </a:r>
            <a:r>
              <a:rPr lang="ar-LB" sz="2800" dirty="0"/>
              <a:t>َّ</a:t>
            </a:r>
            <a:r>
              <a:rPr lang="ar-SA" sz="2800" dirty="0"/>
              <a:t>ن النّاس شافو ه</a:t>
            </a:r>
            <a:r>
              <a:rPr lang="ar-LB" sz="2800" dirty="0"/>
              <a:t>َ</a:t>
            </a:r>
            <a:r>
              <a:rPr lang="ar-SA" sz="2800" dirty="0"/>
              <a:t>العَلامِي الخَار</a:t>
            </a:r>
            <a:r>
              <a:rPr lang="ar-LB" sz="2800" dirty="0"/>
              <a:t>ْ</a:t>
            </a:r>
            <a:r>
              <a:rPr lang="ar-SA" sz="2800" dirty="0"/>
              <a:t>قا ي</a:t>
            </a:r>
            <a:r>
              <a:rPr lang="ar-LB" sz="2800" dirty="0"/>
              <a:t>َ</a:t>
            </a:r>
            <a:r>
              <a:rPr lang="ar-SA" sz="2800" dirty="0"/>
              <a:t>لّلي عِمِلا ي</a:t>
            </a:r>
            <a:r>
              <a:rPr lang="ar-LB" sz="2800" dirty="0"/>
              <a:t>َ</a:t>
            </a:r>
            <a:r>
              <a:rPr lang="ar-SA" sz="2800" dirty="0"/>
              <a:t>سوع، قالو: </a:t>
            </a:r>
            <a:endParaRPr lang="en-US" sz="2800" dirty="0"/>
          </a:p>
        </p:txBody>
      </p:sp>
      <p:sp>
        <p:nvSpPr>
          <p:cNvPr id="6" name="Cloud Callout 5"/>
          <p:cNvSpPr/>
          <p:nvPr/>
        </p:nvSpPr>
        <p:spPr>
          <a:xfrm>
            <a:off x="1051951" y="2467429"/>
            <a:ext cx="3534563" cy="3062514"/>
          </a:xfrm>
          <a:prstGeom prst="cloudCallout">
            <a:avLst>
              <a:gd name="adj1" fmla="val -64350"/>
              <a:gd name="adj2" fmla="val -9029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الحَقيقا، هِادا هُوِّي النَّب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 الجايي ع العال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27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62785" y="314325"/>
            <a:ext cx="4923616" cy="3300413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جَرْبوا عْمِلو هَالنَّشاطات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7" name="Picture 1" descr="C:\Users\Liliane\Desktop\work from home\eb3\اللقاء الثالث عشر ثالث اساسي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976"/>
            <a:ext cx="9144000" cy="616814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7" name="Picture 1" descr="C:\Users\Liliane\Desktop\work from home\eb3\اللقاء الثالث عشر ثالث اساسي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083" y="429601"/>
            <a:ext cx="9144000" cy="6168146"/>
          </a:xfrm>
          <a:prstGeom prst="rect">
            <a:avLst/>
          </a:prstGeom>
          <a:noFill/>
        </p:spPr>
      </p:pic>
      <p:pic>
        <p:nvPicPr>
          <p:cNvPr id="110594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2" y="2616591"/>
            <a:ext cx="2588455" cy="25884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iliane\Desktop\work from home\eb3\اللقاء الثالث عشر ثالث اساسي\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513" y="0"/>
            <a:ext cx="6087099" cy="616329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2" y="820105"/>
            <a:ext cx="5775008" cy="1203768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اللِّقاءُ الثّالِث عَشَر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28" y="4814141"/>
            <a:ext cx="6827573" cy="1541417"/>
          </a:xfrm>
        </p:spPr>
        <p:txBody>
          <a:bodyPr>
            <a:normAutofit lnSpcReduction="1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«يَسوعُ يُطعِمُ خَمسَةَ آلافِ رَجُل"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Liliane\Desktop\work from home\eb3\اللقاء الثالث عشر ثالث اساسي\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513" y="0"/>
            <a:ext cx="6087099" cy="6163294"/>
          </a:xfrm>
          <a:prstGeom prst="rect">
            <a:avLst/>
          </a:prstGeom>
          <a:noFill/>
        </p:spPr>
      </p:pic>
      <p:pic>
        <p:nvPicPr>
          <p:cNvPr id="5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637" y="498764"/>
            <a:ext cx="644921" cy="644921"/>
          </a:xfrm>
          <a:prstGeom prst="rect">
            <a:avLst/>
          </a:prstGeom>
          <a:noFill/>
        </p:spPr>
      </p:pic>
      <p:pic>
        <p:nvPicPr>
          <p:cNvPr id="6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536" y="1862448"/>
            <a:ext cx="644921" cy="644921"/>
          </a:xfrm>
          <a:prstGeom prst="rect">
            <a:avLst/>
          </a:prstGeom>
          <a:noFill/>
        </p:spPr>
      </p:pic>
      <p:pic>
        <p:nvPicPr>
          <p:cNvPr id="7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785" y="3952505"/>
            <a:ext cx="644921" cy="644921"/>
          </a:xfrm>
          <a:prstGeom prst="rect">
            <a:avLst/>
          </a:prstGeom>
          <a:noFill/>
        </p:spPr>
      </p:pic>
      <p:pic>
        <p:nvPicPr>
          <p:cNvPr id="8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676" y="4710547"/>
            <a:ext cx="644921" cy="644921"/>
          </a:xfrm>
          <a:prstGeom prst="rect">
            <a:avLst/>
          </a:prstGeom>
          <a:noFill/>
        </p:spPr>
      </p:pic>
      <p:pic>
        <p:nvPicPr>
          <p:cNvPr id="9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702" y="5421087"/>
            <a:ext cx="644921" cy="644921"/>
          </a:xfrm>
          <a:prstGeom prst="rect">
            <a:avLst/>
          </a:prstGeom>
          <a:noFill/>
        </p:spPr>
      </p:pic>
      <p:pic>
        <p:nvPicPr>
          <p:cNvPr id="10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687" y="1215243"/>
            <a:ext cx="644921" cy="644921"/>
          </a:xfrm>
          <a:prstGeom prst="rect">
            <a:avLst/>
          </a:prstGeom>
          <a:noFill/>
        </p:spPr>
      </p:pic>
      <p:pic>
        <p:nvPicPr>
          <p:cNvPr id="11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957" y="1866407"/>
            <a:ext cx="644921" cy="644921"/>
          </a:xfrm>
          <a:prstGeom prst="rect">
            <a:avLst/>
          </a:prstGeom>
          <a:noFill/>
        </p:spPr>
      </p:pic>
      <p:pic>
        <p:nvPicPr>
          <p:cNvPr id="12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832" y="3243945"/>
            <a:ext cx="644921" cy="644921"/>
          </a:xfrm>
          <a:prstGeom prst="rect">
            <a:avLst/>
          </a:prstGeom>
          <a:noFill/>
        </p:spPr>
      </p:pic>
      <p:pic>
        <p:nvPicPr>
          <p:cNvPr id="13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852" y="4001986"/>
            <a:ext cx="644921" cy="644921"/>
          </a:xfrm>
          <a:prstGeom prst="rect">
            <a:avLst/>
          </a:prstGeom>
          <a:noFill/>
        </p:spPr>
      </p:pic>
      <p:pic>
        <p:nvPicPr>
          <p:cNvPr id="14" name="Picture 2" descr="C:\Users\Liliane\Desktop\work from home\EB 1\EB1 rencontre 13 et 14\اللقاء 13\right-mark-symbol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998" y="4736277"/>
            <a:ext cx="644921" cy="64492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 descr="C:\Users\Liliane\Desktop\work from home\eb3\اللقاء الثالث عشر ثالث اساسي\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25" y="801858"/>
            <a:ext cx="8581292" cy="51909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tazakkar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78" y="201881"/>
            <a:ext cx="5560375" cy="6042025"/>
          </a:xfr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وهَلَّق منوقَف كِلْنا تَ نصَلّي هَالصَّلاة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1938"/>
            <a:ext cx="8780157" cy="504072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0" y="285750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وهَيك منوصَل لَخِتام لِقاءْنا.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انتِبْهوا عَ حالَكُم...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باي باي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liane\Desktop\work from home\eb3\اللقاء الثالث عشر ثالث اساسي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254" y="0"/>
            <a:ext cx="5047492" cy="684244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7963" y="436098"/>
            <a:ext cx="5092505" cy="2806065"/>
          </a:xfrm>
          <a:prstGeom prst="cloudCallout">
            <a:avLst>
              <a:gd name="adj1" fmla="val 57378"/>
              <a:gd name="adj2" fmla="val 57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سَلام المَسيح أَصدِقائي... </a:t>
            </a:r>
          </a:p>
          <a:p>
            <a:pPr algn="ctr" rtl="1"/>
            <a:r>
              <a:rPr lang="ar-LB" sz="3500" b="1" dirty="0" err="1">
                <a:solidFill>
                  <a:schemeClr val="tx1"/>
                </a:solidFill>
              </a:rPr>
              <a:t>شو</a:t>
            </a:r>
            <a:r>
              <a:rPr lang="ar-LB" sz="3500" b="1" dirty="0">
                <a:solidFill>
                  <a:schemeClr val="tx1"/>
                </a:solidFill>
              </a:rPr>
              <a:t> رَح نَعمِل اليَوم؟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5083" y="317766"/>
            <a:ext cx="7301132" cy="13984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LB" sz="3800" b="1" dirty="0">
                <a:solidFill>
                  <a:schemeClr val="accent2">
                    <a:lumMod val="75000"/>
                  </a:schemeClr>
                </a:solidFill>
              </a:rPr>
              <a:t>نِربُط</a:t>
            </a:r>
            <a:r>
              <a:rPr lang="ar-LB" sz="3800" b="1" dirty="0">
                <a:solidFill>
                  <a:srgbClr val="FF0000"/>
                </a:solidFill>
              </a:rPr>
              <a:t> </a:t>
            </a:r>
            <a:r>
              <a:rPr lang="ar-SA" sz="3800" dirty="0"/>
              <a:t>ب</a:t>
            </a:r>
            <a:r>
              <a:rPr lang="ar-LB" sz="3800" dirty="0"/>
              <a:t>َ</a:t>
            </a:r>
            <a:r>
              <a:rPr lang="ar-SA" sz="3800" dirty="0"/>
              <a:t>ين مُعجِز</a:t>
            </a:r>
            <a:r>
              <a:rPr lang="ar-LB" sz="3800" dirty="0"/>
              <a:t>ة</a:t>
            </a:r>
            <a:r>
              <a:rPr lang="ar-SA" sz="3800" dirty="0"/>
              <a:t> تَكثيرِ الخ</a:t>
            </a:r>
            <a:r>
              <a:rPr lang="ar-LB" sz="3800" dirty="0"/>
              <a:t>ِ</a:t>
            </a:r>
            <a:r>
              <a:rPr lang="ar-SA" sz="3800" dirty="0"/>
              <a:t>ب</a:t>
            </a:r>
            <a:r>
              <a:rPr lang="ar-LB" sz="3800" dirty="0"/>
              <a:t>ِ</a:t>
            </a:r>
            <a:r>
              <a:rPr lang="ar-SA" sz="3800" dirty="0"/>
              <a:t>ز</a:t>
            </a:r>
            <a:r>
              <a:rPr lang="ar-LB" sz="3800" dirty="0"/>
              <a:t> </a:t>
            </a:r>
            <a:r>
              <a:rPr lang="ar-SA" sz="3800" dirty="0"/>
              <a:t>والسَّمَك وب</a:t>
            </a:r>
            <a:r>
              <a:rPr lang="ar-LB" sz="3800" dirty="0"/>
              <a:t>َ</a:t>
            </a:r>
            <a:r>
              <a:rPr lang="ar-SA" sz="3800" dirty="0"/>
              <a:t>ين العَشاء السِّرِّي وسِرِّ </a:t>
            </a:r>
            <a:r>
              <a:rPr lang="ar-SA" sz="3800" dirty="0" err="1"/>
              <a:t>الإفخارست</a:t>
            </a:r>
            <a:r>
              <a:rPr lang="ar-LB" sz="3800" dirty="0"/>
              <a:t>ِ</a:t>
            </a:r>
            <a:r>
              <a:rPr lang="ar-SA" sz="3800" dirty="0"/>
              <a:t>يّا</a:t>
            </a:r>
            <a:r>
              <a:rPr lang="en-US" sz="3200" dirty="0"/>
              <a:t>.</a:t>
            </a:r>
          </a:p>
        </p:txBody>
      </p:sp>
      <p:sp>
        <p:nvSpPr>
          <p:cNvPr id="2" name="Circular Arrow 1"/>
          <p:cNvSpPr/>
          <p:nvPr/>
        </p:nvSpPr>
        <p:spPr>
          <a:xfrm rot="11084431">
            <a:off x="2594487" y="3121352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9550" y="2025748"/>
            <a:ext cx="7569884" cy="16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300" b="1" dirty="0">
                <a:solidFill>
                  <a:schemeClr val="accent2">
                    <a:lumMod val="75000"/>
                  </a:schemeClr>
                </a:solidFill>
              </a:rPr>
              <a:t>نِنتِبِه</a:t>
            </a:r>
            <a:r>
              <a:rPr lang="ar-LB" sz="3300" b="1" dirty="0">
                <a:solidFill>
                  <a:srgbClr val="FF0000"/>
                </a:solidFill>
              </a:rPr>
              <a:t> </a:t>
            </a:r>
            <a:r>
              <a:rPr lang="ar-LB" sz="3300" dirty="0"/>
              <a:t>إ</a:t>
            </a:r>
            <a:r>
              <a:rPr lang="ar-SA" sz="3300" dirty="0"/>
              <a:t>نّ</a:t>
            </a:r>
            <a:r>
              <a:rPr lang="ar-LB" sz="3300" dirty="0"/>
              <a:t>و</a:t>
            </a:r>
            <a:r>
              <a:rPr lang="ar-SA" sz="3300" dirty="0"/>
              <a:t> الجوع الحَقيق</a:t>
            </a:r>
            <a:r>
              <a:rPr lang="ar-LB" sz="3300"/>
              <a:t>ِ</a:t>
            </a:r>
            <a:r>
              <a:rPr lang="ar-SA" sz="3300"/>
              <a:t>يّ </a:t>
            </a:r>
            <a:r>
              <a:rPr lang="ar-LB" sz="3300" dirty="0"/>
              <a:t>مَنّو ال</a:t>
            </a:r>
            <a:r>
              <a:rPr lang="ar-SA" sz="3300" dirty="0"/>
              <a:t>جوع</a:t>
            </a:r>
            <a:r>
              <a:rPr lang="ar-LB" sz="3300" dirty="0"/>
              <a:t> </a:t>
            </a:r>
            <a:r>
              <a:rPr lang="ar-SA" sz="3300" dirty="0"/>
              <a:t>ل</a:t>
            </a:r>
            <a:r>
              <a:rPr lang="ar-LB" sz="3300" dirty="0"/>
              <a:t>ِلأَكل</a:t>
            </a:r>
            <a:r>
              <a:rPr lang="ar-SA" sz="3300" dirty="0"/>
              <a:t> </a:t>
            </a:r>
            <a:r>
              <a:rPr lang="ar-LB" sz="3300" dirty="0"/>
              <a:t>بس</a:t>
            </a:r>
            <a:r>
              <a:rPr lang="ar-SA" sz="3300" dirty="0"/>
              <a:t>، ب</a:t>
            </a:r>
            <a:r>
              <a:rPr lang="ar-LB" sz="3300" dirty="0"/>
              <a:t>َ</a:t>
            </a:r>
            <a:r>
              <a:rPr lang="ar-SA" sz="3300" dirty="0"/>
              <a:t>ل </a:t>
            </a:r>
            <a:r>
              <a:rPr lang="ar-LB" sz="3300" dirty="0"/>
              <a:t>هُوّي جوع</a:t>
            </a:r>
            <a:r>
              <a:rPr lang="ar-SA" sz="3300" dirty="0"/>
              <a:t> </a:t>
            </a:r>
            <a:r>
              <a:rPr lang="ar-LB" sz="3300" dirty="0" err="1"/>
              <a:t>لِل</a:t>
            </a:r>
            <a:r>
              <a:rPr lang="ar-SA" sz="3300" dirty="0" err="1"/>
              <a:t>إتِّحاد</a:t>
            </a:r>
            <a:r>
              <a:rPr lang="ar-SA" sz="3300" dirty="0"/>
              <a:t> ب</a:t>
            </a:r>
            <a:r>
              <a:rPr lang="ar-LB" sz="3300" dirty="0"/>
              <a:t>ِ</a:t>
            </a:r>
            <a:r>
              <a:rPr lang="ar-SA" sz="3300" dirty="0"/>
              <a:t>المَسيح عَ</a:t>
            </a:r>
            <a:r>
              <a:rPr lang="ar-LB" sz="3300" dirty="0"/>
              <a:t>ن</a:t>
            </a:r>
            <a:r>
              <a:rPr lang="ar-SA" sz="3300" dirty="0"/>
              <a:t> </a:t>
            </a:r>
            <a:r>
              <a:rPr lang="ar-LB" sz="3300" dirty="0"/>
              <a:t>طَريق تَ</a:t>
            </a:r>
            <a:r>
              <a:rPr lang="ar-SA" sz="3300" dirty="0"/>
              <a:t>ناوُل جَ</a:t>
            </a:r>
            <a:r>
              <a:rPr lang="ar-LB" sz="3300" dirty="0"/>
              <a:t>سَ</a:t>
            </a:r>
            <a:r>
              <a:rPr lang="ar-SA" sz="3300" dirty="0"/>
              <a:t>د</a:t>
            </a:r>
            <a:r>
              <a:rPr lang="ar-LB" sz="3300" dirty="0"/>
              <a:t>و</a:t>
            </a:r>
            <a:r>
              <a:rPr lang="ar-SA" sz="3300" dirty="0"/>
              <a:t> ودَم</a:t>
            </a:r>
            <a:r>
              <a:rPr lang="ar-LB" sz="3300" dirty="0"/>
              <a:t>و.</a:t>
            </a:r>
            <a:endParaRPr lang="en-US" sz="3300" dirty="0"/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52" y="3953022"/>
            <a:ext cx="4688247" cy="29049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19921" y="576774"/>
            <a:ext cx="5599525" cy="3080825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أَصدِقائي! مين مِنكُن حَسّ بِالجوع؟ </a:t>
            </a:r>
            <a:r>
              <a:rPr lang="ar-LB" sz="3000" b="1" dirty="0" err="1">
                <a:solidFill>
                  <a:schemeClr val="bg1"/>
                </a:solidFill>
              </a:rPr>
              <a:t>شو</a:t>
            </a:r>
            <a:r>
              <a:rPr lang="ar-LB" sz="3000" b="1" dirty="0">
                <a:solidFill>
                  <a:schemeClr val="bg1"/>
                </a:solidFill>
              </a:rPr>
              <a:t> عِمِل؟ وشو صار؟</a:t>
            </a:r>
            <a:endParaRPr lang="en-US" sz="3200" dirty="0">
              <a:solidFill>
                <a:schemeClr val="bg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62" y="3455448"/>
            <a:ext cx="6760036" cy="3402552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6696222" y="1280159"/>
            <a:ext cx="2447778" cy="1659989"/>
          </a:xfrm>
          <a:prstGeom prst="cloudCallout">
            <a:avLst>
              <a:gd name="adj1" fmla="val -25401"/>
              <a:gd name="adj2" fmla="val 10304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كِلنا حَسّينا بِالجوع</a:t>
            </a:r>
            <a:endParaRPr lang="en-US" sz="3200" dirty="0">
              <a:solidFill>
                <a:schemeClr val="bg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542714" y="954257"/>
            <a:ext cx="3111305" cy="1659989"/>
          </a:xfrm>
          <a:prstGeom prst="cloudCallout">
            <a:avLst>
              <a:gd name="adj1" fmla="val -10200"/>
              <a:gd name="adj2" fmla="val 10389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ولَمّا نْجوع مناكُل</a:t>
            </a:r>
            <a:endParaRPr lang="en-US" sz="3200" dirty="0">
              <a:solidFill>
                <a:schemeClr val="bg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11014" y="1388011"/>
            <a:ext cx="2982351" cy="1875694"/>
          </a:xfrm>
          <a:prstGeom prst="cloudCallout">
            <a:avLst>
              <a:gd name="adj1" fmla="val 11955"/>
              <a:gd name="adj2" fmla="val 9033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ولَمّا ناكُل مِنْحِسّ بِالشّبَع</a:t>
            </a:r>
            <a:endParaRPr lang="en-US" sz="3200" dirty="0">
              <a:solidFill>
                <a:schemeClr val="bg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92446" y="286190"/>
            <a:ext cx="7483935" cy="3934118"/>
          </a:xfrm>
          <a:prstGeom prst="cloudCallout">
            <a:avLst>
              <a:gd name="adj1" fmla="val 20692"/>
              <a:gd name="adj2" fmla="val 7046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/>
              <a:t>جوع</a:t>
            </a:r>
            <a:r>
              <a:rPr lang="ar-LB" sz="3000" dirty="0"/>
              <a:t>ْ</a:t>
            </a:r>
            <a:r>
              <a:rPr lang="ar-SA" sz="3000" dirty="0" err="1"/>
              <a:t>نا</a:t>
            </a:r>
            <a:r>
              <a:rPr lang="ar-SA" sz="3000" dirty="0"/>
              <a:t> </a:t>
            </a:r>
            <a:r>
              <a:rPr lang="ar-LB" sz="3000" dirty="0"/>
              <a:t>لِ</a:t>
            </a:r>
            <a:r>
              <a:rPr lang="ar-SA" sz="3000" dirty="0"/>
              <a:t>لطَّعامِ</a:t>
            </a:r>
            <a:r>
              <a:rPr lang="ar-LB" sz="3000" dirty="0"/>
              <a:t> </a:t>
            </a:r>
            <a:r>
              <a:rPr lang="ar-LB" sz="3000" dirty="0" err="1"/>
              <a:t>منشَبْعو</a:t>
            </a:r>
            <a:r>
              <a:rPr lang="ar-SA" sz="3000" dirty="0"/>
              <a:t> ب</a:t>
            </a:r>
            <a:r>
              <a:rPr lang="ar-LB" sz="3000" dirty="0"/>
              <a:t>ِ</a:t>
            </a:r>
            <a:r>
              <a:rPr lang="ar-SA" sz="3000" dirty="0"/>
              <a:t>الأكل... </a:t>
            </a:r>
            <a:r>
              <a:rPr lang="ar-LB" sz="3000" dirty="0"/>
              <a:t>بَس فيه</a:t>
            </a:r>
            <a:r>
              <a:rPr lang="ar-SA" sz="3000" dirty="0"/>
              <a:t> “جوع” </a:t>
            </a:r>
            <a:r>
              <a:rPr lang="ar-LB" sz="3000" dirty="0"/>
              <a:t>لَ إشيا تانية غَير الأكل! خَلّونا نْشوف </a:t>
            </a:r>
            <a:r>
              <a:rPr lang="ar-SA" sz="3000" dirty="0"/>
              <a:t>كيف أ</a:t>
            </a:r>
            <a:r>
              <a:rPr lang="ar-LB" sz="3000" dirty="0"/>
              <a:t>َ</a:t>
            </a:r>
            <a:r>
              <a:rPr lang="ar-SA" sz="3000" dirty="0"/>
              <a:t>شبَع</a:t>
            </a:r>
            <a:r>
              <a:rPr lang="ar-LB" sz="3000" dirty="0"/>
              <a:t> </a:t>
            </a:r>
            <a:r>
              <a:rPr lang="ar-SA" sz="3000" dirty="0"/>
              <a:t>يَسوع جوع الجُموع، </a:t>
            </a:r>
            <a:r>
              <a:rPr lang="ar-LB" sz="3000" dirty="0"/>
              <a:t>مِش بَس للأكل</a:t>
            </a:r>
            <a:r>
              <a:rPr lang="ar-SA" sz="3000" dirty="0"/>
              <a:t>، </a:t>
            </a:r>
            <a:r>
              <a:rPr lang="ar-LB" sz="3000" dirty="0"/>
              <a:t>و</a:t>
            </a:r>
            <a:r>
              <a:rPr lang="ar-SA" sz="3000" dirty="0"/>
              <a:t>إ</a:t>
            </a:r>
            <a:r>
              <a:rPr lang="ar-LB" sz="3000" dirty="0"/>
              <a:t>ِ</a:t>
            </a:r>
            <a:r>
              <a:rPr lang="ar-SA" sz="3000" dirty="0"/>
              <a:t>ن</a:t>
            </a:r>
            <a:r>
              <a:rPr lang="ar-LB" sz="3000" dirty="0"/>
              <a:t>ّ</a:t>
            </a:r>
            <a:r>
              <a:rPr lang="ar-SA" sz="3000" dirty="0"/>
              <a:t>ما </a:t>
            </a:r>
            <a:r>
              <a:rPr lang="ar-LB" sz="3000" dirty="0"/>
              <a:t>كَمان</a:t>
            </a:r>
            <a:r>
              <a:rPr lang="ar-SA" sz="3000" dirty="0"/>
              <a:t> </a:t>
            </a:r>
            <a:r>
              <a:rPr lang="ar-LB" sz="3000" dirty="0"/>
              <a:t>لَ</a:t>
            </a:r>
            <a:r>
              <a:rPr lang="ar-SA" sz="3000" dirty="0"/>
              <a:t>كَلام</a:t>
            </a:r>
            <a:r>
              <a:rPr lang="ar-LB" sz="3000" dirty="0"/>
              <a:t>و</a:t>
            </a:r>
            <a:r>
              <a:rPr lang="ar-SA" sz="3000" dirty="0"/>
              <a:t> الحَيّ</a:t>
            </a:r>
            <a:r>
              <a:rPr lang="en-US" sz="3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841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7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BE5F"/>
      </a:accent1>
      <a:accent2>
        <a:srgbClr val="7030A0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2658</TotalTime>
  <Words>844</Words>
  <Application>Microsoft Office PowerPoint</Application>
  <PresentationFormat>On-screen Show (4:3)</PresentationFormat>
  <Paragraphs>73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الثّالِث عَشَر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EB3 اللقاء الثالث عشر</dc:title>
  <dc:creator>Michel Haddad</dc:creator>
  <cp:lastModifiedBy>Michel Haddad (Prof)</cp:lastModifiedBy>
  <cp:revision>227</cp:revision>
  <dcterms:created xsi:type="dcterms:W3CDTF">2020-06-11T06:09:44Z</dcterms:created>
  <dcterms:modified xsi:type="dcterms:W3CDTF">2022-04-16T09:04:49Z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32A19EE8-8A1A-4583-BBA5-B18C915A8D81</vt:lpwstr>
  </property>
  <property fmtid="{D5CDD505-2E9C-101B-9397-08002B2CF9AE}" pid="3" name="ArticulatePath">
    <vt:lpwstr>EB3 اللقاء الثالث عشر</vt:lpwstr>
  </property>
</Properties>
</file>