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1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390" r:id="rId9"/>
    <p:sldId id="428" r:id="rId10"/>
    <p:sldId id="429" r:id="rId11"/>
    <p:sldId id="430" r:id="rId12"/>
    <p:sldId id="442" r:id="rId13"/>
    <p:sldId id="349" r:id="rId14"/>
    <p:sldId id="408" r:id="rId15"/>
    <p:sldId id="409" r:id="rId16"/>
    <p:sldId id="444" r:id="rId17"/>
    <p:sldId id="446" r:id="rId18"/>
    <p:sldId id="448" r:id="rId19"/>
    <p:sldId id="447" r:id="rId20"/>
    <p:sldId id="445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39" r:id="rId30"/>
    <p:sldId id="351" r:id="rId31"/>
    <p:sldId id="463" r:id="rId32"/>
    <p:sldId id="403" r:id="rId33"/>
    <p:sldId id="464" r:id="rId34"/>
    <p:sldId id="466" r:id="rId35"/>
    <p:sldId id="465" r:id="rId36"/>
    <p:sldId id="426" r:id="rId37"/>
    <p:sldId id="358" r:id="rId38"/>
    <p:sldId id="388" r:id="rId39"/>
    <p:sldId id="27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880"/>
    <a:srgbClr val="FFCC99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8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1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5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3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83" y="4871745"/>
            <a:ext cx="6627680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6157911" y="742951"/>
            <a:ext cx="2571750" cy="1514476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بعيد الفصح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92422" y="257175"/>
            <a:ext cx="5365429" cy="3043240"/>
          </a:xfrm>
          <a:prstGeom prst="cloudCallout">
            <a:avLst>
              <a:gd name="adj1" fmla="val 3564"/>
              <a:gd name="adj2" fmla="val 848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ل</a:t>
            </a:r>
            <a:r>
              <a:rPr lang="ar-SA" sz="3000" dirty="0">
                <a:solidFill>
                  <a:schemeClr val="tx1"/>
                </a:solidFill>
              </a:rPr>
              <a:t>أنَّ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 البَيضَةَ </a:t>
            </a:r>
            <a:r>
              <a:rPr lang="ar-LB" sz="3000" dirty="0">
                <a:solidFill>
                  <a:schemeClr val="tx1"/>
                </a:solidFill>
              </a:rPr>
              <a:t>بتبيّن </a:t>
            </a:r>
            <a:r>
              <a:rPr lang="ar-SA" sz="3000" dirty="0">
                <a:solidFill>
                  <a:schemeClr val="tx1"/>
                </a:solidFill>
              </a:rPr>
              <a:t>متحَج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رَة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من </a:t>
            </a:r>
            <a:r>
              <a:rPr lang="ar-LB" sz="3000" dirty="0">
                <a:solidFill>
                  <a:schemeClr val="tx1"/>
                </a:solidFill>
              </a:rPr>
              <a:t>برّا</a:t>
            </a:r>
            <a:r>
              <a:rPr lang="ar-SA" sz="3000" dirty="0">
                <a:solidFill>
                  <a:schemeClr val="tx1"/>
                </a:solidFill>
              </a:rPr>
              <a:t>، </a:t>
            </a:r>
            <a:r>
              <a:rPr lang="ar-LB" sz="3000" dirty="0">
                <a:solidFill>
                  <a:schemeClr val="tx1"/>
                </a:solidFill>
              </a:rPr>
              <a:t>وما فيها</a:t>
            </a:r>
            <a:r>
              <a:rPr lang="ar-SA" sz="3000" dirty="0">
                <a:solidFill>
                  <a:schemeClr val="tx1"/>
                </a:solidFill>
              </a:rPr>
              <a:t> حَياة</a:t>
            </a:r>
            <a:r>
              <a:rPr lang="ar-LB" sz="3000" dirty="0">
                <a:solidFill>
                  <a:schemeClr val="tx1"/>
                </a:solidFill>
              </a:rPr>
              <a:t> متل الحجر</a:t>
            </a:r>
            <a:r>
              <a:rPr lang="ar-SA" sz="3000" dirty="0">
                <a:solidFill>
                  <a:schemeClr val="tx1"/>
                </a:solidFill>
              </a:rPr>
              <a:t>، </a:t>
            </a:r>
            <a:r>
              <a:rPr lang="ar-LB" sz="3000" dirty="0">
                <a:solidFill>
                  <a:schemeClr val="tx1"/>
                </a:solidFill>
              </a:rPr>
              <a:t>بس نحنا فينا نلاقي </a:t>
            </a:r>
            <a:r>
              <a:rPr lang="ar-SA" sz="3000" dirty="0">
                <a:solidFill>
                  <a:schemeClr val="tx1"/>
                </a:solidFill>
              </a:rPr>
              <a:t>حَيا</a:t>
            </a:r>
            <a:r>
              <a:rPr lang="ar-LB" sz="3000" dirty="0">
                <a:solidFill>
                  <a:schemeClr val="tx1"/>
                </a:solidFill>
              </a:rPr>
              <a:t>ة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جوّات البيضة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112" y="4691963"/>
            <a:ext cx="3671888" cy="2166037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63871" y="428625"/>
            <a:ext cx="5636891" cy="4700587"/>
          </a:xfrm>
          <a:prstGeom prst="cloudCallout">
            <a:avLst>
              <a:gd name="adj1" fmla="val 52952"/>
              <a:gd name="adj2" fmla="val 5616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صح </a:t>
            </a:r>
            <a:r>
              <a:rPr lang="ar-SA" sz="2800" dirty="0">
                <a:solidFill>
                  <a:schemeClr val="tx1"/>
                </a:solidFill>
              </a:rPr>
              <a:t>إذا رَقَدَت الدجاجة ع </a:t>
            </a:r>
            <a:r>
              <a:rPr lang="ar-LB" sz="2800" dirty="0">
                <a:solidFill>
                  <a:schemeClr val="tx1"/>
                </a:solidFill>
              </a:rPr>
              <a:t>ع</a:t>
            </a:r>
            <a:r>
              <a:rPr lang="ar-SA" sz="2800" dirty="0">
                <a:solidFill>
                  <a:schemeClr val="tx1"/>
                </a:solidFill>
              </a:rPr>
              <a:t>البَيضَةِ 21 يَوماً،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طلع</a:t>
            </a:r>
            <a:r>
              <a:rPr lang="ar-SA" sz="2800" dirty="0">
                <a:solidFill>
                  <a:schemeClr val="tx1"/>
                </a:solidFill>
              </a:rPr>
              <a:t> مِنها صُوص</a:t>
            </a:r>
            <a:r>
              <a:rPr lang="ar-LB" sz="2800" dirty="0">
                <a:solidFill>
                  <a:schemeClr val="tx1"/>
                </a:solidFill>
              </a:rPr>
              <a:t>!و</a:t>
            </a:r>
            <a:r>
              <a:rPr lang="ar-SA" sz="2800" dirty="0">
                <a:solidFill>
                  <a:schemeClr val="tx1"/>
                </a:solidFill>
              </a:rPr>
              <a:t> الشَّجَرَةُ </a:t>
            </a:r>
            <a:r>
              <a:rPr lang="ar-LB" sz="2800" dirty="0">
                <a:solidFill>
                  <a:schemeClr val="tx1"/>
                </a:solidFill>
              </a:rPr>
              <a:t>يمكن تبيّن </a:t>
            </a:r>
            <a:r>
              <a:rPr lang="ar-SA" sz="2800" dirty="0">
                <a:solidFill>
                  <a:schemeClr val="tx1"/>
                </a:solidFill>
              </a:rPr>
              <a:t>ياب</a:t>
            </a:r>
            <a:r>
              <a:rPr lang="ar-LB" sz="2800" dirty="0">
                <a:solidFill>
                  <a:schemeClr val="tx1"/>
                </a:solidFill>
              </a:rPr>
              <a:t>سة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وميتة بفصل الشّتي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LB" sz="2800" dirty="0">
                <a:solidFill>
                  <a:schemeClr val="tx1"/>
                </a:solidFill>
              </a:rPr>
              <a:t>بس لمّا يجي الرّبيع بتزهّر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LB" sz="2800" dirty="0">
                <a:solidFill>
                  <a:schemeClr val="tx1"/>
                </a:solidFill>
              </a:rPr>
              <a:t>وب</a:t>
            </a:r>
            <a:r>
              <a:rPr lang="ar-SA" sz="2800" dirty="0">
                <a:solidFill>
                  <a:schemeClr val="tx1"/>
                </a:solidFill>
              </a:rPr>
              <a:t>الصَّيف</a:t>
            </a:r>
            <a:r>
              <a:rPr lang="ar-LB" sz="2800" dirty="0">
                <a:solidFill>
                  <a:schemeClr val="tx1"/>
                </a:solidFill>
              </a:rPr>
              <a:t> بتعطينا ثمر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46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700391"/>
            <a:ext cx="3657601" cy="215760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28599" y="285750"/>
            <a:ext cx="7658101" cy="4772025"/>
          </a:xfrm>
          <a:prstGeom prst="cloudCallout">
            <a:avLst>
              <a:gd name="adj1" fmla="val 52226"/>
              <a:gd name="adj2" fmla="val 3779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ويَسوع كان مَ</a:t>
            </a:r>
            <a:r>
              <a:rPr lang="ar-LB" sz="3000" dirty="0">
                <a:solidFill>
                  <a:schemeClr val="tx1"/>
                </a:solidFill>
              </a:rPr>
              <a:t>يّت</a:t>
            </a:r>
            <a:r>
              <a:rPr lang="ar-SA" sz="3000" dirty="0">
                <a:solidFill>
                  <a:schemeClr val="tx1"/>
                </a:solidFill>
              </a:rPr>
              <a:t> عالصَّليب، ودُفِن </a:t>
            </a:r>
            <a:r>
              <a:rPr lang="ar-LB" sz="3000" dirty="0">
                <a:solidFill>
                  <a:schemeClr val="tx1"/>
                </a:solidFill>
              </a:rPr>
              <a:t>ب</a:t>
            </a:r>
            <a:r>
              <a:rPr lang="ar-SA" sz="3000" dirty="0">
                <a:solidFill>
                  <a:schemeClr val="tx1"/>
                </a:solidFill>
              </a:rPr>
              <a:t>قَبر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من حَجَر، وقام</a:t>
            </a:r>
            <a:r>
              <a:rPr lang="ar-LB" sz="3000" dirty="0">
                <a:solidFill>
                  <a:schemeClr val="tx1"/>
                </a:solidFill>
              </a:rPr>
              <a:t> من بين الأموات!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 </a:t>
            </a:r>
            <a:r>
              <a:rPr lang="ar-SA" sz="3000" b="1" dirty="0">
                <a:solidFill>
                  <a:schemeClr val="tx1"/>
                </a:solidFill>
              </a:rPr>
              <a:t>يَسوع أقوى من المَوت!!! 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خلونا نسمع ونشوف شو بيخبّرنا </a:t>
            </a:r>
            <a:r>
              <a:rPr lang="ar-SA" sz="3000" dirty="0">
                <a:solidFill>
                  <a:schemeClr val="tx1"/>
                </a:solidFill>
              </a:rPr>
              <a:t>الإنجيل عن </a:t>
            </a:r>
            <a:r>
              <a:rPr lang="ar-LB" sz="3000" dirty="0">
                <a:solidFill>
                  <a:schemeClr val="tx1"/>
                </a:solidFill>
              </a:rPr>
              <a:t>ه</a:t>
            </a:r>
            <a:r>
              <a:rPr lang="ar-SA" sz="3000" dirty="0">
                <a:solidFill>
                  <a:schemeClr val="tx1"/>
                </a:solidFill>
              </a:rPr>
              <a:t>المَوضوع</a:t>
            </a:r>
            <a:r>
              <a:rPr lang="ar-LB" sz="3000" dirty="0">
                <a:solidFill>
                  <a:schemeClr val="tx1"/>
                </a:solidFill>
              </a:rPr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9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0"/>
            <a:ext cx="8953500" cy="671512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3890" y="4653718"/>
            <a:ext cx="8366910" cy="20159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500" dirty="0"/>
              <a:t>بعد مَا عَلَّم يسوع كْتِير من النّاس وشِفِي المَرضَى وقَوَّم المَوتى، إجا مع تلاميزو عَ أورشليم</a:t>
            </a:r>
            <a:r>
              <a:rPr lang="en-US" sz="2500" dirty="0"/>
              <a:t>.</a:t>
            </a:r>
            <a:r>
              <a:rPr lang="ar-SA" sz="2500" dirty="0"/>
              <a:t>وقَبِل ما يوصَلُو، رَكِب يسوع عَ حمار ولِقِي النّاس ناطرينو بكْتِير من الفَرَح: وكلُّن عم يصرخُو “هوشعنا تبارَكَ الآتي باسم الآب“، يلّلي عَم بيكِبْ تيابُو قدّامُو، ويللي عم بيكِبْ قدَّامو أغصان زيتون من الحَقلِه.</a:t>
            </a:r>
            <a:r>
              <a:rPr kumimoji="0" lang="ar-SA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</a:rPr>
              <a:t> </a:t>
            </a:r>
            <a:endParaRPr kumimoji="0" lang="ar-SA" sz="2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03893"/>
            <a:ext cx="914400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ea typeface="Times New Roman" panose="02020603050405020304" pitchFamily="18" charset="0"/>
              </a:rPr>
              <a:t>وبِقِي يسوع بِ أورشليم لعيد الفصح، وأكَل مع تلاميزو، وراح هُوّي وياهُن عَ بستان الزّيتون تَ يصلّي.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3536" cy="6500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ea typeface="Times New Roman" panose="02020603050405020304" pitchFamily="18" charset="0"/>
                <a:cs typeface="+mj-cs"/>
              </a:rPr>
              <a:t>وبليلِتَا لِعِب الشّيطان بعقلات واحد من تلاميزو، إسمُو يهوذا وهُوّي أمين الصّندوق... إجا مع الجْنُود عَ بستان الزّيتون، وقرَّب باس يسوع تَيَعْرَف الجنود إنّو هيدا هُوِّي.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دَغُرِي هَجَم الجنود وقَبَضُو  عَ يسوع  وأخدُوه لَعِند عظيم الكَهَنة. ومن هَوْنيك صاروا يَنِقْلُو يسوع من مَطْرَح لَمَطْرَح</a:t>
            </a:r>
            <a:r>
              <a:rPr lang="en-US" sz="2800" dirty="0"/>
              <a:t>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5550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6061056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ومن هَوْنيك صاروا يَنِقْلُو يسوع من مَطْرَح لَمَطْرَح</a:t>
            </a:r>
            <a:r>
              <a:rPr lang="en-US" sz="2800" dirty="0"/>
              <a:t>. 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58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57199" y="5772151"/>
            <a:ext cx="8086725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/>
                </a:solidFill>
              </a:rPr>
              <a:t>وجابْوه آخر شي لَعِند بيلاطس يلّلي ما كان بدُّو يحاكمُو، لانّو ما لَقِي عليه شِي</a:t>
            </a:r>
            <a:r>
              <a:rPr lang="ar-SA" dirty="0">
                <a:solidFill>
                  <a:schemeClr val="bg2"/>
                </a:solidFill>
              </a:rPr>
              <a:t>. </a:t>
            </a:r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0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18218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وخَيّر النّاس بين إنُّو يْفَلِّت برنابا (المجرم) أو يسوع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3934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64" y="5868498"/>
            <a:ext cx="9101136" cy="989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النّاس اختاروا برنابا، ونِسيُوا شو عَمِل مَعُن يسوع. نَسيُوا قدَّيش شَفالُن مرضى وقَوَّمْلُن موتى.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2415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2" y="6111386"/>
            <a:ext cx="7843836" cy="553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/>
              <a:t>وهيك حَكَمُوا عَ يسوع بالموت وصَلَبُوه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67551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وفي رجّال إسمو يوسف – كان تلميز يسوع، بس بالسِرّ، لأنّو بيخاف من اليهود - ما كان مبسوط من يلّلي عِمْلُوه بيسوع، إجا لعند بيلاطس وطَلَب ياخُد جَسِم يسوع، وبيلاطس سَمَحلُو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57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9176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875"/>
            <a:ext cx="9334500" cy="700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03893"/>
            <a:ext cx="93440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وإجا يوسف أخَدُو، ودَهَنُوه بالعطر وكَفّنُوه وحطُّو بالقبر</a:t>
            </a:r>
            <a:r>
              <a:rPr lang="en-US" sz="2800" dirty="0"/>
              <a:t>... </a:t>
            </a:r>
          </a:p>
          <a:p>
            <a:pPr algn="ctr" rtl="1"/>
            <a:r>
              <a:rPr lang="ar-SA" sz="2800" dirty="0"/>
              <a:t>وكان هيدا يوم التّهنِئَة، وبلّشِتْ تْبيِن أضواء السّبت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29490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875"/>
            <a:ext cx="9334500" cy="700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03893"/>
            <a:ext cx="93440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وإجا يوسف أخَدُو، ودَهَنُوه بالعطر وكَفّنُوه وحطُّو بالقبر</a:t>
            </a:r>
            <a:r>
              <a:rPr lang="en-US" sz="2800" dirty="0"/>
              <a:t>... </a:t>
            </a:r>
          </a:p>
          <a:p>
            <a:pPr algn="ctr" rtl="1"/>
            <a:r>
              <a:rPr lang="ar-SA" sz="2800" dirty="0"/>
              <a:t>وكان هيدا يوم التّهنِئَة، وبلّشِتْ تْبيِن أضواء السّبت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12395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2" b="-16953"/>
          <a:stretch/>
        </p:blipFill>
        <p:spPr>
          <a:xfrm>
            <a:off x="-228600" y="0"/>
            <a:ext cx="9372601" cy="680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14325" y="5042118"/>
            <a:ext cx="945832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وتاني يوم، يَعنِي يوم الأحد، طْلُوع الضّو، إجو النّسوة عَ القَبر، جايبين معُن العَطِر اللّي كانُو حَضَّرُوه</a:t>
            </a:r>
            <a:r>
              <a:rPr lang="en-US" sz="2800" dirty="0"/>
              <a:t>. </a:t>
            </a:r>
            <a:r>
              <a:rPr lang="ar-SA" sz="2800" dirty="0"/>
              <a:t>شافو الحَجَر مْدحَرَج عن باب القَبِر. وبس فاتو، ما شافو جِسِم الرّب يسوع</a:t>
            </a:r>
            <a:r>
              <a:rPr lang="en-US" sz="2800" dirty="0"/>
              <a:t>.</a:t>
            </a:r>
          </a:p>
          <a:p>
            <a:pPr algn="ctr"/>
            <a:r>
              <a:rPr lang="ar-SA" sz="2800" dirty="0"/>
              <a:t>بهالوقت، ما كانو عارفين شو بدُّن يعمْلُو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46148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2988" y="0"/>
            <a:ext cx="4388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وظَهَر عليُن رجّالَين لابسين تياب بيض بيلَمّعُو</a:t>
            </a:r>
            <a:r>
              <a:rPr lang="en-US" sz="2800" b="1" dirty="0"/>
              <a:t> </a:t>
            </a:r>
            <a:r>
              <a:rPr lang="ar-SA" sz="2800" b="1" dirty="0"/>
              <a:t>خافو وحطُّو وجُّن بالأرض، بس الرجّالَين قالولُن</a:t>
            </a:r>
            <a:r>
              <a:rPr lang="en-US" sz="2800" b="1" dirty="0"/>
              <a:t>:</a:t>
            </a:r>
          </a:p>
          <a:p>
            <a:pPr algn="ctr" rtl="1"/>
            <a:r>
              <a:rPr lang="en-US" sz="2800" b="1" dirty="0"/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42987" y="1900237"/>
            <a:ext cx="3971925" cy="2700338"/>
          </a:xfrm>
          <a:prstGeom prst="cloudCallout">
            <a:avLst>
              <a:gd name="adj1" fmla="val 78088"/>
              <a:gd name="adj2" fmla="val -34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ليش عَمْ تْفَتْشُو بين الموتا عن اللّي هُوّي حيّ؟</a:t>
            </a:r>
            <a:r>
              <a:rPr lang="ar-LB" sz="3000" dirty="0">
                <a:solidFill>
                  <a:schemeClr val="tx1"/>
                </a:solidFill>
              </a:rPr>
              <a:t> منّو </a:t>
            </a:r>
            <a:r>
              <a:rPr lang="ar-SA" sz="3000" dirty="0">
                <a:solidFill>
                  <a:schemeClr val="tx1"/>
                </a:solidFill>
              </a:rPr>
              <a:t>هون، قام.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84010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076" y="5903893"/>
            <a:ext cx="79724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ساعتا تزكّرو كلامو. ورِجعُو من القبر، خَبَّرو الاحد عشر، وكِلّ الباقين، عن كِلْ يلّلي صار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34200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9296400" cy="697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440" y="485685"/>
            <a:ext cx="39576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/>
              <a:t>وبساعِة الساعا، قام بطرس ويوحنا، وراحوا عَ القَبِرْ رَكِض. فات بطرس، وشاف بَس اللفائف والمنديل. ورَجِع فات يوحنا، وشاف وآمَن. ورِجْعُوا عَ البيت مَوهُولين من يلّلي صار</a:t>
            </a:r>
            <a:r>
              <a:rPr lang="en-US" sz="2500" b="1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8128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8510" y="557212"/>
            <a:ext cx="5337954" cy="2600325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</a:rPr>
              <a:t>وهلق جربوا  عملوا هالنشاطات</a:t>
            </a:r>
            <a:endParaRPr lang="ar-LB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00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1" y="400050"/>
            <a:ext cx="7000874" cy="1480948"/>
          </a:xfrm>
        </p:spPr>
        <p:txBody>
          <a:bodyPr/>
          <a:lstStyle/>
          <a:p>
            <a:pPr rtl="1"/>
            <a:r>
              <a:rPr lang="ar-LB" b="1" dirty="0"/>
              <a:t>اللِّقاءُ الخامس عشر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753" y="4400551"/>
            <a:ext cx="7113322" cy="1612108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يموت ويقوم من أجلنا»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9737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97370" cy="6858000"/>
          </a:xfrm>
        </p:spPr>
      </p:pic>
      <p:sp>
        <p:nvSpPr>
          <p:cNvPr id="2" name="Rectangle 1"/>
          <p:cNvSpPr/>
          <p:nvPr/>
        </p:nvSpPr>
        <p:spPr>
          <a:xfrm>
            <a:off x="4929188" y="3228974"/>
            <a:ext cx="2185987" cy="6286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النّسوة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267076" y="6067424"/>
            <a:ext cx="2185987" cy="6286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يهوذا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42887" y="2514599"/>
            <a:ext cx="3000374" cy="700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بطرس أو يوحنا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9550" y="5300663"/>
            <a:ext cx="3000374" cy="5953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يوسف الرّامي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2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362"/>
            <a:ext cx="8543159" cy="6369050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5"/>
            <a:ext cx="9007369" cy="6715125"/>
          </a:xfrm>
        </p:spPr>
      </p:pic>
      <p:cxnSp>
        <p:nvCxnSpPr>
          <p:cNvPr id="3" name="Straight Arrow Connector 2"/>
          <p:cNvCxnSpPr/>
          <p:nvPr/>
        </p:nvCxnSpPr>
        <p:spPr>
          <a:xfrm flipV="1">
            <a:off x="8729663" y="1"/>
            <a:ext cx="71437" cy="157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714625" y="2314575"/>
            <a:ext cx="2100263" cy="40147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57463" y="3257550"/>
            <a:ext cx="2400301" cy="10429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00325" y="3314700"/>
            <a:ext cx="2328863" cy="10144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14613" y="5243513"/>
            <a:ext cx="2357437" cy="2857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6050" y="2328863"/>
            <a:ext cx="2281238" cy="39243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3748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8" y="185736"/>
            <a:ext cx="8629650" cy="66722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442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04"/>
            <a:ext cx="8986837" cy="6587796"/>
          </a:xfrm>
        </p:spPr>
      </p:pic>
      <p:sp>
        <p:nvSpPr>
          <p:cNvPr id="6" name="Rectangle 5"/>
          <p:cNvSpPr/>
          <p:nvPr/>
        </p:nvSpPr>
        <p:spPr>
          <a:xfrm>
            <a:off x="6229350" y="1828800"/>
            <a:ext cx="1114426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بطرس</a:t>
            </a:r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4481513" y="1781176"/>
            <a:ext cx="1114426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القبر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947988" y="1819276"/>
            <a:ext cx="1114426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اللفائف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885825" y="1857375"/>
            <a:ext cx="1233489" cy="3333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المنديل</a:t>
            </a: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4319588" y="2262188"/>
            <a:ext cx="1114426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يوحنا</a:t>
            </a:r>
            <a:endParaRPr lang="en-US" sz="2500" dirty="0"/>
          </a:p>
        </p:txBody>
      </p:sp>
      <p:sp>
        <p:nvSpPr>
          <p:cNvPr id="11" name="Rectangle 10"/>
          <p:cNvSpPr/>
          <p:nvPr/>
        </p:nvSpPr>
        <p:spPr>
          <a:xfrm>
            <a:off x="2643188" y="2300288"/>
            <a:ext cx="1114426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/>
              <a:t>آمن</a:t>
            </a:r>
            <a:endParaRPr lang="en-US" sz="2500" dirty="0"/>
          </a:p>
        </p:txBody>
      </p:sp>
      <p:sp>
        <p:nvSpPr>
          <p:cNvPr id="12" name="Oval 11"/>
          <p:cNvSpPr/>
          <p:nvPr/>
        </p:nvSpPr>
        <p:spPr>
          <a:xfrm>
            <a:off x="7315201" y="3729038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6164" y="5210176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399" y="6219827"/>
            <a:ext cx="552449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0138" y="5224464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91088" y="5719764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00613" y="6215064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00313" y="4271964"/>
            <a:ext cx="471487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3163" y="4843464"/>
            <a:ext cx="514350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24113" y="5843588"/>
            <a:ext cx="419100" cy="39528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62213" y="5372100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57450" y="3867150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5850" y="3833812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62513" y="4357687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00612" y="4838699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58063" y="4252912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53300" y="4819650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77108" y="5786435"/>
            <a:ext cx="409575" cy="4048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ر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80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43" y="0"/>
            <a:ext cx="6268517" cy="6743700"/>
          </a:xfr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وهلّق منوقَف كِلنا تَ نْصلّي هالصّلاة!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74" y="551316"/>
            <a:ext cx="8256123" cy="49207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وهيك منوصل لختام لقاءنا الإلكتروني.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انتبهوا ع حالكم ...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21" y="403226"/>
            <a:ext cx="5084064" cy="645477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</a:t>
            </a:r>
          </a:p>
          <a:p>
            <a:pPr algn="ctr"/>
            <a:r>
              <a:rPr lang="ar-LB" sz="3500" b="1" dirty="0">
                <a:solidFill>
                  <a:schemeClr val="tx1"/>
                </a:solidFill>
              </a:rPr>
              <a:t>شو رح نعمل اليوم؟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67945" y="389203"/>
            <a:ext cx="7301132" cy="1398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نستخلص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صَليب المَسيحِ </a:t>
            </a:r>
            <a:r>
              <a:rPr lang="ar-LB" sz="3600" dirty="0"/>
              <a:t>منّو</a:t>
            </a:r>
            <a:r>
              <a:rPr lang="ar-SA" sz="3600" dirty="0"/>
              <a:t> صَليب عار، بل تَضحية </a:t>
            </a:r>
            <a:r>
              <a:rPr lang="ar-LB" sz="3600" dirty="0"/>
              <a:t>كبيرة </a:t>
            </a:r>
            <a:r>
              <a:rPr lang="ar-SA" sz="3600" dirty="0"/>
              <a:t>وصَليب خَلاص، و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مِن</a:t>
            </a:r>
            <a:r>
              <a:rPr lang="ar-LB" sz="3600" dirty="0"/>
              <a:t>و</a:t>
            </a:r>
            <a:r>
              <a:rPr lang="ar-SA" sz="3600" dirty="0"/>
              <a:t>، مَع المَسيح، انبَثَقَت الحَياة والقِيامة</a:t>
            </a:r>
            <a:r>
              <a:rPr lang="en-US" sz="3600" dirty="0"/>
              <a:t>.  </a:t>
            </a:r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313" y="2282924"/>
            <a:ext cx="7379384" cy="1360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300" b="1" dirty="0">
                <a:solidFill>
                  <a:schemeClr val="accent2">
                    <a:lumMod val="75000"/>
                  </a:schemeClr>
                </a:solidFill>
              </a:rPr>
              <a:t>ننتبه</a:t>
            </a:r>
            <a:r>
              <a:rPr lang="ar-LB" sz="3300" b="1" dirty="0">
                <a:solidFill>
                  <a:srgbClr val="FF0000"/>
                </a:solidFill>
              </a:rPr>
              <a:t> </a:t>
            </a:r>
            <a:r>
              <a:rPr lang="ar-LB" sz="3300" dirty="0"/>
              <a:t>إ</a:t>
            </a:r>
            <a:r>
              <a:rPr lang="ar-SA" sz="3300" dirty="0"/>
              <a:t>نّ</a:t>
            </a:r>
            <a:r>
              <a:rPr lang="ar-LB" sz="3300" dirty="0"/>
              <a:t>و</a:t>
            </a:r>
            <a:r>
              <a:rPr lang="ar-SA" sz="3300" dirty="0"/>
              <a:t> </a:t>
            </a:r>
            <a:r>
              <a:rPr lang="ar-SA" sz="3600" dirty="0"/>
              <a:t> يَسوع حَيّ، و</a:t>
            </a:r>
            <a:r>
              <a:rPr lang="ar-LB" sz="3600" dirty="0"/>
              <a:t>ن</a:t>
            </a:r>
            <a:r>
              <a:rPr lang="ar-SA" sz="3600" dirty="0"/>
              <a:t>عيش فَرَح القِيامة</a:t>
            </a:r>
            <a:r>
              <a:rPr lang="en-US" sz="3600" dirty="0"/>
              <a:t>.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152" y="1557338"/>
            <a:ext cx="5577840" cy="530066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34473" y="614363"/>
            <a:ext cx="4409266" cy="2185986"/>
          </a:xfrm>
          <a:prstGeom prst="cloudCallout">
            <a:avLst>
              <a:gd name="adj1" fmla="val -48335"/>
              <a:gd name="adj2" fmla="val 960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شو شايفين بهالصور؟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450"/>
            <a:ext cx="4271168" cy="25195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5928727" y="697082"/>
            <a:ext cx="3111305" cy="1659989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شجرة عارية</a:t>
            </a:r>
            <a:endParaRPr lang="en-US" sz="4000" dirty="0">
              <a:solidFill>
                <a:schemeClr val="bg1"/>
              </a:solidFill>
            </a:endParaRPr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66439" y="749470"/>
            <a:ext cx="3111305" cy="1659989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شجرة مزهرة</a:t>
            </a:r>
            <a:endParaRPr lang="en-US" sz="40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133936" y="920920"/>
            <a:ext cx="3111305" cy="1659989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بيضة مزينة</a:t>
            </a:r>
            <a:endParaRPr lang="en-US" sz="50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07" y="4159293"/>
            <a:ext cx="4356893" cy="2570119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9596" y="700086"/>
            <a:ext cx="4622479" cy="4977545"/>
          </a:xfrm>
          <a:prstGeom prst="cloudCallout">
            <a:avLst>
              <a:gd name="adj1" fmla="val 77745"/>
              <a:gd name="adj2" fmla="val 1021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2"/>
                </a:solidFill>
              </a:rPr>
              <a:t>برافو ...كل هالرموز رمز الحياة الجديدة...</a:t>
            </a:r>
          </a:p>
          <a:p>
            <a:pPr algn="ctr" rtl="1"/>
            <a:r>
              <a:rPr lang="ar-LB" sz="3200" dirty="0">
                <a:solidFill>
                  <a:schemeClr val="tx2"/>
                </a:solidFill>
              </a:rPr>
              <a:t>ونحنا أيمتين من</a:t>
            </a:r>
            <a:r>
              <a:rPr lang="ar-SA" sz="3200" dirty="0">
                <a:solidFill>
                  <a:schemeClr val="tx2"/>
                </a:solidFill>
              </a:rPr>
              <a:t>حَضِّر البَيض و</a:t>
            </a:r>
            <a:r>
              <a:rPr lang="ar-LB" sz="3200" dirty="0">
                <a:solidFill>
                  <a:schemeClr val="tx2"/>
                </a:solidFill>
              </a:rPr>
              <a:t>من</a:t>
            </a:r>
            <a:r>
              <a:rPr lang="ar-SA" sz="3200" dirty="0">
                <a:solidFill>
                  <a:schemeClr val="tx2"/>
                </a:solidFill>
              </a:rPr>
              <a:t>لو</a:t>
            </a:r>
            <a:r>
              <a:rPr lang="ar-LB" sz="3200" dirty="0">
                <a:solidFill>
                  <a:schemeClr val="tx2"/>
                </a:solidFill>
              </a:rPr>
              <a:t>نو</a:t>
            </a:r>
            <a:r>
              <a:rPr lang="ar-SA" sz="3200" dirty="0">
                <a:solidFill>
                  <a:schemeClr val="tx2"/>
                </a:solidFill>
              </a:rPr>
              <a:t>؟ </a:t>
            </a:r>
            <a:r>
              <a:rPr lang="ar-LB" sz="3200" dirty="0">
                <a:solidFill>
                  <a:schemeClr val="tx2"/>
                </a:solidFill>
              </a:rPr>
              <a:t> وليش البيض؟</a:t>
            </a:r>
            <a:r>
              <a:rPr lang="en-US" sz="3200" dirty="0">
                <a:solidFill>
                  <a:schemeClr val="tx2"/>
                </a:solidFill>
              </a:rPr>
              <a:t>		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0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7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2853</TotalTime>
  <Words>677</Words>
  <Application>Microsoft Office PowerPoint</Application>
  <PresentationFormat>On-screen Show (4:3)</PresentationFormat>
  <Paragraphs>110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الخامس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240</cp:revision>
  <dcterms:created xsi:type="dcterms:W3CDTF">2020-06-11T06:09:44Z</dcterms:created>
  <dcterms:modified xsi:type="dcterms:W3CDTF">2022-02-25T20:06:25Z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99B3938E-0D92-4AD3-9FBC-7FC47E50D605</vt:lpwstr>
  </property>
  <property fmtid="{D5CDD505-2E9C-101B-9397-08002B2CF9AE}" pid="3" name="ArticulatePath">
    <vt:lpwstr>EB3-rencontre-15 2021-2022</vt:lpwstr>
  </property>
</Properties>
</file>