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9"/>
  </p:notesMasterIdLst>
  <p:sldIdLst>
    <p:sldId id="256" r:id="rId2"/>
    <p:sldId id="257" r:id="rId3"/>
    <p:sldId id="360" r:id="rId4"/>
    <p:sldId id="304" r:id="rId5"/>
    <p:sldId id="359" r:id="rId6"/>
    <p:sldId id="269" r:id="rId7"/>
    <p:sldId id="264" r:id="rId8"/>
    <p:sldId id="390" r:id="rId9"/>
    <p:sldId id="428" r:id="rId10"/>
    <p:sldId id="429" r:id="rId11"/>
    <p:sldId id="430" r:id="rId12"/>
    <p:sldId id="442" r:id="rId13"/>
    <p:sldId id="407" r:id="rId14"/>
    <p:sldId id="467" r:id="rId15"/>
    <p:sldId id="468" r:id="rId16"/>
    <p:sldId id="469" r:id="rId17"/>
    <p:sldId id="470" r:id="rId18"/>
    <p:sldId id="471" r:id="rId19"/>
    <p:sldId id="472" r:id="rId20"/>
    <p:sldId id="443" r:id="rId21"/>
    <p:sldId id="473" r:id="rId22"/>
    <p:sldId id="474" r:id="rId23"/>
    <p:sldId id="475" r:id="rId24"/>
    <p:sldId id="439" r:id="rId25"/>
    <p:sldId id="351" r:id="rId26"/>
    <p:sldId id="476" r:id="rId27"/>
    <p:sldId id="403" r:id="rId28"/>
    <p:sldId id="477" r:id="rId29"/>
    <p:sldId id="466" r:id="rId30"/>
    <p:sldId id="478" r:id="rId31"/>
    <p:sldId id="480" r:id="rId32"/>
    <p:sldId id="479" r:id="rId33"/>
    <p:sldId id="426" r:id="rId34"/>
    <p:sldId id="481" r:id="rId35"/>
    <p:sldId id="358" r:id="rId36"/>
    <p:sldId id="388" r:id="rId37"/>
    <p:sldId id="273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880"/>
    <a:srgbClr val="F523DC"/>
    <a:srgbClr val="FFCC99"/>
    <a:srgbClr val="FD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006" autoAdjust="0"/>
  </p:normalViewPr>
  <p:slideViewPr>
    <p:cSldViewPr snapToGrid="0">
      <p:cViewPr varScale="1">
        <p:scale>
          <a:sx n="96" d="100"/>
          <a:sy n="96" d="100"/>
        </p:scale>
        <p:origin x="1416" y="8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7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5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25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2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3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3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783" y="4871745"/>
            <a:ext cx="6627680" cy="1096899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يُقَدِّمُ كِتابَ الأساسيّ الثّالث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2" y="3455448"/>
            <a:ext cx="6760036" cy="340255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6279831" y="167640"/>
            <a:ext cx="2864169" cy="2960369"/>
          </a:xfrm>
          <a:prstGeom prst="cloudCallout">
            <a:avLst>
              <a:gd name="adj1" fmla="val -37337"/>
              <a:gd name="adj2" fmla="val 7352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تَدُلُّ </a:t>
            </a:r>
            <a:r>
              <a:rPr lang="ar-LB" sz="3200" dirty="0">
                <a:solidFill>
                  <a:schemeClr val="tx1"/>
                </a:solidFill>
              </a:rPr>
              <a:t>انو في شخص عم ب</a:t>
            </a:r>
            <a:r>
              <a:rPr lang="ar-SA" sz="3200" dirty="0">
                <a:solidFill>
                  <a:schemeClr val="tx1"/>
                </a:solidFill>
              </a:rPr>
              <a:t>يفَكِّر فيَّ هذا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746063" y="381000"/>
            <a:ext cx="4157658" cy="2965135"/>
          </a:xfrm>
          <a:prstGeom prst="cloudCallout">
            <a:avLst>
              <a:gd name="adj1" fmla="val 14927"/>
              <a:gd name="adj2" fmla="val 88462"/>
            </a:avLst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وحتّى </a:t>
            </a:r>
            <a:r>
              <a:rPr lang="ar-LB" sz="3200" dirty="0">
                <a:solidFill>
                  <a:schemeClr val="tx1"/>
                </a:solidFill>
              </a:rPr>
              <a:t>لو</a:t>
            </a:r>
            <a:r>
              <a:rPr lang="ar-SA" sz="3200" dirty="0">
                <a:solidFill>
                  <a:schemeClr val="tx1"/>
                </a:solidFill>
              </a:rPr>
              <a:t> كان بعيد جَسَديّ</a:t>
            </a:r>
            <a:r>
              <a:rPr lang="ar-LB" sz="3200" dirty="0">
                <a:solidFill>
                  <a:schemeClr val="tx1"/>
                </a:solidFill>
              </a:rPr>
              <a:t>ا</a:t>
            </a:r>
            <a:r>
              <a:rPr lang="ar-SA" sz="3200" dirty="0">
                <a:solidFill>
                  <a:schemeClr val="tx1"/>
                </a:solidFill>
              </a:rPr>
              <a:t>، هو</a:t>
            </a:r>
            <a:r>
              <a:rPr lang="ar-LB" sz="3200" dirty="0">
                <a:solidFill>
                  <a:schemeClr val="tx1"/>
                </a:solidFill>
              </a:rPr>
              <a:t>ي</a:t>
            </a:r>
            <a:r>
              <a:rPr lang="ar-SA" sz="3200" dirty="0">
                <a:solidFill>
                  <a:schemeClr val="tx1"/>
                </a:solidFill>
              </a:rPr>
              <a:t> قَريب بِواسِطَةِ هَذه البِطاقَةِ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502919"/>
            <a:ext cx="3487098" cy="2477455"/>
          </a:xfrm>
          <a:prstGeom prst="cloudCallout">
            <a:avLst>
              <a:gd name="adj1" fmla="val 3564"/>
              <a:gd name="adj2" fmla="val 8486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وإنو بيّنلي</a:t>
            </a:r>
            <a:r>
              <a:rPr lang="ar-SA" sz="3200" dirty="0">
                <a:solidFill>
                  <a:schemeClr val="tx1"/>
                </a:solidFill>
              </a:rPr>
              <a:t> مِن خِلالِها مَحَب</a:t>
            </a:r>
            <a:r>
              <a:rPr lang="ar-LB" sz="3200" dirty="0">
                <a:solidFill>
                  <a:schemeClr val="tx1"/>
                </a:solidFill>
              </a:rPr>
              <a:t>تو 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الكبيرة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120" y="3828358"/>
            <a:ext cx="5135880" cy="3029642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753431" y="396240"/>
            <a:ext cx="4656769" cy="3193732"/>
          </a:xfrm>
          <a:prstGeom prst="cloudCallout">
            <a:avLst>
              <a:gd name="adj1" fmla="val 55570"/>
              <a:gd name="adj2" fmla="val 6522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إ</a:t>
            </a:r>
            <a:r>
              <a:rPr lang="ar-SA" sz="2800" dirty="0">
                <a:solidFill>
                  <a:schemeClr val="tx1"/>
                </a:solidFill>
              </a:rPr>
              <a:t>نت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، </a:t>
            </a:r>
            <a:r>
              <a:rPr lang="ar-LB" sz="2800" dirty="0">
                <a:solidFill>
                  <a:schemeClr val="tx1"/>
                </a:solidFill>
              </a:rPr>
              <a:t>عندكن شي بيذكركن </a:t>
            </a:r>
            <a:r>
              <a:rPr lang="ar-SA" sz="2800" dirty="0">
                <a:solidFill>
                  <a:schemeClr val="tx1"/>
                </a:solidFill>
              </a:rPr>
              <a:t>بأنّ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شَخص بعيد</a:t>
            </a:r>
            <a:r>
              <a:rPr lang="ar-LB" sz="2800" dirty="0">
                <a:solidFill>
                  <a:schemeClr val="tx1"/>
                </a:solidFill>
              </a:rPr>
              <a:t> ع</a:t>
            </a:r>
            <a:r>
              <a:rPr lang="ar-SA" sz="2800" dirty="0">
                <a:solidFill>
                  <a:schemeClr val="tx1"/>
                </a:solidFill>
              </a:rPr>
              <a:t>نك</a:t>
            </a:r>
            <a:r>
              <a:rPr lang="ar-LB" sz="2800" dirty="0">
                <a:solidFill>
                  <a:schemeClr val="tx1"/>
                </a:solidFill>
              </a:rPr>
              <a:t>ن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بيحبكُن 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بي</a:t>
            </a:r>
            <a:r>
              <a:rPr lang="ar-SA" sz="2800" dirty="0">
                <a:solidFill>
                  <a:schemeClr val="tx1"/>
                </a:solidFill>
              </a:rPr>
              <a:t>فَكِّر فيك</a:t>
            </a:r>
            <a:r>
              <a:rPr lang="ar-LB" sz="2800" dirty="0">
                <a:solidFill>
                  <a:schemeClr val="tx1"/>
                </a:solidFill>
              </a:rPr>
              <a:t>ن</a:t>
            </a:r>
            <a:r>
              <a:rPr lang="ar-SA" sz="2800" dirty="0">
                <a:solidFill>
                  <a:schemeClr val="tx1"/>
                </a:solidFill>
              </a:rPr>
              <a:t>؟ </a:t>
            </a:r>
            <a:r>
              <a:rPr lang="ar-LB" sz="2800" dirty="0">
                <a:solidFill>
                  <a:schemeClr val="tx1"/>
                </a:solidFill>
              </a:rPr>
              <a:t>شو</a:t>
            </a:r>
            <a:r>
              <a:rPr lang="ar-SA" sz="2800" dirty="0">
                <a:solidFill>
                  <a:schemeClr val="tx1"/>
                </a:solidFill>
              </a:rPr>
              <a:t> هو</a:t>
            </a:r>
            <a:r>
              <a:rPr lang="ar-LB" sz="2800" dirty="0">
                <a:solidFill>
                  <a:schemeClr val="tx1"/>
                </a:solidFill>
              </a:rPr>
              <a:t>ّي</a:t>
            </a:r>
            <a:r>
              <a:rPr lang="ar-SA" sz="2800" dirty="0">
                <a:solidFill>
                  <a:schemeClr val="tx1"/>
                </a:solidFill>
              </a:rPr>
              <a:t>؟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646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4700391"/>
            <a:ext cx="3657601" cy="2157609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59080" y="213360"/>
            <a:ext cx="6896100" cy="4676775"/>
          </a:xfrm>
          <a:prstGeom prst="cloudCallout">
            <a:avLst>
              <a:gd name="adj1" fmla="val 50037"/>
              <a:gd name="adj2" fmla="val 416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5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وهيك</a:t>
            </a:r>
            <a:r>
              <a:rPr lang="ar-SA" sz="2800" dirty="0">
                <a:solidFill>
                  <a:schemeClr val="tx1"/>
                </a:solidFill>
              </a:rPr>
              <a:t>، اللّهُ «</a:t>
            </a:r>
            <a:r>
              <a:rPr lang="ar-LB" sz="2800" dirty="0">
                <a:solidFill>
                  <a:schemeClr val="tx1"/>
                </a:solidFill>
              </a:rPr>
              <a:t>ما حدا شافو، بس هوّي </a:t>
            </a:r>
            <a:r>
              <a:rPr lang="ar-SA" sz="2800" dirty="0">
                <a:solidFill>
                  <a:schemeClr val="tx1"/>
                </a:solidFill>
              </a:rPr>
              <a:t>عطانا عَلامات</a:t>
            </a:r>
            <a:r>
              <a:rPr lang="ar-LB" sz="2800" dirty="0">
                <a:solidFill>
                  <a:schemeClr val="tx1"/>
                </a:solidFill>
              </a:rPr>
              <a:t> بتأكّد</a:t>
            </a:r>
            <a:r>
              <a:rPr lang="ar-SA" sz="2800" dirty="0">
                <a:solidFill>
                  <a:schemeClr val="tx1"/>
                </a:solidFill>
              </a:rPr>
              <a:t> حُضور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بَين</a:t>
            </a:r>
            <a:r>
              <a:rPr lang="ar-LB" sz="2800" dirty="0">
                <a:solidFill>
                  <a:schemeClr val="tx1"/>
                </a:solidFill>
              </a:rPr>
              <a:t>ات</a:t>
            </a:r>
            <a:r>
              <a:rPr lang="ar-SA" sz="2800" dirty="0">
                <a:solidFill>
                  <a:schemeClr val="tx1"/>
                </a:solidFill>
              </a:rPr>
              <a:t>نا وم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حَب</a:t>
            </a:r>
            <a:r>
              <a:rPr lang="ar-LB" sz="2800" dirty="0">
                <a:solidFill>
                  <a:schemeClr val="tx1"/>
                </a:solidFill>
              </a:rPr>
              <a:t>تو</a:t>
            </a:r>
            <a:r>
              <a:rPr lang="ar-SA" sz="2800" dirty="0">
                <a:solidFill>
                  <a:schemeClr val="tx1"/>
                </a:solidFill>
              </a:rPr>
              <a:t> ل</a:t>
            </a:r>
            <a:r>
              <a:rPr lang="ar-LB" sz="2800" dirty="0">
                <a:solidFill>
                  <a:schemeClr val="tx1"/>
                </a:solidFill>
              </a:rPr>
              <a:t>إل</a:t>
            </a:r>
            <a:r>
              <a:rPr lang="ar-SA" sz="2800" dirty="0">
                <a:solidFill>
                  <a:schemeClr val="tx1"/>
                </a:solidFill>
              </a:rPr>
              <a:t>نا:</a:t>
            </a: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هالعلامات هيي </a:t>
            </a:r>
            <a:r>
              <a:rPr lang="ar-SA" sz="2800" b="1" dirty="0">
                <a:solidFill>
                  <a:schemeClr val="tx1"/>
                </a:solidFill>
              </a:rPr>
              <a:t>الأسْرار</a:t>
            </a:r>
            <a:endParaRPr lang="ar-LB" sz="2800" b="1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السِّر عطاه المَسيحُ </a:t>
            </a:r>
            <a:r>
              <a:rPr lang="ar-LB" sz="2800" dirty="0">
                <a:solidFill>
                  <a:schemeClr val="tx1"/>
                </a:solidFill>
              </a:rPr>
              <a:t>ل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يلة</a:t>
            </a:r>
            <a:r>
              <a:rPr lang="ar-SA" sz="2800" dirty="0">
                <a:solidFill>
                  <a:schemeClr val="tx1"/>
                </a:solidFill>
              </a:rPr>
              <a:t> أبناء اللّهِ الكبيرة، </a:t>
            </a:r>
            <a:r>
              <a:rPr lang="ar-LB" sz="2800" dirty="0">
                <a:solidFill>
                  <a:schemeClr val="tx1"/>
                </a:solidFill>
              </a:rPr>
              <a:t>يعنير</a:t>
            </a:r>
            <a:r>
              <a:rPr lang="ar-SA" sz="2800" dirty="0">
                <a:solidFill>
                  <a:schemeClr val="tx1"/>
                </a:solidFill>
              </a:rPr>
              <a:t>الكَنيسَة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والكنيسة </a:t>
            </a:r>
            <a:r>
              <a:rPr lang="ar-LB" sz="2800" dirty="0">
                <a:solidFill>
                  <a:schemeClr val="tx1"/>
                </a:solidFill>
              </a:rPr>
              <a:t>ب</a:t>
            </a:r>
            <a:r>
              <a:rPr lang="ar-SA" sz="2800" dirty="0">
                <a:solidFill>
                  <a:schemeClr val="tx1"/>
                </a:solidFill>
              </a:rPr>
              <a:t>تحتفِل ب</a:t>
            </a:r>
            <a:r>
              <a:rPr lang="ar-LB" sz="2800" dirty="0">
                <a:solidFill>
                  <a:schemeClr val="tx1"/>
                </a:solidFill>
              </a:rPr>
              <a:t> 7</a:t>
            </a:r>
            <a:r>
              <a:rPr lang="ar-SA" sz="2800" dirty="0">
                <a:solidFill>
                  <a:schemeClr val="tx1"/>
                </a:solidFill>
              </a:rPr>
              <a:t> أسْرار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28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9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106680"/>
            <a:ext cx="5730240" cy="92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500" dirty="0">
                <a:solidFill>
                  <a:schemeClr val="tx1"/>
                </a:solidFill>
              </a:rPr>
              <a:t>هالأسرار هني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5227320" y="1569720"/>
            <a:ext cx="3444240" cy="1066800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المعمودية</a:t>
            </a:r>
            <a:endParaRPr lang="en-US" sz="4000" dirty="0"/>
          </a:p>
        </p:txBody>
      </p:sp>
      <p:sp>
        <p:nvSpPr>
          <p:cNvPr id="9" name="Wave 8"/>
          <p:cNvSpPr/>
          <p:nvPr/>
        </p:nvSpPr>
        <p:spPr>
          <a:xfrm>
            <a:off x="594360" y="1554480"/>
            <a:ext cx="3444240" cy="1066800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التّثبيت</a:t>
            </a:r>
            <a:endParaRPr lang="en-US" sz="4000" dirty="0"/>
          </a:p>
        </p:txBody>
      </p:sp>
      <p:sp>
        <p:nvSpPr>
          <p:cNvPr id="10" name="Wave 9"/>
          <p:cNvSpPr/>
          <p:nvPr/>
        </p:nvSpPr>
        <p:spPr>
          <a:xfrm>
            <a:off x="2590800" y="2804160"/>
            <a:ext cx="3810000" cy="143256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الإفخارستيا</a:t>
            </a:r>
            <a:endParaRPr lang="en-US" sz="4000" dirty="0"/>
          </a:p>
        </p:txBody>
      </p:sp>
      <p:sp>
        <p:nvSpPr>
          <p:cNvPr id="11" name="Wave 10"/>
          <p:cNvSpPr/>
          <p:nvPr/>
        </p:nvSpPr>
        <p:spPr>
          <a:xfrm>
            <a:off x="5394960" y="4343400"/>
            <a:ext cx="3444240" cy="1066800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التوبة</a:t>
            </a:r>
            <a:endParaRPr lang="en-US" sz="4000" dirty="0"/>
          </a:p>
        </p:txBody>
      </p:sp>
      <p:sp>
        <p:nvSpPr>
          <p:cNvPr id="12" name="Wave 11"/>
          <p:cNvSpPr/>
          <p:nvPr/>
        </p:nvSpPr>
        <p:spPr>
          <a:xfrm>
            <a:off x="5044440" y="5471160"/>
            <a:ext cx="3840480" cy="1203960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مسحة المرضى</a:t>
            </a:r>
            <a:endParaRPr lang="en-US" sz="4000" dirty="0"/>
          </a:p>
        </p:txBody>
      </p:sp>
      <p:sp>
        <p:nvSpPr>
          <p:cNvPr id="13" name="Wave 12"/>
          <p:cNvSpPr/>
          <p:nvPr/>
        </p:nvSpPr>
        <p:spPr>
          <a:xfrm>
            <a:off x="762000" y="4206240"/>
            <a:ext cx="3444240" cy="1066800"/>
          </a:xfrm>
          <a:prstGeom prst="wave">
            <a:avLst/>
          </a:prstGeom>
          <a:solidFill>
            <a:srgbClr val="F523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الزواج </a:t>
            </a:r>
            <a:endParaRPr lang="en-US" sz="4000" dirty="0"/>
          </a:p>
        </p:txBody>
      </p:sp>
      <p:sp>
        <p:nvSpPr>
          <p:cNvPr id="14" name="Wave 13"/>
          <p:cNvSpPr/>
          <p:nvPr/>
        </p:nvSpPr>
        <p:spPr>
          <a:xfrm>
            <a:off x="731520" y="5364480"/>
            <a:ext cx="3444240" cy="1066800"/>
          </a:xfrm>
          <a:prstGeom prst="wave">
            <a:avLst/>
          </a:prstGeom>
          <a:solidFill>
            <a:srgbClr val="F523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الكهنوت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4937760" y="457200"/>
            <a:ext cx="3444240" cy="1066800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المعمودية</a:t>
            </a:r>
            <a:endParaRPr lang="en-US" sz="4000" dirty="0"/>
          </a:p>
        </p:txBody>
      </p:sp>
      <p:sp>
        <p:nvSpPr>
          <p:cNvPr id="9" name="Wave 8"/>
          <p:cNvSpPr/>
          <p:nvPr/>
        </p:nvSpPr>
        <p:spPr>
          <a:xfrm>
            <a:off x="411480" y="411480"/>
            <a:ext cx="3444240" cy="1066800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التّثبيت</a:t>
            </a:r>
            <a:endParaRPr lang="en-US" sz="4000" dirty="0"/>
          </a:p>
        </p:txBody>
      </p:sp>
      <p:sp>
        <p:nvSpPr>
          <p:cNvPr id="10" name="Wave 9"/>
          <p:cNvSpPr/>
          <p:nvPr/>
        </p:nvSpPr>
        <p:spPr>
          <a:xfrm>
            <a:off x="4800600" y="2057400"/>
            <a:ext cx="2727960" cy="143256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الإفخارستيا</a:t>
            </a:r>
            <a:endParaRPr lang="en-US" sz="4000" dirty="0"/>
          </a:p>
        </p:txBody>
      </p:sp>
      <p:sp>
        <p:nvSpPr>
          <p:cNvPr id="11" name="Wave 10"/>
          <p:cNvSpPr/>
          <p:nvPr/>
        </p:nvSpPr>
        <p:spPr>
          <a:xfrm>
            <a:off x="4907280" y="3962400"/>
            <a:ext cx="2148840" cy="1066800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التوبة</a:t>
            </a:r>
            <a:endParaRPr lang="en-US" sz="4000" dirty="0"/>
          </a:p>
        </p:txBody>
      </p:sp>
      <p:sp>
        <p:nvSpPr>
          <p:cNvPr id="12" name="Wave 11"/>
          <p:cNvSpPr/>
          <p:nvPr/>
        </p:nvSpPr>
        <p:spPr>
          <a:xfrm>
            <a:off x="4907280" y="4754880"/>
            <a:ext cx="2194560" cy="1874520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/>
              <a:t>مسحة </a:t>
            </a:r>
          </a:p>
          <a:p>
            <a:pPr algn="ctr"/>
            <a:r>
              <a:rPr lang="ar-LB" sz="3200" dirty="0"/>
              <a:t>المرضى</a:t>
            </a:r>
            <a:endParaRPr lang="en-US" sz="3200" dirty="0"/>
          </a:p>
        </p:txBody>
      </p:sp>
      <p:sp>
        <p:nvSpPr>
          <p:cNvPr id="13" name="Wave 12"/>
          <p:cNvSpPr/>
          <p:nvPr/>
        </p:nvSpPr>
        <p:spPr>
          <a:xfrm>
            <a:off x="182880" y="4236720"/>
            <a:ext cx="2240280" cy="1066800"/>
          </a:xfrm>
          <a:prstGeom prst="wave">
            <a:avLst/>
          </a:prstGeom>
          <a:solidFill>
            <a:srgbClr val="F523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الزواج </a:t>
            </a:r>
            <a:endParaRPr lang="en-US" sz="4000" dirty="0"/>
          </a:p>
        </p:txBody>
      </p:sp>
      <p:sp>
        <p:nvSpPr>
          <p:cNvPr id="14" name="Wave 13"/>
          <p:cNvSpPr/>
          <p:nvPr/>
        </p:nvSpPr>
        <p:spPr>
          <a:xfrm>
            <a:off x="228600" y="5196840"/>
            <a:ext cx="2240280" cy="1066800"/>
          </a:xfrm>
          <a:prstGeom prst="wave">
            <a:avLst/>
          </a:prstGeom>
          <a:solidFill>
            <a:srgbClr val="F523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الكهنوت</a:t>
            </a:r>
            <a:endParaRPr lang="en-US" sz="4000" dirty="0"/>
          </a:p>
        </p:txBody>
      </p:sp>
      <p:sp>
        <p:nvSpPr>
          <p:cNvPr id="8" name="Right Brace 7"/>
          <p:cNvSpPr/>
          <p:nvPr/>
        </p:nvSpPr>
        <p:spPr>
          <a:xfrm flipH="1">
            <a:off x="4236720" y="1691640"/>
            <a:ext cx="670560" cy="2026920"/>
          </a:xfrm>
          <a:prstGeom prst="rightBrace">
            <a:avLst>
              <a:gd name="adj1" fmla="val 8333"/>
              <a:gd name="adj2" fmla="val 484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480" y="1962835"/>
            <a:ext cx="4008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كلَّ الأسْرارِ موَجهّ</a:t>
            </a:r>
            <a:r>
              <a:rPr lang="ar-LB" sz="2800" b="1" dirty="0"/>
              <a:t>ة</a:t>
            </a:r>
            <a:r>
              <a:rPr lang="ar-SA" sz="2800" b="1" dirty="0"/>
              <a:t> نَحو هالسِّرِّ الجَوهَريّ. </a:t>
            </a:r>
            <a:r>
              <a:rPr lang="ar-LB" sz="2800" b="1" dirty="0"/>
              <a:t>لانو</a:t>
            </a:r>
            <a:r>
              <a:rPr lang="ar-SA" sz="2800" b="1" dirty="0"/>
              <a:t> نَبعُ الحَياةِ</a:t>
            </a:r>
            <a:r>
              <a:rPr lang="ar-LB" sz="2800" b="1" dirty="0"/>
              <a:t> </a:t>
            </a:r>
            <a:r>
              <a:rPr lang="ar-SA" sz="2800" b="1" dirty="0"/>
              <a:t>المَسيحيَّة</a:t>
            </a:r>
            <a:r>
              <a:rPr lang="ar-LB" sz="2800" b="1" dirty="0"/>
              <a:t>!</a:t>
            </a:r>
            <a:endParaRPr lang="en-US" sz="2800" b="1" dirty="0"/>
          </a:p>
        </p:txBody>
      </p:sp>
      <p:sp>
        <p:nvSpPr>
          <p:cNvPr id="16" name="Right Brace 15"/>
          <p:cNvSpPr/>
          <p:nvPr/>
        </p:nvSpPr>
        <p:spPr>
          <a:xfrm>
            <a:off x="6964680" y="4053840"/>
            <a:ext cx="838200" cy="2636520"/>
          </a:xfrm>
          <a:prstGeom prst="rightBrace">
            <a:avLst>
              <a:gd name="adj1" fmla="val 8333"/>
              <a:gd name="adj2" fmla="val 484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82840" y="4751755"/>
            <a:ext cx="129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سِرّا الشِّفاء</a:t>
            </a:r>
            <a:endParaRPr lang="en-US" sz="2800" b="1" dirty="0"/>
          </a:p>
        </p:txBody>
      </p:sp>
      <p:sp>
        <p:nvSpPr>
          <p:cNvPr id="18" name="Right Brace 17"/>
          <p:cNvSpPr/>
          <p:nvPr/>
        </p:nvSpPr>
        <p:spPr>
          <a:xfrm>
            <a:off x="2377440" y="4236720"/>
            <a:ext cx="899160" cy="2026920"/>
          </a:xfrm>
          <a:prstGeom prst="rightBrace">
            <a:avLst>
              <a:gd name="adj1" fmla="val 8333"/>
              <a:gd name="adj2" fmla="val 484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26080" y="4401235"/>
            <a:ext cx="1706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سِرَّا التزامِ الرِّسالَة والخِدمة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68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4700391"/>
            <a:ext cx="3657601" cy="2157609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609600" y="502920"/>
            <a:ext cx="5135880" cy="2956560"/>
          </a:xfrm>
          <a:prstGeom prst="cloudCallout">
            <a:avLst>
              <a:gd name="adj1" fmla="val 35674"/>
              <a:gd name="adj2" fmla="val 864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500" dirty="0">
              <a:solidFill>
                <a:schemeClr val="tx1"/>
              </a:solidFill>
            </a:endParaRP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إنتو لحد هلّق أخدتو سرّين... سو هنّي؟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596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2640" y="3455448"/>
            <a:ext cx="4698238" cy="340255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5060630" y="838200"/>
            <a:ext cx="3959384" cy="2061209"/>
          </a:xfrm>
          <a:prstGeom prst="cloudCallout">
            <a:avLst>
              <a:gd name="adj1" fmla="val -37337"/>
              <a:gd name="adj2" fmla="val 7352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المعموديّة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65760" y="883920"/>
            <a:ext cx="3322320" cy="1913574"/>
          </a:xfrm>
          <a:prstGeom prst="cloudCallout">
            <a:avLst>
              <a:gd name="adj1" fmla="val 3564"/>
              <a:gd name="adj2" fmla="val 8486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والتّثبيت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4700391"/>
            <a:ext cx="3657601" cy="2157609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655320" y="518160"/>
            <a:ext cx="5410200" cy="2956560"/>
          </a:xfrm>
          <a:prstGeom prst="cloudCallout">
            <a:avLst>
              <a:gd name="adj1" fmla="val 35674"/>
              <a:gd name="adj2" fmla="val 864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500" dirty="0">
              <a:solidFill>
                <a:schemeClr val="tx1"/>
              </a:solidFill>
            </a:endParaRP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والسّنة شو السّرين الجداد يلي رح تاخدوهن؟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989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5"/>
          <a:stretch/>
        </p:blipFill>
        <p:spPr bwMode="auto">
          <a:xfrm>
            <a:off x="2453640" y="3318288"/>
            <a:ext cx="4698238" cy="340255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4587499" y="838200"/>
            <a:ext cx="4138048" cy="2061209"/>
          </a:xfrm>
          <a:prstGeom prst="cloudCallout">
            <a:avLst>
              <a:gd name="adj1" fmla="val -37337"/>
              <a:gd name="adj2" fmla="val 7352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4200" dirty="0">
                <a:solidFill>
                  <a:schemeClr val="tx1"/>
                </a:solidFill>
              </a:rPr>
              <a:t>الإفخارستيا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65760" y="883920"/>
            <a:ext cx="3322320" cy="1913574"/>
          </a:xfrm>
          <a:prstGeom prst="cloudCallout">
            <a:avLst>
              <a:gd name="adj1" fmla="val 3564"/>
              <a:gd name="adj2" fmla="val 8486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dirty="0">
                <a:solidFill>
                  <a:schemeClr val="tx1"/>
                </a:solidFill>
              </a:rPr>
              <a:t>والتّوبة</a:t>
            </a:r>
            <a:endParaRPr lang="en-US" sz="4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4700391"/>
            <a:ext cx="3657601" cy="2157609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762000" y="548640"/>
            <a:ext cx="5135880" cy="2956560"/>
          </a:xfrm>
          <a:prstGeom prst="cloudCallout">
            <a:avLst>
              <a:gd name="adj1" fmla="val 35674"/>
              <a:gd name="adj2" fmla="val 864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500" dirty="0">
              <a:solidFill>
                <a:schemeClr val="tx1"/>
              </a:solidFill>
            </a:endParaRP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وهلّق ركزوا منيح ت تعلّموا بإختصار شو هوّي كل سر!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91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28924" y="308008"/>
            <a:ext cx="3642360" cy="14935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bg2"/>
                </a:solidFill>
              </a:rPr>
              <a:t>بالمعمودية</a:t>
            </a:r>
            <a:endParaRPr lang="en-US" sz="3500" b="1" dirty="0">
              <a:solidFill>
                <a:schemeClr val="bg2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167640" y="106680"/>
            <a:ext cx="5379720" cy="3337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بي</a:t>
            </a:r>
            <a:r>
              <a:rPr lang="ar-SA" sz="3000" dirty="0">
                <a:solidFill>
                  <a:schemeClr val="tx1"/>
                </a:solidFill>
              </a:rPr>
              <a:t>ستَقبِلنا اللّه</a:t>
            </a:r>
            <a:r>
              <a:rPr lang="ar-LB" sz="3000" dirty="0">
                <a:solidFill>
                  <a:schemeClr val="tx1"/>
                </a:solidFill>
              </a:rPr>
              <a:t> بعيلة </a:t>
            </a:r>
            <a:r>
              <a:rPr lang="ar-SA" sz="3000" dirty="0">
                <a:solidFill>
                  <a:schemeClr val="tx1"/>
                </a:solidFill>
              </a:rPr>
              <a:t>أبنا</a:t>
            </a:r>
            <a:r>
              <a:rPr lang="ar-LB" sz="3000" dirty="0">
                <a:solidFill>
                  <a:schemeClr val="tx1"/>
                </a:solidFill>
              </a:rPr>
              <a:t>ؤؤ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يلّي بتآمن </a:t>
            </a:r>
            <a:r>
              <a:rPr lang="ar-SA" sz="3000" dirty="0">
                <a:solidFill>
                  <a:schemeClr val="tx1"/>
                </a:solidFill>
              </a:rPr>
              <a:t>بيَسوع المَسيحَ و</a:t>
            </a:r>
            <a:r>
              <a:rPr lang="ar-LB" sz="3000" dirty="0">
                <a:solidFill>
                  <a:schemeClr val="tx1"/>
                </a:solidFill>
              </a:rPr>
              <a:t>بدّا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ت</a:t>
            </a:r>
            <a:r>
              <a:rPr lang="ar-SA" sz="3000" dirty="0">
                <a:solidFill>
                  <a:schemeClr val="tx1"/>
                </a:solidFill>
              </a:rPr>
              <a:t>عيش</a:t>
            </a:r>
            <a:r>
              <a:rPr lang="ar-LB" sz="3000" dirty="0">
                <a:solidFill>
                  <a:schemeClr val="tx1"/>
                </a:solidFill>
              </a:rPr>
              <a:t> معو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64756" y="3962400"/>
            <a:ext cx="3642360" cy="118711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bg2"/>
                </a:solidFill>
              </a:rPr>
              <a:t>بالتّثبيت</a:t>
            </a:r>
            <a:endParaRPr lang="en-US" sz="3500" b="1" dirty="0">
              <a:solidFill>
                <a:schemeClr val="bg2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289560" y="3566160"/>
            <a:ext cx="5212080" cy="3063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مناخد</a:t>
            </a:r>
            <a:r>
              <a:rPr lang="ar-SA" sz="3200" dirty="0">
                <a:solidFill>
                  <a:schemeClr val="tx1"/>
                </a:solidFill>
              </a:rPr>
              <a:t> قُوّة الرّوحِ </a:t>
            </a:r>
            <a:r>
              <a:rPr lang="ar-LB" sz="3200" dirty="0">
                <a:solidFill>
                  <a:schemeClr val="tx1"/>
                </a:solidFill>
              </a:rPr>
              <a:t>تن</a:t>
            </a:r>
            <a:r>
              <a:rPr lang="ar-SA" sz="3200" dirty="0">
                <a:solidFill>
                  <a:schemeClr val="tx1"/>
                </a:solidFill>
              </a:rPr>
              <a:t>حمل بِشارة المَسيحِ و</a:t>
            </a:r>
            <a:r>
              <a:rPr lang="ar-LB" sz="3200" dirty="0">
                <a:solidFill>
                  <a:schemeClr val="tx1"/>
                </a:solidFill>
              </a:rPr>
              <a:t>نثبُت ب</a:t>
            </a:r>
            <a:r>
              <a:rPr lang="ar-SA" sz="3200" dirty="0">
                <a:solidFill>
                  <a:schemeClr val="tx1"/>
                </a:solidFill>
              </a:rPr>
              <a:t>إيماننا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98" y="1876926"/>
            <a:ext cx="1371718" cy="1995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656" y="4965388"/>
            <a:ext cx="2232860" cy="1587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270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844941" y="697029"/>
            <a:ext cx="2880360" cy="124406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bg2"/>
                </a:solidFill>
              </a:rPr>
              <a:t>بالتّوبة</a:t>
            </a:r>
            <a:endParaRPr lang="en-US" sz="3500" b="1" dirty="0">
              <a:solidFill>
                <a:schemeClr val="bg2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259080" y="121920"/>
            <a:ext cx="5745480" cy="3337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من</a:t>
            </a:r>
            <a:r>
              <a:rPr lang="ar-SA" sz="3200" dirty="0">
                <a:solidFill>
                  <a:schemeClr val="tx1"/>
                </a:solidFill>
              </a:rPr>
              <a:t>تَصالَح مع اللّهِ والآخَرين، </a:t>
            </a:r>
            <a:r>
              <a:rPr lang="ar-LB" sz="3200" dirty="0">
                <a:solidFill>
                  <a:schemeClr val="tx1"/>
                </a:solidFill>
              </a:rPr>
              <a:t>حتّى تنغفرلنا</a:t>
            </a:r>
            <a:r>
              <a:rPr lang="ar-SA" sz="3200" dirty="0">
                <a:solidFill>
                  <a:schemeClr val="tx1"/>
                </a:solidFill>
              </a:rPr>
              <a:t> خَطايانا، باسْمِ الآب والابن والرّوح القُدُس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34790" y="3929514"/>
            <a:ext cx="3230880" cy="13002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bg2"/>
                </a:solidFill>
              </a:rPr>
              <a:t>بالإفخارستيا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352694" y="3252651"/>
            <a:ext cx="5826036" cy="36053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900" dirty="0">
                <a:solidFill>
                  <a:schemeClr val="tx1"/>
                </a:solidFill>
              </a:rPr>
              <a:t>م</a:t>
            </a:r>
            <a:r>
              <a:rPr lang="ar-SA" sz="2900" dirty="0">
                <a:solidFill>
                  <a:schemeClr val="tx1"/>
                </a:solidFill>
              </a:rPr>
              <a:t>نشْكُرُ الآب عَ كلّ </a:t>
            </a:r>
            <a:r>
              <a:rPr lang="ar-LB" sz="2900" dirty="0">
                <a:solidFill>
                  <a:schemeClr val="tx1"/>
                </a:solidFill>
              </a:rPr>
              <a:t>شي</a:t>
            </a:r>
            <a:r>
              <a:rPr lang="ar-SA" sz="2900" dirty="0">
                <a:solidFill>
                  <a:schemeClr val="tx1"/>
                </a:solidFill>
              </a:rPr>
              <a:t> </a:t>
            </a:r>
            <a:r>
              <a:rPr lang="ar-LB" sz="2900" dirty="0">
                <a:solidFill>
                  <a:schemeClr val="tx1"/>
                </a:solidFill>
              </a:rPr>
              <a:t>عملو كرمالنا</a:t>
            </a:r>
            <a:r>
              <a:rPr lang="ar-SA" sz="2900" dirty="0">
                <a:solidFill>
                  <a:schemeClr val="tx1"/>
                </a:solidFill>
              </a:rPr>
              <a:t> مِن خَلق وخَلاص</a:t>
            </a:r>
            <a:r>
              <a:rPr lang="ar-LB" sz="2900" dirty="0">
                <a:solidFill>
                  <a:schemeClr val="tx1"/>
                </a:solidFill>
              </a:rPr>
              <a:t> </a:t>
            </a:r>
            <a:r>
              <a:rPr lang="ar-SA" sz="2900" dirty="0">
                <a:solidFill>
                  <a:schemeClr val="tx1"/>
                </a:solidFill>
              </a:rPr>
              <a:t>بيَسوع </a:t>
            </a:r>
            <a:r>
              <a:rPr lang="ar-LB" sz="2900" dirty="0">
                <a:solidFill>
                  <a:schemeClr val="tx1"/>
                </a:solidFill>
              </a:rPr>
              <a:t>ال</a:t>
            </a:r>
            <a:r>
              <a:rPr lang="ar-SA" sz="2900" dirty="0">
                <a:solidFill>
                  <a:schemeClr val="tx1"/>
                </a:solidFill>
              </a:rPr>
              <a:t>حاضِر مَعنا بِواسِطَة</a:t>
            </a:r>
            <a:r>
              <a:rPr lang="ar-LB" sz="2900" dirty="0">
                <a:solidFill>
                  <a:schemeClr val="tx1"/>
                </a:solidFill>
              </a:rPr>
              <a:t> </a:t>
            </a:r>
            <a:r>
              <a:rPr lang="ar-SA" sz="2900" dirty="0">
                <a:solidFill>
                  <a:schemeClr val="tx1"/>
                </a:solidFill>
              </a:rPr>
              <a:t>الخبزِ والخَمر</a:t>
            </a:r>
            <a:endParaRPr lang="en-US" sz="29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15" y="1973179"/>
            <a:ext cx="2020031" cy="1748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771" y="4414169"/>
            <a:ext cx="3561229" cy="2299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282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73277" y="295976"/>
            <a:ext cx="2880360" cy="12761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bg2"/>
                </a:solidFill>
              </a:rPr>
              <a:t>بالزّواج</a:t>
            </a:r>
            <a:endParaRPr lang="en-US" sz="3500" b="1" dirty="0">
              <a:solidFill>
                <a:schemeClr val="bg2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301248" y="222069"/>
            <a:ext cx="5736771" cy="29739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يبارِك الرَّبّ الحُبّ بَين الرَّجُلِ والمَرأة، وي</a:t>
            </a:r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جمَعُ بَين</a:t>
            </a:r>
            <a:r>
              <a:rPr lang="ar-LB" sz="3200" dirty="0">
                <a:solidFill>
                  <a:schemeClr val="tx1"/>
                </a:solidFill>
              </a:rPr>
              <a:t>اتن</a:t>
            </a:r>
            <a:r>
              <a:rPr lang="ar-SA" sz="3200" dirty="0">
                <a:solidFill>
                  <a:schemeClr val="tx1"/>
                </a:solidFill>
              </a:rPr>
              <a:t>، </a:t>
            </a:r>
            <a:r>
              <a:rPr lang="ar-LB" sz="3200" dirty="0">
                <a:solidFill>
                  <a:schemeClr val="tx1"/>
                </a:solidFill>
              </a:rPr>
              <a:t>ت ما </a:t>
            </a:r>
            <a:r>
              <a:rPr lang="ar-SA" sz="3200" dirty="0">
                <a:solidFill>
                  <a:schemeClr val="tx1"/>
                </a:solidFill>
              </a:rPr>
              <a:t>يَنفَصِ</a:t>
            </a:r>
            <a:r>
              <a:rPr lang="ar-LB" sz="3200" dirty="0">
                <a:solidFill>
                  <a:schemeClr val="tx1"/>
                </a:solidFill>
              </a:rPr>
              <a:t>لوا أبدًا 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5768741" y="3656798"/>
            <a:ext cx="3230880" cy="12360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bg2"/>
                </a:solidFill>
              </a:rPr>
              <a:t>بالكهنوت</a:t>
            </a:r>
            <a:endParaRPr lang="en-US" sz="3500" b="1" dirty="0">
              <a:solidFill>
                <a:schemeClr val="bg2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288525" y="3300777"/>
            <a:ext cx="5534759" cy="34369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بيم</a:t>
            </a:r>
            <a:r>
              <a:rPr lang="ar-SA" sz="3200" dirty="0">
                <a:solidFill>
                  <a:schemeClr val="tx1"/>
                </a:solidFill>
              </a:rPr>
              <a:t>نَح الرَّب قُوت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ل يلّي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بدّن يخدمو</a:t>
            </a:r>
            <a:r>
              <a:rPr lang="ar-SA" sz="3200" dirty="0">
                <a:solidFill>
                  <a:schemeClr val="tx1"/>
                </a:solidFill>
              </a:rPr>
              <a:t> إخو</a:t>
            </a:r>
            <a:r>
              <a:rPr lang="ar-LB" sz="3200" dirty="0">
                <a:solidFill>
                  <a:schemeClr val="tx1"/>
                </a:solidFill>
              </a:rPr>
              <a:t>تن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en-US" sz="29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05" y="1267328"/>
            <a:ext cx="1688505" cy="248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531895"/>
            <a:ext cx="2326105" cy="2326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63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893066" y="825365"/>
            <a:ext cx="2880360" cy="149352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bg2"/>
                </a:solidFill>
              </a:rPr>
              <a:t>بمسحة</a:t>
            </a:r>
          </a:p>
          <a:p>
            <a:pPr algn="ctr"/>
            <a:r>
              <a:rPr lang="ar-LB" sz="3500" b="1" dirty="0">
                <a:solidFill>
                  <a:schemeClr val="bg2"/>
                </a:solidFill>
              </a:rPr>
              <a:t>المرضى</a:t>
            </a:r>
            <a:endParaRPr lang="en-US" sz="3500" b="1" dirty="0">
              <a:solidFill>
                <a:schemeClr val="bg2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285205" y="128337"/>
            <a:ext cx="5858921" cy="3340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ر</a:t>
            </a:r>
            <a:r>
              <a:rPr lang="ar-SA" sz="3200" dirty="0">
                <a:solidFill>
                  <a:schemeClr val="tx1"/>
                </a:solidFill>
              </a:rPr>
              <a:t>بُط الرَّب آلامنا بآلام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الخَلاصيّة و</a:t>
            </a:r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يقَوِّي المَريض على مَرَض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272" y="3519143"/>
            <a:ext cx="3748339" cy="3338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44" y="3641558"/>
            <a:ext cx="3473116" cy="3473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841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48510" y="557212"/>
            <a:ext cx="5337954" cy="2600325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</a:rPr>
              <a:t>وهلق جربوا  عملوا هالنشاطات</a:t>
            </a:r>
            <a:endParaRPr lang="ar-LB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008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577"/>
            <a:ext cx="9095710" cy="63577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577"/>
            <a:ext cx="9095710" cy="635777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02219" y="2053389"/>
            <a:ext cx="1156308" cy="94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69609" y="3810000"/>
            <a:ext cx="1156308" cy="946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43103" y="1347537"/>
            <a:ext cx="1156308" cy="946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2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432"/>
          <a:stretch/>
        </p:blipFill>
        <p:spPr>
          <a:xfrm>
            <a:off x="-27508" y="0"/>
            <a:ext cx="9043171" cy="5983705"/>
          </a:xfrm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432"/>
          <a:stretch/>
        </p:blipFill>
        <p:spPr>
          <a:xfrm>
            <a:off x="609600" y="0"/>
            <a:ext cx="8406063" cy="5983705"/>
          </a:xfrm>
        </p:spPr>
      </p:pic>
      <p:sp>
        <p:nvSpPr>
          <p:cNvPr id="4" name="Rectangle 3"/>
          <p:cNvSpPr/>
          <p:nvPr/>
        </p:nvSpPr>
        <p:spPr>
          <a:xfrm>
            <a:off x="4989096" y="3112168"/>
            <a:ext cx="1780672" cy="6577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الحسيّة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2478506" y="3152273"/>
            <a:ext cx="1780672" cy="6577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أسسها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-1" y="3160294"/>
            <a:ext cx="1572125" cy="6577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المسيح</a:t>
            </a:r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5606717" y="4387516"/>
            <a:ext cx="1780672" cy="6577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الكنيسة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2574759" y="4435641"/>
            <a:ext cx="1780672" cy="6577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النّعمة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596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705554"/>
            <a:ext cx="6400799" cy="5967961"/>
          </a:xfrm>
        </p:spPr>
      </p:pic>
      <p:sp>
        <p:nvSpPr>
          <p:cNvPr id="5" name="TextBox 4"/>
          <p:cNvSpPr txBox="1"/>
          <p:nvPr/>
        </p:nvSpPr>
        <p:spPr>
          <a:xfrm>
            <a:off x="1828800" y="96253"/>
            <a:ext cx="559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/>
              <a:t>أربط بين السر و الرسم الملائم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44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6" y="642937"/>
            <a:ext cx="7000874" cy="1480948"/>
          </a:xfrm>
        </p:spPr>
        <p:txBody>
          <a:bodyPr/>
          <a:lstStyle/>
          <a:p>
            <a:pPr rtl="1"/>
            <a:r>
              <a:rPr lang="ar-LB" b="1" dirty="0">
                <a:solidFill>
                  <a:srgbClr val="C00000"/>
                </a:solidFill>
              </a:rPr>
              <a:t>اللِّقاءُ السادس عشر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03" y="4586289"/>
            <a:ext cx="8027722" cy="1612108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«الكنيسة تَمنَحنا لأسرار»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694" y="753681"/>
            <a:ext cx="6400799" cy="5967961"/>
          </a:xfrm>
        </p:spPr>
      </p:pic>
      <p:sp>
        <p:nvSpPr>
          <p:cNvPr id="5" name="TextBox 4"/>
          <p:cNvSpPr txBox="1"/>
          <p:nvPr/>
        </p:nvSpPr>
        <p:spPr>
          <a:xfrm>
            <a:off x="1828800" y="96253"/>
            <a:ext cx="559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/>
              <a:t>أربط بين السر و الرسم الملائم</a:t>
            </a:r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50695" y="1347537"/>
            <a:ext cx="2807369" cy="78606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98821" y="2133600"/>
            <a:ext cx="3048001" cy="30480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70484" y="2967789"/>
            <a:ext cx="3240506" cy="15240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18611" y="3657600"/>
            <a:ext cx="3144254" cy="231006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438400" y="2935705"/>
            <a:ext cx="3256548" cy="157212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462464" y="3745831"/>
            <a:ext cx="3256548" cy="157212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550695" y="1411705"/>
            <a:ext cx="3072064" cy="464419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9171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4085"/>
            <a:ext cx="9032753" cy="606391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796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1474"/>
            <a:ext cx="9032753" cy="6063915"/>
          </a:xfrm>
        </p:spPr>
      </p:pic>
      <p:sp>
        <p:nvSpPr>
          <p:cNvPr id="7" name="Rectangle 6"/>
          <p:cNvSpPr/>
          <p:nvPr/>
        </p:nvSpPr>
        <p:spPr>
          <a:xfrm>
            <a:off x="448116" y="1928882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2800" b="1" dirty="0"/>
              <a:t>المعمودية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51655" y="2610671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2800" b="1" dirty="0"/>
              <a:t>التّثبيت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63063" y="3220271"/>
            <a:ext cx="1120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2800" b="1" dirty="0"/>
              <a:t>التّوبة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04625" y="3789766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2800" b="1" dirty="0"/>
              <a:t>الإفخارستيّا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2373" y="4455513"/>
            <a:ext cx="233429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2300" b="1" dirty="0"/>
              <a:t>مسحة المرضى</a:t>
            </a:r>
            <a:endParaRPr lang="en-US" sz="2300" b="1" dirty="0"/>
          </a:p>
        </p:txBody>
      </p:sp>
      <p:sp>
        <p:nvSpPr>
          <p:cNvPr id="12" name="Rectangle 11"/>
          <p:cNvSpPr/>
          <p:nvPr/>
        </p:nvSpPr>
        <p:spPr>
          <a:xfrm>
            <a:off x="737381" y="5089176"/>
            <a:ext cx="10454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2500" b="1" dirty="0"/>
              <a:t>الزّواج</a:t>
            </a:r>
            <a:endParaRPr lang="en-US" sz="2500" b="1" dirty="0"/>
          </a:p>
        </p:txBody>
      </p:sp>
      <p:sp>
        <p:nvSpPr>
          <p:cNvPr id="13" name="Rectangle 12"/>
          <p:cNvSpPr/>
          <p:nvPr/>
        </p:nvSpPr>
        <p:spPr>
          <a:xfrm>
            <a:off x="646066" y="5738881"/>
            <a:ext cx="13724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2500" b="1" dirty="0"/>
              <a:t>الكهنوت</a:t>
            </a:r>
            <a:endParaRPr lang="en-US" sz="2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425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688" y="-89651"/>
            <a:ext cx="6108143" cy="6947651"/>
          </a:xfr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378" y="192505"/>
            <a:ext cx="8710862" cy="666549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514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وهلّق منوقف كِلنا تَ نصلي هالصلاة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809" y="1074821"/>
            <a:ext cx="8775191" cy="508534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128337" y="237623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وهيك منوصل لختام لقاءنا الإلكتروني.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انتبهوا ع حالكم ...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باي باي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9591" y="0"/>
            <a:ext cx="536713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407963" y="436098"/>
            <a:ext cx="5092505" cy="280606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tx1"/>
                </a:solidFill>
              </a:rPr>
              <a:t>سلام المَسيح أصدقائي... </a:t>
            </a:r>
          </a:p>
          <a:p>
            <a:pPr algn="ctr"/>
            <a:r>
              <a:rPr lang="ar-LB" sz="3500" b="1" dirty="0">
                <a:solidFill>
                  <a:schemeClr val="tx1"/>
                </a:solidFill>
              </a:rPr>
              <a:t>شو رح نعمل اليوم؟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53695" y="403490"/>
            <a:ext cx="7301132" cy="13984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800" b="1" dirty="0">
                <a:solidFill>
                  <a:schemeClr val="accent2">
                    <a:lumMod val="75000"/>
                  </a:schemeClr>
                </a:solidFill>
              </a:rPr>
              <a:t>نحفظ </a:t>
            </a:r>
            <a:r>
              <a:rPr lang="ar-SA" sz="3600" dirty="0"/>
              <a:t>أسْرار الكَني</a:t>
            </a:r>
            <a:r>
              <a:rPr lang="ar-LB" sz="3600" dirty="0"/>
              <a:t>س</a:t>
            </a:r>
            <a:r>
              <a:rPr lang="ar-SA" sz="3600" dirty="0"/>
              <a:t>ة الكاثوليكيّة السَّبعَة، </a:t>
            </a:r>
            <a:r>
              <a:rPr lang="ar-LB" sz="3600" dirty="0"/>
              <a:t>ونعرّف عنها</a:t>
            </a:r>
            <a:endParaRPr lang="en-US" sz="36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594487" y="3121352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4312" y="2282924"/>
            <a:ext cx="8529637" cy="1360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300" b="1" dirty="0">
                <a:solidFill>
                  <a:schemeClr val="accent2">
                    <a:lumMod val="75000"/>
                  </a:schemeClr>
                </a:solidFill>
              </a:rPr>
              <a:t>ننتبه</a:t>
            </a:r>
            <a:r>
              <a:rPr lang="ar-LB" sz="3300" b="1" dirty="0">
                <a:solidFill>
                  <a:srgbClr val="FF0000"/>
                </a:solidFill>
              </a:rPr>
              <a:t> </a:t>
            </a:r>
            <a:r>
              <a:rPr lang="ar-LB" sz="3300" dirty="0"/>
              <a:t>إ</a:t>
            </a:r>
            <a:r>
              <a:rPr lang="ar-SA" sz="3300" dirty="0"/>
              <a:t>نّ</a:t>
            </a:r>
            <a:r>
              <a:rPr lang="ar-LB" sz="3300" dirty="0"/>
              <a:t>و</a:t>
            </a:r>
            <a:r>
              <a:rPr lang="ar-SA" sz="3300" dirty="0"/>
              <a:t> </a:t>
            </a:r>
            <a:r>
              <a:rPr lang="ar-SA" sz="3600" dirty="0"/>
              <a:t> الأسْرارَ علامات حِسِّية لحضور اللّه بَيننا ومَحَب</a:t>
            </a:r>
            <a:r>
              <a:rPr lang="ar-LB" sz="3600" dirty="0"/>
              <a:t>تو</a:t>
            </a:r>
            <a:r>
              <a:rPr lang="ar-SA" sz="3600" dirty="0"/>
              <a:t> ل</a:t>
            </a:r>
            <a:r>
              <a:rPr lang="ar-LB" sz="3600" dirty="0"/>
              <a:t>إ</a:t>
            </a:r>
            <a:r>
              <a:rPr lang="ar-SA" sz="3600" dirty="0"/>
              <a:t>نا، و</a:t>
            </a:r>
            <a:r>
              <a:rPr lang="ar-LB" sz="3600" dirty="0"/>
              <a:t>إ</a:t>
            </a:r>
            <a:r>
              <a:rPr lang="ar-SA" sz="3600" dirty="0"/>
              <a:t>نها </a:t>
            </a:r>
            <a:r>
              <a:rPr lang="ar-LB" sz="3600" dirty="0"/>
              <a:t>ب</a:t>
            </a:r>
            <a:r>
              <a:rPr lang="ar-SA" sz="3600" dirty="0"/>
              <a:t>تقَوِّينا</a:t>
            </a:r>
            <a:r>
              <a:rPr lang="en-US" sz="3600" dirty="0"/>
              <a:t> </a:t>
            </a:r>
            <a:r>
              <a:rPr lang="ar-LB" sz="3600" dirty="0"/>
              <a:t>ب</a:t>
            </a:r>
            <a:r>
              <a:rPr lang="ar-SA" sz="3600" dirty="0"/>
              <a:t>حَيا</a:t>
            </a:r>
            <a:r>
              <a:rPr lang="ar-LB" sz="3600" dirty="0"/>
              <a:t>تنا</a:t>
            </a:r>
            <a:r>
              <a:rPr lang="en-US" sz="3600" dirty="0"/>
              <a:t>.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52" y="3953022"/>
            <a:ext cx="4688247" cy="29049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658" y="4883468"/>
            <a:ext cx="3347248" cy="1974532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318616" y="365760"/>
            <a:ext cx="3251979" cy="2414585"/>
          </a:xfrm>
          <a:prstGeom prst="cloudCallout">
            <a:avLst>
              <a:gd name="adj1" fmla="val 18092"/>
              <a:gd name="adj2" fmla="val 1201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>
              <a:solidFill>
                <a:schemeClr val="tx1"/>
              </a:solidFill>
            </a:endParaRP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شو شايفين بهالصور؟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5"/>
          <a:stretch/>
        </p:blipFill>
        <p:spPr>
          <a:xfrm>
            <a:off x="158044" y="1005840"/>
            <a:ext cx="5750278" cy="551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3640" y="2687090"/>
            <a:ext cx="2392680" cy="430807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472807" y="457200"/>
            <a:ext cx="4312553" cy="2743200"/>
          </a:xfrm>
          <a:prstGeom prst="cloudCallout">
            <a:avLst>
              <a:gd name="adj1" fmla="val 62535"/>
              <a:gd name="adj2" fmla="val 8177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بطاقة معايدة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107" y="4159293"/>
            <a:ext cx="4356893" cy="2570119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594727" y="563880"/>
            <a:ext cx="4022993" cy="3688080"/>
          </a:xfrm>
          <a:prstGeom prst="cloudCallout">
            <a:avLst>
              <a:gd name="adj1" fmla="val 86352"/>
              <a:gd name="adj2" fmla="val 406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عَ شو بتْدِلّ هالبطاقة برأيكن؟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602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BE5F"/>
      </a:accent1>
      <a:accent2>
        <a:srgbClr val="B76C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3112</TotalTime>
  <Words>429</Words>
  <Application>Microsoft Office PowerPoint</Application>
  <PresentationFormat>On-screen Show (4:3)</PresentationFormat>
  <Paragraphs>107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السادس عشر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WMAKSOUR</dc:creator>
  <cp:lastModifiedBy>Michel Haddad (Prof)</cp:lastModifiedBy>
  <cp:revision>253</cp:revision>
  <dcterms:created xsi:type="dcterms:W3CDTF">2020-06-11T06:09:44Z</dcterms:created>
  <dcterms:modified xsi:type="dcterms:W3CDTF">2022-02-25T20:08:28Z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D0CE23A0-CDCB-467E-A52F-409ED6A9A62E</vt:lpwstr>
  </property>
  <property fmtid="{D5CDD505-2E9C-101B-9397-08002B2CF9AE}" pid="3" name="ArticulatePath">
    <vt:lpwstr>EB3-rencontre-16 2021-2022</vt:lpwstr>
  </property>
</Properties>
</file>