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36"/>
  </p:notesMasterIdLst>
  <p:sldIdLst>
    <p:sldId id="256" r:id="rId2"/>
    <p:sldId id="257" r:id="rId3"/>
    <p:sldId id="360" r:id="rId4"/>
    <p:sldId id="304" r:id="rId5"/>
    <p:sldId id="359" r:id="rId6"/>
    <p:sldId id="269" r:id="rId7"/>
    <p:sldId id="264" r:id="rId8"/>
    <p:sldId id="483" r:id="rId9"/>
    <p:sldId id="428" r:id="rId10"/>
    <p:sldId id="390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30" r:id="rId20"/>
    <p:sldId id="492" r:id="rId21"/>
    <p:sldId id="429" r:id="rId22"/>
    <p:sldId id="442" r:id="rId23"/>
    <p:sldId id="493" r:id="rId24"/>
    <p:sldId id="494" r:id="rId25"/>
    <p:sldId id="495" r:id="rId26"/>
    <p:sldId id="407" r:id="rId27"/>
    <p:sldId id="467" r:id="rId28"/>
    <p:sldId id="496" r:id="rId29"/>
    <p:sldId id="497" r:id="rId30"/>
    <p:sldId id="498" r:id="rId31"/>
    <p:sldId id="499" r:id="rId32"/>
    <p:sldId id="500" r:id="rId33"/>
    <p:sldId id="501" r:id="rId34"/>
    <p:sldId id="502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880"/>
    <a:srgbClr val="F523DC"/>
    <a:srgbClr val="FFCC99"/>
    <a:srgbClr val="F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7006" autoAdjust="0"/>
  </p:normalViewPr>
  <p:slideViewPr>
    <p:cSldViewPr snapToGrid="0">
      <p:cViewPr varScale="1">
        <p:scale>
          <a:sx n="96" d="100"/>
          <a:sy n="96" d="100"/>
        </p:scale>
        <p:origin x="1380" y="8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92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7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9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42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5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0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6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5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56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7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306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6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4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906" y="1450804"/>
            <a:ext cx="6198293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783" y="4871745"/>
            <a:ext cx="6627680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+mj-cs"/>
              </a:rPr>
              <a:t>يُقَدِّمُ كِتابَ الأساسِيَّ الثّالِث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0" y="-548227"/>
            <a:ext cx="4450080" cy="5318347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838200" y="4693920"/>
            <a:ext cx="7193280" cy="216408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راح داني م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ع 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إِ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ختو ريتا ت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يمَضّو ع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طل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ة الصّ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يف ع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ند س</a:t>
            </a:r>
            <a:r>
              <a:rPr lang="ar-LB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ِ</a:t>
            </a:r>
            <a:r>
              <a:rPr lang="ar-SA" sz="3800" dirty="0">
                <a:latin typeface="Calibri" panose="020F0502020204030204" pitchFamily="34" charset="0"/>
                <a:ea typeface="Times New Roman" panose="02020603050405020304" pitchFamily="18" charset="0"/>
              </a:rPr>
              <a:t>تُّن</a:t>
            </a:r>
            <a:r>
              <a:rPr lang="en-US" sz="3800" dirty="0">
                <a:latin typeface="Traditional Arabic" panose="02020603050405020304" pitchFamily="18" charset="-78"/>
                <a:ea typeface="Times New Roman" panose="02020603050405020304" pitchFamily="18" charset="0"/>
              </a:rPr>
              <a:t>.</a:t>
            </a:r>
            <a:endParaRPr lang="en-US" sz="3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119" y="472440"/>
            <a:ext cx="3042009" cy="3943678"/>
          </a:xfrm>
        </p:spPr>
      </p:pic>
      <p:sp>
        <p:nvSpPr>
          <p:cNvPr id="6" name="Wave 5"/>
          <p:cNvSpPr/>
          <p:nvPr/>
        </p:nvSpPr>
        <p:spPr>
          <a:xfrm>
            <a:off x="152400" y="4236720"/>
            <a:ext cx="8641080" cy="252984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وكان</a:t>
            </a:r>
            <a:r>
              <a:rPr lang="ar-LB" sz="3200" dirty="0"/>
              <a:t>ِ</a:t>
            </a:r>
            <a:r>
              <a:rPr lang="ar-SA" sz="3200" dirty="0"/>
              <a:t>ت س</a:t>
            </a:r>
            <a:r>
              <a:rPr lang="ar-LB" sz="3200" dirty="0"/>
              <a:t>ِ</a:t>
            </a:r>
            <a:r>
              <a:rPr lang="ar-SA" sz="3200" dirty="0"/>
              <a:t>تُّن ع</a:t>
            </a:r>
            <a:r>
              <a:rPr lang="ar-LB" sz="3200" dirty="0"/>
              <a:t>ِ</a:t>
            </a:r>
            <a:r>
              <a:rPr lang="ar-SA" sz="3200" dirty="0"/>
              <a:t>ندا وَزّة ح</a:t>
            </a:r>
            <a:r>
              <a:rPr lang="ar-LB" sz="3200" dirty="0"/>
              <a:t>ِ</a:t>
            </a:r>
            <a:r>
              <a:rPr lang="ar-SA" sz="3200" dirty="0"/>
              <a:t>لو</a:t>
            </a:r>
            <a:r>
              <a:rPr lang="ar-LB" sz="3200" dirty="0"/>
              <a:t>ِ</a:t>
            </a:r>
            <a:r>
              <a:rPr lang="ar-SA" sz="3200" dirty="0"/>
              <a:t>ة كتير وب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حِبْها كتير</a:t>
            </a:r>
            <a:r>
              <a:rPr lang="en-US" sz="3200" dirty="0"/>
              <a:t>.</a:t>
            </a:r>
          </a:p>
          <a:p>
            <a:pPr algn="ctr" rtl="1"/>
            <a:r>
              <a:rPr lang="ar-SA" sz="3200" dirty="0"/>
              <a:t>كانو ي</a:t>
            </a:r>
            <a:r>
              <a:rPr lang="ar-LB" sz="3200" dirty="0"/>
              <a:t>ِ</a:t>
            </a:r>
            <a:r>
              <a:rPr lang="ar-SA" sz="3200" dirty="0"/>
              <a:t>لعَبُوا م</a:t>
            </a:r>
            <a:r>
              <a:rPr lang="ar-LB" sz="3200" dirty="0"/>
              <a:t>َ</a:t>
            </a:r>
            <a:r>
              <a:rPr lang="ar-SA" sz="3200" dirty="0"/>
              <a:t>عها ويزِتُّوا عليها حجار وه</a:t>
            </a:r>
            <a:r>
              <a:rPr lang="ar-LB" sz="3200" dirty="0"/>
              <a:t>ِ</a:t>
            </a:r>
            <a:r>
              <a:rPr lang="ar-SA" sz="3200" dirty="0"/>
              <a:t>ي ت</a:t>
            </a:r>
            <a:r>
              <a:rPr lang="ar-LB" sz="3200" dirty="0"/>
              <a:t>ِ</a:t>
            </a:r>
            <a:r>
              <a:rPr lang="ar-SA" sz="3200" dirty="0"/>
              <a:t>هرُب مِنُن وه</a:t>
            </a:r>
            <a:r>
              <a:rPr lang="ar-LB" sz="3200" dirty="0"/>
              <a:t>ِ</a:t>
            </a:r>
            <a:r>
              <a:rPr lang="ar-SA" sz="3200" dirty="0"/>
              <a:t>نّي يض</a:t>
            </a:r>
            <a:r>
              <a:rPr lang="ar-LB" sz="3200" dirty="0"/>
              <a:t>َ</a:t>
            </a:r>
            <a:r>
              <a:rPr lang="ar-SA" sz="3200" dirty="0"/>
              <a:t>حَكُوا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8650"/>
            <a:ext cx="5046465" cy="4357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70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137160" y="4221480"/>
            <a:ext cx="8641080" cy="252984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وم</a:t>
            </a:r>
            <a:r>
              <a:rPr lang="ar-LB" sz="3600" dirty="0"/>
              <a:t>َ</a:t>
            </a:r>
            <a:r>
              <a:rPr lang="ar-SA" sz="3600" dirty="0"/>
              <a:t>ر</a:t>
            </a:r>
            <a:r>
              <a:rPr lang="ar-LB" sz="3600" dirty="0"/>
              <a:t>َّ</a:t>
            </a:r>
            <a:r>
              <a:rPr lang="ar-SA" sz="3600" dirty="0"/>
              <a:t>ة كانوا ع</a:t>
            </a:r>
            <a:r>
              <a:rPr lang="ar-LB" sz="3600" dirty="0"/>
              <a:t>َ</a:t>
            </a:r>
            <a:r>
              <a:rPr lang="ar-SA" sz="3600" dirty="0"/>
              <a:t>م يلع</a:t>
            </a:r>
            <a:r>
              <a:rPr lang="ar-LB" sz="3600" dirty="0"/>
              <a:t>َ</a:t>
            </a:r>
            <a:r>
              <a:rPr lang="ar-SA" sz="3600" dirty="0"/>
              <a:t>بو بالطّابة وقام داني</a:t>
            </a:r>
            <a:endParaRPr lang="ar-LB" sz="3600" dirty="0"/>
          </a:p>
          <a:p>
            <a:pPr algn="ctr" rtl="1"/>
            <a:r>
              <a:rPr lang="ar-SA" sz="3600" dirty="0"/>
              <a:t> زَتها ب</a:t>
            </a:r>
            <a:r>
              <a:rPr lang="ar-LB" sz="3600" dirty="0"/>
              <a:t>ِ</a:t>
            </a:r>
            <a:r>
              <a:rPr lang="ar-SA" sz="3600" dirty="0"/>
              <a:t>ق</a:t>
            </a:r>
            <a:r>
              <a:rPr lang="ar-LB" sz="3600" dirty="0"/>
              <a:t>ُ</a:t>
            </a:r>
            <a:r>
              <a:rPr lang="ar-SA" sz="3600" dirty="0"/>
              <a:t>و</a:t>
            </a:r>
            <a:r>
              <a:rPr lang="ar-LB" sz="3600" dirty="0"/>
              <a:t>ّ</a:t>
            </a:r>
            <a:r>
              <a:rPr lang="ar-SA" sz="3600" dirty="0"/>
              <a:t>ة كتير و</a:t>
            </a:r>
            <a:r>
              <a:rPr lang="ar-LB" sz="3600" dirty="0"/>
              <a:t>إ</a:t>
            </a:r>
            <a:r>
              <a:rPr lang="ar-SA" sz="3600" dirty="0"/>
              <a:t>ج</a:t>
            </a:r>
            <a:r>
              <a:rPr lang="ar-LB" sz="3600" dirty="0"/>
              <a:t>ِ</a:t>
            </a:r>
            <a:r>
              <a:rPr lang="ar-SA" sz="3600" dirty="0"/>
              <a:t>ت عَ راس الو</a:t>
            </a:r>
            <a:r>
              <a:rPr lang="ar-LB" sz="3600" dirty="0"/>
              <a:t>َ</a:t>
            </a:r>
            <a:r>
              <a:rPr lang="ar-SA" sz="3600" dirty="0"/>
              <a:t>زّة وقَتَلتها.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79" y="518160"/>
            <a:ext cx="6429335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245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0" y="3048000"/>
            <a:ext cx="9144000" cy="38100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/>
              <a:t>انصدَمُوا داني وريتا م</a:t>
            </a:r>
            <a:r>
              <a:rPr lang="ar-LB" sz="3300" dirty="0"/>
              <a:t>ِ</a:t>
            </a:r>
            <a:r>
              <a:rPr lang="ar-SA" sz="3300" dirty="0"/>
              <a:t>ن ي</a:t>
            </a:r>
            <a:r>
              <a:rPr lang="ar-LB" sz="3300" dirty="0"/>
              <a:t>َ</a:t>
            </a:r>
            <a:r>
              <a:rPr lang="ar-SA" sz="3300" dirty="0"/>
              <a:t>ل</a:t>
            </a:r>
            <a:r>
              <a:rPr lang="ar-LB" sz="3300" dirty="0"/>
              <a:t>ْ</a:t>
            </a:r>
            <a:r>
              <a:rPr lang="ar-SA" sz="3300" dirty="0"/>
              <a:t>لي صار وخافوا كتير من ي</a:t>
            </a:r>
            <a:r>
              <a:rPr lang="ar-LB" sz="3300" dirty="0"/>
              <a:t>َ</a:t>
            </a:r>
            <a:r>
              <a:rPr lang="ar-SA" sz="3300" dirty="0"/>
              <a:t>ل</a:t>
            </a:r>
            <a:r>
              <a:rPr lang="ar-LB" sz="3300" dirty="0"/>
              <a:t>ْ</a:t>
            </a:r>
            <a:r>
              <a:rPr lang="ar-SA" sz="3300" dirty="0"/>
              <a:t>لي ب</a:t>
            </a:r>
            <a:r>
              <a:rPr lang="ar-LB" sz="3300" dirty="0"/>
              <a:t>َ</a:t>
            </a:r>
            <a:r>
              <a:rPr lang="ar-SA" sz="3300" dirty="0"/>
              <a:t>دَّا تقُولُو س</a:t>
            </a:r>
            <a:r>
              <a:rPr lang="ar-LB" sz="3300" dirty="0"/>
              <a:t>ِ</a:t>
            </a:r>
            <a:r>
              <a:rPr lang="ar-SA" sz="3300" dirty="0"/>
              <a:t>تّن أو ت</a:t>
            </a:r>
            <a:r>
              <a:rPr lang="ar-LB" sz="3300" dirty="0"/>
              <a:t>َ</a:t>
            </a:r>
            <a:r>
              <a:rPr lang="ar-SA" sz="3300" dirty="0"/>
              <a:t>عمْلُو لمّا تَعرِف</a:t>
            </a:r>
            <a:r>
              <a:rPr lang="ar-LB" sz="3300" dirty="0"/>
              <a:t>.</a:t>
            </a:r>
            <a:endParaRPr lang="en-US" sz="3300" dirty="0"/>
          </a:p>
          <a:p>
            <a:pPr algn="ctr" rtl="1"/>
            <a:r>
              <a:rPr lang="ar-SA" sz="3300" dirty="0"/>
              <a:t>ك</a:t>
            </a:r>
            <a:r>
              <a:rPr lang="ar-LB" sz="3300" dirty="0"/>
              <a:t>ِ</a:t>
            </a:r>
            <a:r>
              <a:rPr lang="ar-SA" sz="3300" dirty="0"/>
              <a:t>رمال هيك، قرَّروا ما يخ</a:t>
            </a:r>
            <a:r>
              <a:rPr lang="ar-LB" sz="3300" dirty="0"/>
              <a:t>َ</a:t>
            </a:r>
            <a:r>
              <a:rPr lang="ar-SA" sz="3300" dirty="0"/>
              <a:t>ب</a:t>
            </a:r>
            <a:r>
              <a:rPr lang="ar-LB" sz="3300" dirty="0"/>
              <a:t>ْ</a:t>
            </a:r>
            <a:r>
              <a:rPr lang="ar-SA" sz="3300" dirty="0"/>
              <a:t>روها،</a:t>
            </a:r>
            <a:endParaRPr lang="en-US" sz="3300" dirty="0"/>
          </a:p>
          <a:p>
            <a:pPr algn="ctr" rtl="1"/>
            <a:r>
              <a:rPr lang="ar-SA" sz="3300" dirty="0"/>
              <a:t> وك</a:t>
            </a:r>
            <a:r>
              <a:rPr lang="ar-LB" sz="3300" dirty="0"/>
              <a:t>َ</a:t>
            </a:r>
            <a:r>
              <a:rPr lang="ar-SA" sz="3300" dirty="0"/>
              <a:t>بّوا الو</a:t>
            </a:r>
            <a:r>
              <a:rPr lang="ar-LB" sz="3300" dirty="0"/>
              <a:t>َ</a:t>
            </a:r>
            <a:r>
              <a:rPr lang="ar-SA" sz="3300" dirty="0"/>
              <a:t>زّة بَرَّات الجْنَينَة</a:t>
            </a:r>
            <a:r>
              <a:rPr lang="en-US" sz="33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716" y="230122"/>
            <a:ext cx="6309364" cy="3147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79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0" y="4008120"/>
            <a:ext cx="9144000" cy="284988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SA" sz="3600" dirty="0"/>
              <a:t>وصارِت ريتا تِتْأمّ</a:t>
            </a:r>
            <a:r>
              <a:rPr lang="ar-LB" sz="3600" dirty="0"/>
              <a:t>َ</a:t>
            </a:r>
            <a:r>
              <a:rPr lang="ar-SA" sz="3600" dirty="0"/>
              <a:t>ر عَ داني: عْمُول هيك أحَسَن ما خ</a:t>
            </a:r>
            <a:r>
              <a:rPr lang="ar-LB" sz="3600" dirty="0"/>
              <a:t>َ</a:t>
            </a:r>
            <a:r>
              <a:rPr lang="ar-SA" sz="3600" dirty="0"/>
              <a:t>بِّر «التيتا»، ورُوح هيك أحَسَن ما خ</a:t>
            </a:r>
            <a:r>
              <a:rPr lang="ar-LB" sz="3600" dirty="0"/>
              <a:t>َ</a:t>
            </a:r>
            <a:r>
              <a:rPr lang="ar-SA" sz="3600" dirty="0"/>
              <a:t>بّ</a:t>
            </a:r>
            <a:r>
              <a:rPr lang="ar-LB" sz="3600" dirty="0"/>
              <a:t>ِ</a:t>
            </a:r>
            <a:r>
              <a:rPr lang="ar-SA" sz="3600" dirty="0"/>
              <a:t>ر «التيتا</a:t>
            </a:r>
            <a:r>
              <a:rPr lang="ar-LB" sz="3600" dirty="0"/>
              <a:t>»</a:t>
            </a: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28800" y="-274320"/>
            <a:ext cx="4505800" cy="556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70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0"/>
            <a:ext cx="3876168" cy="4312920"/>
          </a:xfrm>
        </p:spPr>
      </p:pic>
      <p:sp>
        <p:nvSpPr>
          <p:cNvPr id="3" name="Wave 2"/>
          <p:cNvSpPr/>
          <p:nvPr/>
        </p:nvSpPr>
        <p:spPr>
          <a:xfrm>
            <a:off x="0" y="3810000"/>
            <a:ext cx="9144000" cy="30480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وهيك عاش داني 3 </a:t>
            </a:r>
            <a:r>
              <a:rPr lang="ar-LB" sz="3600" dirty="0"/>
              <a:t>إ</a:t>
            </a:r>
            <a:r>
              <a:rPr lang="ar-SA" sz="3600" dirty="0"/>
              <a:t>ي</a:t>
            </a:r>
            <a:r>
              <a:rPr lang="ar-LB" sz="3600" dirty="0"/>
              <a:t>ّ</a:t>
            </a:r>
            <a:r>
              <a:rPr lang="ar-SA" sz="3600" dirty="0"/>
              <a:t>ام ب</a:t>
            </a:r>
            <a:r>
              <a:rPr lang="ar-LB" sz="3600" dirty="0"/>
              <a:t>ِ</a:t>
            </a:r>
            <a:r>
              <a:rPr lang="ar-SA" sz="3600" dirty="0"/>
              <a:t>الع</a:t>
            </a:r>
            <a:r>
              <a:rPr lang="ar-LB" sz="3600" dirty="0"/>
              <a:t>َ</a:t>
            </a:r>
            <a:r>
              <a:rPr lang="ar-SA" sz="3600" dirty="0"/>
              <a:t>ذاب: الع</a:t>
            </a:r>
            <a:r>
              <a:rPr lang="ar-LB" sz="3600" dirty="0"/>
              <a:t>َ</a:t>
            </a:r>
            <a:r>
              <a:rPr lang="ar-SA" sz="3600" dirty="0"/>
              <a:t>ذاب م</a:t>
            </a:r>
            <a:r>
              <a:rPr lang="ar-LB" sz="3600" dirty="0"/>
              <a:t>ِ</a:t>
            </a:r>
            <a:r>
              <a:rPr lang="ar-SA" sz="3600" dirty="0"/>
              <a:t>ن ت</a:t>
            </a:r>
            <a:r>
              <a:rPr lang="ar-LB" sz="3600" dirty="0"/>
              <a:t>ِ</a:t>
            </a:r>
            <a:r>
              <a:rPr lang="ar-SA" sz="3600" dirty="0"/>
              <a:t>أنِيب الضَّمير، والعَذَاب م</a:t>
            </a:r>
            <a:r>
              <a:rPr lang="ar-LB" sz="3600" dirty="0"/>
              <a:t>ِ</a:t>
            </a:r>
            <a:r>
              <a:rPr lang="ar-SA" sz="3600" dirty="0"/>
              <a:t>ن است</a:t>
            </a:r>
            <a:r>
              <a:rPr lang="ar-LB" sz="3600" dirty="0"/>
              <a:t>ِ</a:t>
            </a:r>
            <a:r>
              <a:rPr lang="ar-SA" sz="3600" dirty="0"/>
              <a:t>عْباد </a:t>
            </a:r>
            <a:r>
              <a:rPr lang="ar-LB" sz="3600" dirty="0"/>
              <a:t>إِ</a:t>
            </a:r>
            <a:r>
              <a:rPr lang="ar-SA" sz="3600" dirty="0"/>
              <a:t>ختو لإ</a:t>
            </a:r>
            <a:r>
              <a:rPr lang="ar-LB" sz="3600" dirty="0"/>
              <a:t>ِ</a:t>
            </a:r>
            <a:r>
              <a:rPr lang="ar-SA" sz="3600" dirty="0"/>
              <a:t>لو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وأخير</a:t>
            </a:r>
            <a:r>
              <a:rPr lang="ar-LB" sz="3600" dirty="0"/>
              <a:t>ً</a:t>
            </a:r>
            <a:r>
              <a:rPr lang="ar-SA" sz="3600" dirty="0"/>
              <a:t>ا بَطَّل في ي</a:t>
            </a:r>
            <a:r>
              <a:rPr lang="ar-LB" sz="3600" dirty="0"/>
              <a:t>ِ</a:t>
            </a:r>
            <a:r>
              <a:rPr lang="ar-SA" sz="3600" dirty="0"/>
              <a:t>تح</a:t>
            </a:r>
            <a:r>
              <a:rPr lang="ar-LB" sz="3600" dirty="0"/>
              <a:t>َ</a:t>
            </a:r>
            <a:r>
              <a:rPr lang="ar-SA" sz="3600" dirty="0"/>
              <a:t>مَّل.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7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729" y="2827340"/>
            <a:ext cx="3611483" cy="3598607"/>
          </a:xfrm>
        </p:spPr>
      </p:pic>
      <p:sp>
        <p:nvSpPr>
          <p:cNvPr id="3" name="Wave 2"/>
          <p:cNvSpPr/>
          <p:nvPr/>
        </p:nvSpPr>
        <p:spPr>
          <a:xfrm>
            <a:off x="809468" y="0"/>
            <a:ext cx="7330191" cy="2870617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طُلِع عِنِد ستّو وخَبّرا كِلّ شي.</a:t>
            </a:r>
            <a:endParaRPr lang="en-US" sz="3600" dirty="0"/>
          </a:p>
          <a:p>
            <a:pPr algn="ctr" rtl="1"/>
            <a:r>
              <a:rPr lang="ar-SA" sz="3600" dirty="0"/>
              <a:t> وقَلا هُوّي عَم ي</a:t>
            </a:r>
            <a:r>
              <a:rPr lang="ar-LB" sz="3600" dirty="0"/>
              <a:t>ِ</a:t>
            </a:r>
            <a:r>
              <a:rPr lang="ar-SA" sz="3600" dirty="0"/>
              <a:t>ب</a:t>
            </a:r>
            <a:r>
              <a:rPr lang="ar-LB" sz="3600" dirty="0"/>
              <a:t>ْ</a:t>
            </a:r>
            <a:r>
              <a:rPr lang="ar-SA" sz="3600" dirty="0"/>
              <a:t>كي: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811844" y="3102964"/>
            <a:ext cx="4062334" cy="2233533"/>
          </a:xfrm>
          <a:prstGeom prst="cloudCallout">
            <a:avLst>
              <a:gd name="adj1" fmla="val -61054"/>
              <a:gd name="adj2" fmla="val 30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4000" dirty="0">
                <a:solidFill>
                  <a:schemeClr val="tx1"/>
                </a:solidFill>
                <a:cs typeface="+mj-cs"/>
              </a:rPr>
              <a:t>«دَخِيل</a:t>
            </a:r>
            <a:r>
              <a:rPr lang="ar-LB" sz="4000" dirty="0">
                <a:solidFill>
                  <a:schemeClr val="tx1"/>
                </a:solidFill>
                <a:cs typeface="+mj-cs"/>
              </a:rPr>
              <a:t>ِ</a:t>
            </a:r>
            <a:r>
              <a:rPr lang="ar-SA" sz="4000" dirty="0">
                <a:solidFill>
                  <a:schemeClr val="tx1"/>
                </a:solidFill>
                <a:cs typeface="+mj-cs"/>
              </a:rPr>
              <a:t>ك سام</a:t>
            </a:r>
            <a:r>
              <a:rPr lang="ar-LB" sz="4000" dirty="0">
                <a:solidFill>
                  <a:schemeClr val="tx1"/>
                </a:solidFill>
                <a:cs typeface="+mj-cs"/>
              </a:rPr>
              <a:t>ْ</a:t>
            </a:r>
            <a:r>
              <a:rPr lang="ar-SA" sz="4000" dirty="0">
                <a:solidFill>
                  <a:schemeClr val="tx1"/>
                </a:solidFill>
                <a:cs typeface="+mj-cs"/>
              </a:rPr>
              <a:t>حي</a:t>
            </a:r>
            <a:r>
              <a:rPr lang="ar-LB" sz="4000" dirty="0">
                <a:solidFill>
                  <a:schemeClr val="tx1"/>
                </a:solidFill>
                <a:cs typeface="+mj-cs"/>
              </a:rPr>
              <a:t>ني»</a:t>
            </a:r>
            <a:endParaRPr lang="en-US" sz="4000" dirty="0">
              <a:solidFill>
                <a:schemeClr val="tx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3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008682" y="524658"/>
            <a:ext cx="4751881" cy="167889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ساعِتَها</a:t>
            </a:r>
            <a:r>
              <a:rPr lang="ar-SA" sz="3600" dirty="0"/>
              <a:t> قال</a:t>
            </a:r>
            <a:r>
              <a:rPr lang="ar-LB" sz="3600" dirty="0"/>
              <a:t>ِ</a:t>
            </a:r>
            <a:r>
              <a:rPr lang="ar-SA" sz="3600" dirty="0"/>
              <a:t>ت</a:t>
            </a:r>
            <a:r>
              <a:rPr lang="ar-LB" sz="3600" dirty="0"/>
              <a:t>ْ</a:t>
            </a:r>
            <a:r>
              <a:rPr lang="ar-SA" sz="3600" dirty="0"/>
              <a:t>لو</a:t>
            </a:r>
            <a:r>
              <a:rPr lang="ar-LB" sz="3600" dirty="0"/>
              <a:t> </a:t>
            </a:r>
            <a:r>
              <a:rPr lang="ar-SA" sz="3600" dirty="0"/>
              <a:t>س</a:t>
            </a:r>
            <a:r>
              <a:rPr lang="ar-LB" sz="3600" dirty="0"/>
              <a:t>ِ</a:t>
            </a:r>
            <a:r>
              <a:rPr lang="ar-SA" sz="3600" dirty="0"/>
              <a:t>تّو</a:t>
            </a:r>
            <a:r>
              <a:rPr lang="ar-LB" sz="3600" dirty="0"/>
              <a:t>:</a:t>
            </a:r>
            <a:endParaRPr lang="en-US" sz="3600" dirty="0"/>
          </a:p>
        </p:txBody>
      </p:sp>
      <p:sp>
        <p:nvSpPr>
          <p:cNvPr id="2" name="Cloud Callout 1"/>
          <p:cNvSpPr/>
          <p:nvPr/>
        </p:nvSpPr>
        <p:spPr>
          <a:xfrm>
            <a:off x="134911" y="2098623"/>
            <a:ext cx="5921113" cy="4264702"/>
          </a:xfrm>
          <a:prstGeom prst="cloudCallout">
            <a:avLst>
              <a:gd name="adj1" fmla="val 49832"/>
              <a:gd name="adj2" fmla="val 24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يا تُقبُرْني، أنا سامَحْتَك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ز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مان، لأنّي كِنت عارفي 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ق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صّ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 الو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ز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ة. أنا ش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ف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تْكُن ع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م ت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ح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ملُوها ل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ب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رّات الجنينة، ب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س كِنِت ناطر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ة </a:t>
            </a:r>
            <a:r>
              <a:rPr lang="ar-LB" sz="3000" dirty="0">
                <a:solidFill>
                  <a:schemeClr val="tx1"/>
                </a:solidFill>
              </a:rPr>
              <a:t>إنّ</a:t>
            </a:r>
            <a:r>
              <a:rPr lang="ar-SA" sz="3000" dirty="0">
                <a:solidFill>
                  <a:schemeClr val="tx1"/>
                </a:solidFill>
              </a:rPr>
              <a:t>ك تِجِي </a:t>
            </a:r>
            <a:r>
              <a:rPr lang="ar-LB" sz="3000" dirty="0">
                <a:solidFill>
                  <a:schemeClr val="tx1"/>
                </a:solidFill>
              </a:rPr>
              <a:t>إن</a:t>
            </a:r>
            <a:r>
              <a:rPr lang="ar-SA" sz="3000" dirty="0">
                <a:solidFill>
                  <a:schemeClr val="tx1"/>
                </a:solidFill>
              </a:rPr>
              <a:t>تَ وتخ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بّرنِي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2517" y="3067183"/>
            <a:ext cx="3611483" cy="359860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6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74754" y="1034321"/>
            <a:ext cx="8439462" cy="4886794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حِمِلْ ونِزِل 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ن كتاف داني، وما صَدّق حالو. رمَا حالُو بين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يد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ين ستّو وصار يبَوِّسْها ويْنُطّ من الف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ح، وع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رِف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نّو الاعت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راف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الخ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طيئة بيحَرِّر، و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نّو المُسامَحَة بْتَعطِي فَرح ك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تير ك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بير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2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120" y="3828358"/>
            <a:ext cx="5135880" cy="3029642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753431" y="396240"/>
            <a:ext cx="4656769" cy="3193732"/>
          </a:xfrm>
          <a:prstGeom prst="cloudCallout">
            <a:avLst>
              <a:gd name="adj1" fmla="val 55570"/>
              <a:gd name="adj2" fmla="val 6522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ومِن بَعد ما سْمِعْتو هالقِصّة، جَرْبوا جاوْبوني عَ هَالأسئِلِة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646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120" y="3828358"/>
            <a:ext cx="5135880" cy="3029642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096656" y="246339"/>
            <a:ext cx="3401518" cy="3193732"/>
          </a:xfrm>
          <a:prstGeom prst="cloudCallout">
            <a:avLst>
              <a:gd name="adj1" fmla="val 14689"/>
              <a:gd name="adj2" fmla="val 718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ومِن بَعد ما سمِعْتو هَالقِصّة، جَرْبوا جاوْبوني عَ هَالأسئِلة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19921" y="239844"/>
            <a:ext cx="4392118" cy="58236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شو </a:t>
            </a:r>
            <a:r>
              <a:rPr lang="ar-SA" sz="3000" dirty="0">
                <a:solidFill>
                  <a:schemeClr val="tx1"/>
                </a:solidFill>
              </a:rPr>
              <a:t>رَأيك</a:t>
            </a:r>
            <a:r>
              <a:rPr lang="ar-LB" sz="3000" dirty="0">
                <a:solidFill>
                  <a:schemeClr val="tx1"/>
                </a:solidFill>
              </a:rPr>
              <a:t>ُن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بِهَ</a:t>
            </a:r>
            <a:r>
              <a:rPr lang="ar-SA" sz="3000" dirty="0">
                <a:solidFill>
                  <a:schemeClr val="tx1"/>
                </a:solidFill>
              </a:rPr>
              <a:t>القِصَّة؟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-</a:t>
            </a:r>
            <a:r>
              <a:rPr lang="ar-SA" sz="3000" dirty="0">
                <a:solidFill>
                  <a:schemeClr val="tx1"/>
                </a:solidFill>
              </a:rPr>
              <a:t>عِشتُ</a:t>
            </a:r>
            <a:r>
              <a:rPr lang="ar-LB" sz="3000" dirty="0">
                <a:solidFill>
                  <a:schemeClr val="tx1"/>
                </a:solidFill>
              </a:rPr>
              <a:t>و</a:t>
            </a:r>
            <a:r>
              <a:rPr lang="ar-SA" sz="3000" dirty="0">
                <a:solidFill>
                  <a:schemeClr val="tx1"/>
                </a:solidFill>
              </a:rPr>
              <a:t> قِصَّة </a:t>
            </a:r>
            <a:r>
              <a:rPr lang="ar-LB" sz="3000" dirty="0">
                <a:solidFill>
                  <a:schemeClr val="tx1"/>
                </a:solidFill>
              </a:rPr>
              <a:t>بتِشْبَهها</a:t>
            </a:r>
            <a:r>
              <a:rPr lang="ar-SA" sz="3000" dirty="0">
                <a:solidFill>
                  <a:schemeClr val="tx1"/>
                </a:solidFill>
              </a:rPr>
              <a:t>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en-US" sz="3000" dirty="0">
                <a:solidFill>
                  <a:schemeClr val="tx1"/>
                </a:solidFill>
              </a:rPr>
              <a:t>- </a:t>
            </a:r>
            <a:r>
              <a:rPr lang="ar-SA" sz="3000" dirty="0">
                <a:solidFill>
                  <a:schemeClr val="tx1"/>
                </a:solidFill>
              </a:rPr>
              <a:t>ل</a:t>
            </a:r>
            <a:r>
              <a:rPr lang="ar-LB" sz="3000" dirty="0">
                <a:solidFill>
                  <a:schemeClr val="tx1"/>
                </a:solidFill>
              </a:rPr>
              <a:t>َيش</a:t>
            </a:r>
            <a:r>
              <a:rPr lang="ar-SA" sz="3000" dirty="0">
                <a:solidFill>
                  <a:schemeClr val="tx1"/>
                </a:solidFill>
              </a:rPr>
              <a:t> قَرَّر داني </a:t>
            </a:r>
            <a:r>
              <a:rPr lang="ar-LB" sz="3000" dirty="0">
                <a:solidFill>
                  <a:schemeClr val="tx1"/>
                </a:solidFill>
              </a:rPr>
              <a:t>إِنو يِ</a:t>
            </a:r>
            <a:r>
              <a:rPr lang="ar-SA" sz="3000" dirty="0">
                <a:solidFill>
                  <a:schemeClr val="tx1"/>
                </a:solidFill>
              </a:rPr>
              <a:t>طل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ب المُسامَحَة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 </a:t>
            </a:r>
            <a:r>
              <a:rPr lang="ar-LB" sz="3000" dirty="0">
                <a:solidFill>
                  <a:schemeClr val="tx1"/>
                </a:solidFill>
              </a:rPr>
              <a:t>سِتّو</a:t>
            </a:r>
            <a:r>
              <a:rPr lang="ar-SA" sz="3000" dirty="0">
                <a:solidFill>
                  <a:schemeClr val="tx1"/>
                </a:solidFill>
              </a:rPr>
              <a:t>؟</a:t>
            </a:r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-شو </a:t>
            </a:r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عني ت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أنيب الضَّمير؟</a:t>
            </a:r>
            <a:endParaRPr lang="en-US" sz="3000" dirty="0">
              <a:solidFill>
                <a:schemeClr val="tx1"/>
              </a:solidFill>
            </a:endParaRPr>
          </a:p>
          <a:p>
            <a:pPr marL="342900" indent="-342900" algn="ctr" rtl="1">
              <a:buFontTx/>
              <a:buChar char="-"/>
            </a:pPr>
            <a:r>
              <a:rPr lang="ar-SA" sz="3000" dirty="0">
                <a:solidFill>
                  <a:schemeClr val="tx1"/>
                </a:solidFill>
              </a:rPr>
              <a:t>و</a:t>
            </a:r>
            <a:r>
              <a:rPr lang="ar-LB" sz="3000" dirty="0">
                <a:solidFill>
                  <a:schemeClr val="tx1"/>
                </a:solidFill>
              </a:rPr>
              <a:t>سِتّو</a:t>
            </a:r>
            <a:r>
              <a:rPr lang="ar-SA" sz="3000" dirty="0">
                <a:solidFill>
                  <a:schemeClr val="tx1"/>
                </a:solidFill>
              </a:rPr>
              <a:t>، </a:t>
            </a:r>
            <a:r>
              <a:rPr lang="ar-LB" sz="3000" dirty="0">
                <a:solidFill>
                  <a:schemeClr val="tx1"/>
                </a:solidFill>
              </a:rPr>
              <a:t>شو </a:t>
            </a:r>
            <a:r>
              <a:rPr lang="ar-SA" sz="3000" dirty="0">
                <a:solidFill>
                  <a:schemeClr val="tx1"/>
                </a:solidFill>
              </a:rPr>
              <a:t>كان م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وقِفها؟ </a:t>
            </a:r>
            <a:r>
              <a:rPr lang="ar-LB" sz="3000" dirty="0">
                <a:solidFill>
                  <a:schemeClr val="tx1"/>
                </a:solidFill>
              </a:rPr>
              <a:t>شو كانِت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ناطرَة</a:t>
            </a:r>
            <a:r>
              <a:rPr lang="ar-SA" sz="3000" dirty="0">
                <a:solidFill>
                  <a:schemeClr val="tx1"/>
                </a:solidFill>
              </a:rPr>
              <a:t>؟ </a:t>
            </a:r>
            <a:endParaRPr lang="ar-LB" sz="3000" dirty="0">
              <a:solidFill>
                <a:schemeClr val="tx1"/>
              </a:solidFill>
            </a:endParaRPr>
          </a:p>
          <a:p>
            <a:pPr marL="342900" indent="-342900" algn="ctr" rtl="1">
              <a:buFontTx/>
              <a:buChar char="-"/>
            </a:pPr>
            <a:r>
              <a:rPr lang="ar-SA" sz="3000" dirty="0">
                <a:solidFill>
                  <a:schemeClr val="tx1"/>
                </a:solidFill>
              </a:rPr>
              <a:t>ونحن</a:t>
            </a:r>
            <a:r>
              <a:rPr lang="ar-LB" sz="3000" dirty="0">
                <a:solidFill>
                  <a:schemeClr val="tx1"/>
                </a:solidFill>
              </a:rPr>
              <a:t>ا</a:t>
            </a:r>
            <a:r>
              <a:rPr lang="ar-SA" sz="3000" dirty="0">
                <a:solidFill>
                  <a:schemeClr val="tx1"/>
                </a:solidFill>
              </a:rPr>
              <a:t>، م</a:t>
            </a:r>
            <a:r>
              <a:rPr lang="ar-LB" sz="3000" dirty="0">
                <a:solidFill>
                  <a:schemeClr val="tx1"/>
                </a:solidFill>
              </a:rPr>
              <a:t>ي</a:t>
            </a:r>
            <a:r>
              <a:rPr lang="ar-SA" sz="3000" dirty="0">
                <a:solidFill>
                  <a:schemeClr val="tx1"/>
                </a:solidFill>
              </a:rPr>
              <a:t>ن </a:t>
            </a:r>
            <a:r>
              <a:rPr lang="ar-LB" sz="3000" dirty="0">
                <a:solidFill>
                  <a:schemeClr val="tx1"/>
                </a:solidFill>
              </a:rPr>
              <a:t>بيِنطِرْنا مِتِل سِتّو لَ داني</a:t>
            </a:r>
            <a:r>
              <a:rPr lang="ar-SA" sz="3000" dirty="0">
                <a:solidFill>
                  <a:schemeClr val="tx1"/>
                </a:solidFill>
              </a:rPr>
              <a:t>؟ </a:t>
            </a:r>
            <a:endParaRPr lang="ar-LB" sz="3000" dirty="0">
              <a:solidFill>
                <a:schemeClr val="tx1"/>
              </a:solidFill>
            </a:endParaRPr>
          </a:p>
          <a:p>
            <a:pPr marL="342900" indent="-342900" algn="ctr" rtl="1">
              <a:buFontTx/>
              <a:buChar char="-"/>
            </a:pPr>
            <a:endParaRPr lang="ar-LB" sz="2500" dirty="0">
              <a:solidFill>
                <a:schemeClr val="tx1"/>
              </a:solidFill>
            </a:endParaRPr>
          </a:p>
          <a:p>
            <a:pPr algn="ctr" rtl="1"/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37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iliane\Desktop\work from home\EB 1\EB1 rencontre 13 et 14\اللقاء 13\unname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6419" y="1695632"/>
            <a:ext cx="2998033" cy="5162368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692841" y="674558"/>
            <a:ext cx="3964040" cy="1718933"/>
          </a:xfrm>
          <a:prstGeom prst="cloudCallout">
            <a:avLst>
              <a:gd name="adj1" fmla="val 59313"/>
              <a:gd name="adj2" fmla="val 12497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الله وَيَسوع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0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سوع خ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لال ح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ياتُو الأرض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يّة، غَفَر وسَامَح وقال: أنا جِيت كِرْمال الخاطيين... غَفَر للخاطية ولَبُطر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س ول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ز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كّا... وح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بُّن كتير، وك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مان عَطا الرُّس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ل سُلطان خاص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 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مَغفِرَة الخ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طايا، وقَلُّن: «ي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بْت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غف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رولن 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طاياهُن بتِنْغَفَرلُن، وي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ب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نَعُو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نُّنْ الغُفران بيمتنِع عنُّن».  والي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وم ه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الغُفرَان بيت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مّ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 ط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ريق الكاه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ن، لأنّو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سوع عَطَاه السُّلط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ة 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مَغفِرة الخ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طايا، مت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 ما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طاها 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لرّ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س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 قَبِلْ ما نتوَجَّه للكاه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ن، في مَراحِل مه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ة كتير لاز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 نَعمِلْها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972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522" y="4272198"/>
            <a:ext cx="4383478" cy="2585802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134912" y="449705"/>
            <a:ext cx="7495082" cy="4721900"/>
          </a:xfrm>
          <a:prstGeom prst="cloudCallout">
            <a:avLst>
              <a:gd name="adj1" fmla="val 29175"/>
              <a:gd name="adj2" fmla="val 506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عني م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نفُوت عَ </a:t>
            </a:r>
            <a:r>
              <a:rPr lang="ar-LB" sz="3000" dirty="0">
                <a:solidFill>
                  <a:schemeClr val="tx1"/>
                </a:solidFill>
              </a:rPr>
              <a:t>أَ</a:t>
            </a:r>
            <a:r>
              <a:rPr lang="ar-SA" sz="3000" dirty="0">
                <a:solidFill>
                  <a:schemeClr val="tx1"/>
                </a:solidFill>
              </a:rPr>
              <a:t>عماق أ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نفُسْنَا ومنُطلُب من الرّوح الق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د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س </a:t>
            </a:r>
            <a:r>
              <a:rPr lang="ar-LB" sz="3000" dirty="0">
                <a:solidFill>
                  <a:schemeClr val="tx1"/>
                </a:solidFill>
              </a:rPr>
              <a:t>إ</a:t>
            </a:r>
            <a:r>
              <a:rPr lang="ar-SA" sz="3000" dirty="0">
                <a:solidFill>
                  <a:schemeClr val="tx1"/>
                </a:solidFill>
              </a:rPr>
              <a:t>نُّو يْنَوِّرْنا تَ ن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عرِف قدّيش الله بيحِبّنَا وقدَّيش نحنا مر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ّات ب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عاد</a:t>
            </a:r>
            <a:r>
              <a:rPr lang="ar-LB" sz="3000" dirty="0">
                <a:solidFill>
                  <a:schemeClr val="tx1"/>
                </a:solidFill>
              </a:rPr>
              <a:t> </a:t>
            </a:r>
            <a:r>
              <a:rPr lang="ar-SA" sz="3000" dirty="0">
                <a:solidFill>
                  <a:schemeClr val="tx1"/>
                </a:solidFill>
              </a:rPr>
              <a:t>ع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ن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r>
              <a:rPr lang="ar-SA" sz="3000" dirty="0">
                <a:solidFill>
                  <a:schemeClr val="tx1"/>
                </a:solidFill>
              </a:rPr>
              <a:t>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عني من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تْذَكَّر 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عاليم 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سوع 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ا</a:t>
            </a:r>
            <a:r>
              <a:rPr lang="ar-LB" sz="3000" dirty="0">
                <a:solidFill>
                  <a:schemeClr val="tx1"/>
                </a:solidFill>
              </a:rPr>
              <a:t>لإِ</a:t>
            </a:r>
            <a:r>
              <a:rPr lang="ar-SA" sz="3000" dirty="0">
                <a:solidFill>
                  <a:schemeClr val="tx1"/>
                </a:solidFill>
              </a:rPr>
              <a:t>نجيل وو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صايا الله والكنيس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ة ومن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كت</a:t>
            </a:r>
            <a:r>
              <a:rPr lang="ar-LB" sz="3000" dirty="0">
                <a:solidFill>
                  <a:schemeClr val="tx1"/>
                </a:solidFill>
              </a:rPr>
              <a:t>ِشِ</a:t>
            </a:r>
            <a:r>
              <a:rPr lang="ar-SA" sz="3000" dirty="0">
                <a:solidFill>
                  <a:schemeClr val="tx1"/>
                </a:solidFill>
              </a:rPr>
              <a:t>ف خ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طايانا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4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81469" y="614595"/>
            <a:ext cx="3627618" cy="94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800" dirty="0"/>
              <a:t> </a:t>
            </a:r>
            <a:r>
              <a:rPr lang="ar-SA" sz="4800" dirty="0"/>
              <a:t>أ</a:t>
            </a:r>
            <a:r>
              <a:rPr lang="ar-LB" sz="4800" dirty="0"/>
              <a:t>َ</a:t>
            </a:r>
            <a:r>
              <a:rPr lang="ar-SA" sz="4800" dirty="0"/>
              <a:t>وّ</a:t>
            </a:r>
            <a:r>
              <a:rPr lang="ar-LB" sz="4800" dirty="0"/>
              <a:t>َ</a:t>
            </a:r>
            <a:r>
              <a:rPr lang="ar-SA" sz="4800" dirty="0"/>
              <a:t>ل شي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64892" y="284812"/>
            <a:ext cx="5036695" cy="1602199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مِن</a:t>
            </a:r>
            <a:r>
              <a:rPr lang="ar-LB" sz="4000" dirty="0"/>
              <a:t>ْ</a:t>
            </a:r>
            <a:r>
              <a:rPr lang="ar-SA" sz="4000" dirty="0"/>
              <a:t>حُطّ حالْنا بِحُضُور اللّه 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4991726" y="1921238"/>
            <a:ext cx="4107304" cy="94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</a:t>
            </a:r>
            <a:r>
              <a:rPr lang="ar-LB" sz="4800" dirty="0"/>
              <a:t>تاني </a:t>
            </a:r>
            <a:r>
              <a:rPr lang="ar-SA" sz="4800" dirty="0"/>
              <a:t>شي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>
            <a:off x="167392" y="1636425"/>
            <a:ext cx="4824334" cy="1602199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مِن</a:t>
            </a:r>
            <a:r>
              <a:rPr lang="ar-LB" sz="4000" dirty="0"/>
              <a:t>فحَص ضَميرنا</a:t>
            </a:r>
            <a:endParaRPr lang="en-US" sz="4000" dirty="0"/>
          </a:p>
        </p:txBody>
      </p:sp>
      <p:sp>
        <p:nvSpPr>
          <p:cNvPr id="9" name="Oval 8"/>
          <p:cNvSpPr/>
          <p:nvPr/>
        </p:nvSpPr>
        <p:spPr>
          <a:xfrm>
            <a:off x="4899286" y="3572655"/>
            <a:ext cx="4184754" cy="94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</a:t>
            </a:r>
            <a:r>
              <a:rPr lang="ar-LB" sz="4800" dirty="0"/>
              <a:t>تالِت </a:t>
            </a:r>
            <a:r>
              <a:rPr lang="ar-SA" sz="4800" dirty="0"/>
              <a:t>شي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10" name="Wave 9"/>
          <p:cNvSpPr/>
          <p:nvPr/>
        </p:nvSpPr>
        <p:spPr>
          <a:xfrm>
            <a:off x="139910" y="3197900"/>
            <a:ext cx="4824334" cy="1602199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</a:t>
            </a:r>
            <a:r>
              <a:rPr lang="ar-LB" sz="4000" dirty="0"/>
              <a:t>نِنْدَم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 rot="4631405">
            <a:off x="2416739" y="4358529"/>
            <a:ext cx="839449" cy="12958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426441"/>
            <a:ext cx="6730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ي</a:t>
            </a:r>
            <a:r>
              <a:rPr lang="ar-LB" sz="2800" dirty="0"/>
              <a:t>َ</a:t>
            </a:r>
            <a:r>
              <a:rPr lang="ar-SA" sz="2800" dirty="0"/>
              <a:t>عني من</a:t>
            </a:r>
            <a:r>
              <a:rPr lang="ar-LB" sz="2800" dirty="0"/>
              <a:t>ِ</a:t>
            </a:r>
            <a:r>
              <a:rPr lang="ar-SA" sz="2800" dirty="0"/>
              <a:t>تأ</a:t>
            </a:r>
            <a:r>
              <a:rPr lang="ar-LB" sz="2800" dirty="0"/>
              <a:t>َ</a:t>
            </a:r>
            <a:r>
              <a:rPr lang="ar-SA" sz="2800" dirty="0"/>
              <a:t>سَّف ومْنِتْحَسّر ومْنِحْزَن بس</a:t>
            </a:r>
            <a:r>
              <a:rPr lang="ar-LB" sz="2800" dirty="0"/>
              <a:t>َ</a:t>
            </a:r>
            <a:r>
              <a:rPr lang="ar-SA" sz="2800" dirty="0"/>
              <a:t>ب</a:t>
            </a:r>
            <a:r>
              <a:rPr lang="ar-LB" sz="2800" dirty="0"/>
              <a:t>َ</a:t>
            </a:r>
            <a:r>
              <a:rPr lang="ar-SA" sz="2800" dirty="0"/>
              <a:t>ب شو صَدَر منّا من غَلَط</a:t>
            </a:r>
            <a:r>
              <a:rPr lang="en-US" sz="2800" dirty="0"/>
              <a:t>.</a:t>
            </a:r>
            <a:r>
              <a:rPr lang="ar-LB" sz="2800" dirty="0"/>
              <a:t> </a:t>
            </a:r>
            <a:r>
              <a:rPr lang="ar-SA" sz="2800" dirty="0"/>
              <a:t>ومنقْصُد ما نِرجَع نَعمِل نَفِس الخ</a:t>
            </a:r>
            <a:r>
              <a:rPr lang="ar-LB" sz="2800" dirty="0"/>
              <a:t>َ</a:t>
            </a:r>
            <a:r>
              <a:rPr lang="ar-SA" sz="2800" dirty="0"/>
              <a:t>ط</a:t>
            </a:r>
            <a:r>
              <a:rPr lang="ar-LB" sz="2800" dirty="0"/>
              <a:t>ِ</a:t>
            </a:r>
            <a:r>
              <a:rPr lang="ar-SA" sz="2800" dirty="0"/>
              <a:t>ية م</a:t>
            </a:r>
            <a:r>
              <a:rPr lang="ar-LB" sz="2800" dirty="0"/>
              <a:t>َ</a:t>
            </a:r>
            <a:r>
              <a:rPr lang="ar-SA" sz="2800" dirty="0"/>
              <a:t>رّة تان</a:t>
            </a:r>
            <a:r>
              <a:rPr lang="ar-LB" sz="2800" dirty="0"/>
              <a:t>ْ</a:t>
            </a:r>
            <a:r>
              <a:rPr lang="ar-SA" sz="2800" dirty="0"/>
              <a:t>ية</a:t>
            </a:r>
            <a:r>
              <a:rPr lang="en-US" sz="2800" dirty="0"/>
              <a:t>.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892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01586" y="269822"/>
            <a:ext cx="3942414" cy="1289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ar-LB" sz="4200" b="1" dirty="0"/>
              <a:t>رابِع </a:t>
            </a:r>
            <a:r>
              <a:rPr lang="ar-SA" sz="4200" b="1" dirty="0"/>
              <a:t>ش</a:t>
            </a:r>
            <a:r>
              <a:rPr lang="ar-LB" sz="4200" b="1" dirty="0"/>
              <a:t>ي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64892" y="119920"/>
            <a:ext cx="5036695" cy="1602199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من</a:t>
            </a:r>
            <a:r>
              <a:rPr lang="ar-LB" sz="4000" dirty="0"/>
              <a:t>ْ</a:t>
            </a:r>
            <a:r>
              <a:rPr lang="ar-SA" sz="4000" dirty="0"/>
              <a:t>رُوح ل</a:t>
            </a:r>
            <a:r>
              <a:rPr lang="ar-LB" sz="4000" dirty="0"/>
              <a:t>َ</a:t>
            </a:r>
            <a:r>
              <a:rPr lang="ar-SA" sz="4000" dirty="0"/>
              <a:t>ع</a:t>
            </a:r>
            <a:r>
              <a:rPr lang="ar-LB" sz="4000" dirty="0"/>
              <a:t>ِ</a:t>
            </a:r>
            <a:r>
              <a:rPr lang="ar-SA" sz="4000" dirty="0"/>
              <a:t>ن</a:t>
            </a:r>
            <a:r>
              <a:rPr lang="ar-LB" sz="4000" dirty="0"/>
              <a:t>ْ</a:t>
            </a:r>
            <a:r>
              <a:rPr lang="ar-SA" sz="4000" dirty="0"/>
              <a:t>د الكاهِن 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 rot="4631405">
            <a:off x="2731532" y="1165624"/>
            <a:ext cx="839449" cy="12958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038663"/>
            <a:ext cx="78098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ومن</a:t>
            </a:r>
            <a:r>
              <a:rPr lang="ar-LB" sz="2800" dirty="0"/>
              <a:t>ِ</a:t>
            </a:r>
            <a:r>
              <a:rPr lang="ar-SA" sz="2800" dirty="0"/>
              <a:t>عترف ق</a:t>
            </a:r>
            <a:r>
              <a:rPr lang="ar-LB" sz="2800" dirty="0"/>
              <a:t>ْ</a:t>
            </a:r>
            <a:r>
              <a:rPr lang="ar-SA" sz="2800" dirty="0"/>
              <a:t>دّامو ب</a:t>
            </a:r>
            <a:r>
              <a:rPr lang="ar-LB" sz="2800" dirty="0"/>
              <a:t>ِ</a:t>
            </a:r>
            <a:r>
              <a:rPr lang="ar-SA" sz="2800" dirty="0"/>
              <a:t>خ</a:t>
            </a:r>
            <a:r>
              <a:rPr lang="ar-LB" sz="2800" dirty="0"/>
              <a:t>َ</a:t>
            </a:r>
            <a:r>
              <a:rPr lang="ar-SA" sz="2800" dirty="0"/>
              <a:t>طايانا وه</a:t>
            </a:r>
            <a:r>
              <a:rPr lang="ar-LB" sz="2800" dirty="0"/>
              <a:t>ُ</a:t>
            </a:r>
            <a:r>
              <a:rPr lang="ar-SA" sz="2800" dirty="0"/>
              <a:t>وّي بيعطِيَنا الحلّة وبيقِلْنا أنا بْحِلّك من خطاياك باسم الآب والابن والروح القد</a:t>
            </a:r>
            <a:r>
              <a:rPr lang="ar-LB" sz="2800" dirty="0"/>
              <a:t>ُ</a:t>
            </a:r>
            <a:r>
              <a:rPr lang="ar-SA" sz="2800" dirty="0"/>
              <a:t>س وبيطلُب م</a:t>
            </a:r>
            <a:r>
              <a:rPr lang="ar-LB" sz="2800" dirty="0"/>
              <a:t>ِ</a:t>
            </a:r>
            <a:r>
              <a:rPr lang="ar-SA" sz="2800" dirty="0"/>
              <a:t>نّا إ</a:t>
            </a:r>
            <a:r>
              <a:rPr lang="ar-LB" sz="2800" dirty="0"/>
              <a:t>ِ</a:t>
            </a:r>
            <a:r>
              <a:rPr lang="ar-SA" sz="2800" dirty="0"/>
              <a:t>نو نَعمِل شي بيد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ّ</a:t>
            </a:r>
            <a:r>
              <a:rPr lang="ar-SA" sz="2800" dirty="0"/>
              <a:t> عَ ندامِتْنَا</a:t>
            </a:r>
            <a:r>
              <a:rPr lang="en-US" sz="28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23942" y="3390273"/>
            <a:ext cx="3720058" cy="185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خامِس </a:t>
            </a:r>
            <a:r>
              <a:rPr lang="ar-SA" sz="4000" b="1" dirty="0"/>
              <a:t>ش</a:t>
            </a:r>
            <a:r>
              <a:rPr lang="ar-LB" sz="4000" b="1" dirty="0"/>
              <a:t>ي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Wave 13"/>
          <p:cNvSpPr/>
          <p:nvPr/>
        </p:nvSpPr>
        <p:spPr>
          <a:xfrm>
            <a:off x="212360" y="3480215"/>
            <a:ext cx="5199089" cy="1751352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من</a:t>
            </a:r>
            <a:r>
              <a:rPr lang="ar-LB" sz="4000" dirty="0"/>
              <a:t>ِ</a:t>
            </a:r>
            <a:r>
              <a:rPr lang="ar-SA" sz="4000" dirty="0"/>
              <a:t>ركَع قِدّام القِربان</a:t>
            </a:r>
            <a:endParaRPr lang="en-US" sz="4000" dirty="0"/>
          </a:p>
        </p:txBody>
      </p:sp>
      <p:sp>
        <p:nvSpPr>
          <p:cNvPr id="15" name="Notched Right Arrow 14"/>
          <p:cNvSpPr/>
          <p:nvPr/>
        </p:nvSpPr>
        <p:spPr>
          <a:xfrm rot="4631405">
            <a:off x="3093795" y="4585879"/>
            <a:ext cx="839449" cy="12958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567129" y="5638801"/>
            <a:ext cx="780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ومِنص</a:t>
            </a:r>
            <a:r>
              <a:rPr lang="ar-LB" sz="2800" dirty="0"/>
              <a:t>َ</a:t>
            </a:r>
            <a:r>
              <a:rPr lang="ar-SA" sz="2800" dirty="0"/>
              <a:t>لّي ومنَعمِل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ط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بو منّا الكاهِن </a:t>
            </a:r>
            <a:endParaRPr lang="ar-LB" sz="2800" dirty="0"/>
          </a:p>
          <a:p>
            <a:pPr algn="ctr" rtl="1"/>
            <a:r>
              <a:rPr lang="ar-SA" sz="2800" dirty="0"/>
              <a:t>ومن</a:t>
            </a:r>
            <a:r>
              <a:rPr lang="ar-LB" sz="2800" dirty="0"/>
              <a:t>ِ</a:t>
            </a:r>
            <a:r>
              <a:rPr lang="ar-SA" sz="2800" dirty="0"/>
              <a:t>شْكُر اللّه ع</a:t>
            </a:r>
            <a:r>
              <a:rPr lang="ar-LB" sz="2800" dirty="0"/>
              <a:t>َ</a:t>
            </a:r>
            <a:r>
              <a:rPr lang="ar-SA" sz="2800" dirty="0"/>
              <a:t> غُفرانو لإ</a:t>
            </a:r>
            <a:r>
              <a:rPr lang="ar-LB" sz="2800" dirty="0"/>
              <a:t>ِ</a:t>
            </a:r>
            <a:r>
              <a:rPr lang="ar-SA" sz="2800" dirty="0"/>
              <a:t>لنا</a:t>
            </a:r>
            <a:r>
              <a:rPr lang="en-US" sz="2800" dirty="0"/>
              <a:t>.</a:t>
            </a:r>
          </a:p>
          <a:p>
            <a:pPr algn="ctr" rtl="1"/>
            <a:r>
              <a:rPr lang="en-US" sz="28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68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976732" y="1124262"/>
            <a:ext cx="3822493" cy="1813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</a:t>
            </a:r>
            <a:r>
              <a:rPr lang="ar-LB" sz="4800" dirty="0"/>
              <a:t>سادِس</a:t>
            </a:r>
            <a:r>
              <a:rPr lang="ar-SA" sz="4800" dirty="0"/>
              <a:t> شي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194872" y="839449"/>
            <a:ext cx="5051685" cy="2218544"/>
          </a:xfrm>
          <a:prstGeom prst="wave">
            <a:avLst/>
          </a:prstGeom>
          <a:solidFill>
            <a:srgbClr val="E0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منغ</a:t>
            </a:r>
            <a:r>
              <a:rPr lang="ar-LB" sz="4000" dirty="0"/>
              <a:t>َ</a:t>
            </a:r>
            <a:r>
              <a:rPr lang="ar-SA" sz="4000" dirty="0"/>
              <a:t>يّر ت</a:t>
            </a:r>
            <a:r>
              <a:rPr lang="ar-LB" sz="4000" dirty="0"/>
              <a:t>َ</a:t>
            </a:r>
            <a:r>
              <a:rPr lang="ar-SA" sz="4000" dirty="0"/>
              <a:t>ص</a:t>
            </a:r>
            <a:r>
              <a:rPr lang="ar-LB" sz="4000" dirty="0"/>
              <a:t>َ</a:t>
            </a:r>
            <a:r>
              <a:rPr lang="ar-SA" sz="4000" dirty="0"/>
              <a:t>ر</a:t>
            </a:r>
            <a:r>
              <a:rPr lang="ar-LB" sz="4000" dirty="0"/>
              <a:t>ُّ</a:t>
            </a:r>
            <a:r>
              <a:rPr lang="ar-SA" sz="4000" dirty="0"/>
              <a:t>فاتْنَا ومِنق</a:t>
            </a:r>
            <a:r>
              <a:rPr lang="ar-LB" sz="4000" dirty="0"/>
              <a:t>َ</a:t>
            </a:r>
            <a:r>
              <a:rPr lang="ar-SA" sz="4000" dirty="0"/>
              <a:t>رّر ن</a:t>
            </a:r>
            <a:r>
              <a:rPr lang="ar-LB" sz="4000" dirty="0"/>
              <a:t>ْ</a:t>
            </a:r>
            <a:r>
              <a:rPr lang="ar-SA" sz="4000" dirty="0"/>
              <a:t>ع</a:t>
            </a:r>
            <a:r>
              <a:rPr lang="ar-LB" sz="4000" dirty="0"/>
              <a:t>َ</a:t>
            </a:r>
            <a:r>
              <a:rPr lang="ar-SA" sz="4000" dirty="0"/>
              <a:t>وِّض ع</a:t>
            </a:r>
            <a:r>
              <a:rPr lang="ar-LB" sz="4000" dirty="0"/>
              <a:t>َ</a:t>
            </a:r>
            <a:r>
              <a:rPr lang="ar-SA" sz="4000" dirty="0"/>
              <a:t>ن خَطيّ</a:t>
            </a:r>
            <a:r>
              <a:rPr lang="ar-LB" sz="4000" dirty="0"/>
              <a:t>ِ</a:t>
            </a:r>
            <a:r>
              <a:rPr lang="ar-SA" sz="4000" dirty="0"/>
              <a:t>تنا </a:t>
            </a:r>
            <a:endParaRPr lang="en-US" sz="4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655" y="3284850"/>
            <a:ext cx="4365535" cy="3881437"/>
          </a:xfrm>
        </p:spPr>
      </p:pic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6406296" y="649573"/>
            <a:ext cx="2527841" cy="1643922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سِرّ التَّوبَة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852" y="568750"/>
            <a:ext cx="6011056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وهيك م</a:t>
            </a:r>
            <a:r>
              <a:rPr lang="ar-LB" sz="2800" dirty="0"/>
              <a:t>ِ</a:t>
            </a:r>
            <a:r>
              <a:rPr lang="ar-SA" sz="2800" dirty="0"/>
              <a:t>نكون عِشْنَا سرّ ثالث م</a:t>
            </a:r>
            <a:r>
              <a:rPr lang="ar-LB" sz="2800" dirty="0"/>
              <a:t>ِ</a:t>
            </a:r>
            <a:r>
              <a:rPr lang="ar-SA" sz="2800" dirty="0"/>
              <a:t>ن أ</a:t>
            </a:r>
            <a:r>
              <a:rPr lang="ar-LB" sz="2800" dirty="0"/>
              <a:t>َ</a:t>
            </a:r>
            <a:r>
              <a:rPr lang="ar-SA" sz="2800" dirty="0"/>
              <a:t>سرار الكنيسة ب</a:t>
            </a:r>
            <a:r>
              <a:rPr lang="ar-LB" sz="2800" dirty="0"/>
              <a:t>َ</a:t>
            </a:r>
            <a:r>
              <a:rPr lang="ar-SA" sz="2800" dirty="0"/>
              <a:t>عد المَعموديّة والتّثبيت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ه</a:t>
            </a:r>
            <a:r>
              <a:rPr lang="ar-LB" sz="2800" dirty="0"/>
              <a:t>ُ</a:t>
            </a:r>
            <a:r>
              <a:rPr lang="ar-SA" sz="2800" dirty="0"/>
              <a:t>وّي س</a:t>
            </a:r>
            <a:r>
              <a:rPr lang="ar-LB" sz="2800" dirty="0"/>
              <a:t>ِ</a:t>
            </a:r>
            <a:r>
              <a:rPr lang="ar-SA" sz="2800" dirty="0"/>
              <a:t>رّ التّوبة، ي</a:t>
            </a:r>
            <a:r>
              <a:rPr lang="ar-LB" sz="2800" dirty="0"/>
              <a:t>َ</a:t>
            </a:r>
            <a:r>
              <a:rPr lang="ar-SA" sz="2800" dirty="0"/>
              <a:t>عني السّ</a:t>
            </a:r>
            <a:r>
              <a:rPr lang="ar-LB" sz="2800" dirty="0"/>
              <a:t>ِ</a:t>
            </a:r>
            <a:r>
              <a:rPr lang="ar-SA" sz="2800" dirty="0"/>
              <a:t>رّ ي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لي بيغفِرِلْنا خَطِيَتْنَا</a:t>
            </a:r>
            <a:r>
              <a:rPr lang="en-US" sz="2800" dirty="0"/>
              <a:t>.</a:t>
            </a:r>
          </a:p>
        </p:txBody>
      </p:sp>
      <p:sp>
        <p:nvSpPr>
          <p:cNvPr id="8" name="Right Brace 7"/>
          <p:cNvSpPr/>
          <p:nvPr/>
        </p:nvSpPr>
        <p:spPr>
          <a:xfrm flipH="1">
            <a:off x="5975580" y="447457"/>
            <a:ext cx="670560" cy="2026920"/>
          </a:xfrm>
          <a:prstGeom prst="rightBrace">
            <a:avLst>
              <a:gd name="adj1" fmla="val 8333"/>
              <a:gd name="adj2" fmla="val 48400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7" y="2860546"/>
            <a:ext cx="6561177" cy="3765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684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79054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/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والخ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ة ه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ي كِلّ شي بي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عِدْني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ن م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ح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بّ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 اللّه والق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ريب، أو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أ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قوالي: لمّا بقُول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مات 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ذيئ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ة أو بكذِّب أو بحْلُف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اسم اللّه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الباط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ل، أو بأفعالي: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مّا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ستَلْشِىء بْطَلَبَات إمّي، ما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سمَع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لمِتْهَا، وب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س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رُق أغراض ر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فيقي، وب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ض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ربُو...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14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790544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عني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مّا بِختَار بم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لء إراد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تي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نّو </a:t>
            </a:r>
            <a:r>
              <a:rPr lang="ar-LB" sz="4000" dirty="0">
                <a:solidFill>
                  <a:schemeClr val="tx1"/>
                </a:solidFill>
              </a:rPr>
              <a:t>أ</a:t>
            </a:r>
            <a:r>
              <a:rPr lang="ar-SA" sz="4000" dirty="0">
                <a:solidFill>
                  <a:schemeClr val="tx1"/>
                </a:solidFill>
              </a:rPr>
              <a:t>عْمِل ه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الأشيا وأنا عارِف إنّا غ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لط و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نّو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ذا عْمِلْتَها ب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كون عَم إئْزِي حالي وع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يلتي وع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يل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ة اللّه...</a:t>
            </a:r>
            <a:r>
              <a:rPr lang="ar-LB" sz="40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لمَّا ما بْكُون عَم بْحِبّ، بكون خاط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ئ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 الح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لو، وي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لي بِفَرِّح الق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ب،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نّو ي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سوع مستعِدّ دايمًا يسام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ح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نا </a:t>
            </a:r>
            <a:r>
              <a:rPr lang="ar-LB" sz="4000" dirty="0">
                <a:solidFill>
                  <a:schemeClr val="tx1"/>
                </a:solidFill>
              </a:rPr>
              <a:t>إ</a:t>
            </a:r>
            <a:r>
              <a:rPr lang="ar-SA" sz="4000" dirty="0">
                <a:solidFill>
                  <a:schemeClr val="tx1"/>
                </a:solidFill>
              </a:rPr>
              <a:t>ذا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نّا 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الف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عل ناد</a:t>
            </a:r>
            <a:r>
              <a:rPr lang="ar-LB" sz="4000" dirty="0">
                <a:solidFill>
                  <a:schemeClr val="tx1"/>
                </a:solidFill>
              </a:rPr>
              <a:t>ْ</a:t>
            </a:r>
            <a:r>
              <a:rPr lang="ar-SA" sz="4000" dirty="0">
                <a:solidFill>
                  <a:schemeClr val="tx1"/>
                </a:solidFill>
              </a:rPr>
              <a:t>مين 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 خ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طايانا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91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6" y="642937"/>
            <a:ext cx="7000874" cy="1480948"/>
          </a:xfrm>
        </p:spPr>
        <p:txBody>
          <a:bodyPr/>
          <a:lstStyle/>
          <a:p>
            <a:pPr rtl="1"/>
            <a:r>
              <a:rPr lang="ar-LB" b="1" dirty="0">
                <a:solidFill>
                  <a:srgbClr val="C00000"/>
                </a:solidFill>
              </a:rPr>
              <a:t>اللِّقاءُ السّابِع عَشَر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65948" y="5665581"/>
            <a:ext cx="8027722" cy="1612108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50000"/>
                  </a:schemeClr>
                </a:solidFill>
              </a:rPr>
              <a:t>«الجُزءُ الأَوَّل»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0713" y="3029810"/>
            <a:ext cx="8027722" cy="1612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«نَلتَقي بِيَسوعَ</a:t>
            </a:r>
          </a:p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 في سِرِّ التَّوبَة»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522" y="4272198"/>
            <a:ext cx="4383478" cy="2585802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944381" y="479684"/>
            <a:ext cx="6265888" cy="3177913"/>
          </a:xfrm>
          <a:prstGeom prst="cloudCallout">
            <a:avLst>
              <a:gd name="adj1" fmla="val 29175"/>
              <a:gd name="adj2" fmla="val 506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وهَلَّق خَلّونا نَعمِل هَالنَّشاط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391" y="164891"/>
            <a:ext cx="7899816" cy="48268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892" y="5084704"/>
            <a:ext cx="9144000" cy="1665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876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44" y="719527"/>
            <a:ext cx="8754256" cy="5891135"/>
          </a:xfrm>
        </p:spPr>
      </p:pic>
      <p:sp>
        <p:nvSpPr>
          <p:cNvPr id="3" name="Flowchart: Alternate Process 2"/>
          <p:cNvSpPr/>
          <p:nvPr/>
        </p:nvSpPr>
        <p:spPr>
          <a:xfrm>
            <a:off x="929391" y="1439055"/>
            <a:ext cx="392742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عَنِ الله وَالقَريب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886920" y="2251022"/>
            <a:ext cx="392742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في الحُبّ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89812" y="3018019"/>
            <a:ext cx="392742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إرادَتي ارتِكاب الخَطايا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076140" y="3725055"/>
            <a:ext cx="392742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يَغفرُ لَنا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808815" y="4492052"/>
            <a:ext cx="392742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ابن الله، غَفَرَ الخَطايا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" y="5199088"/>
            <a:ext cx="4182256" cy="8119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سُلطان خاصّ على مَغفرَةِ الخَطايا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0" y="6130978"/>
            <a:ext cx="4122295" cy="5471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accent2">
                    <a:lumMod val="50000"/>
                  </a:schemeClr>
                </a:solidFill>
              </a:rPr>
              <a:t>الخَطأةَ إلى شَعبِ الله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505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1455"/>
            <a:ext cx="7890087" cy="519958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686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128337" y="237623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وهيك منوصَل لَخِتام الجِزِء الأَوّل مِن سِرّ التَّوبة.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انتِبْهوا عَ حالكُم...</a:t>
            </a: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باي باي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4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31" y="0"/>
            <a:ext cx="5479957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7963" y="436098"/>
            <a:ext cx="5092505" cy="280606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سَلام المَسيح أصدِقائي... </a:t>
            </a:r>
          </a:p>
          <a:p>
            <a:pPr algn="ctr" rtl="1"/>
            <a:r>
              <a:rPr lang="ar-LB" sz="3500" b="1" dirty="0">
                <a:solidFill>
                  <a:schemeClr val="tx1"/>
                </a:solidFill>
              </a:rPr>
              <a:t>شو رَح نَعمِل اليَوم؟</a:t>
            </a:r>
            <a:endParaRPr lang="en-US" sz="35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289560"/>
            <a:ext cx="8952107" cy="13600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800" b="1" dirty="0">
                <a:solidFill>
                  <a:schemeClr val="accent2">
                    <a:lumMod val="75000"/>
                  </a:schemeClr>
                </a:solidFill>
              </a:rPr>
              <a:t>نسَمّي </a:t>
            </a:r>
            <a:r>
              <a:rPr lang="ar-SA" sz="3600" dirty="0"/>
              <a:t>مَراحِل الاعتِراف، </a:t>
            </a:r>
            <a:r>
              <a:rPr lang="ar-LB" sz="3600" dirty="0"/>
              <a:t>ونِتْمَرَّن علَيها ونْقول </a:t>
            </a:r>
            <a:r>
              <a:rPr lang="ar-SA" sz="3600" dirty="0"/>
              <a:t>العِبارات</a:t>
            </a:r>
            <a:r>
              <a:rPr lang="ar-LB" sz="3600" dirty="0"/>
              <a:t> يَلْلي لازِم نْقولها</a:t>
            </a:r>
            <a:r>
              <a:rPr lang="ar-SA" sz="3600" dirty="0"/>
              <a:t>، خُصوصًا فِعل النَّدا</a:t>
            </a:r>
            <a:r>
              <a:rPr lang="ar-LB" sz="3600" dirty="0"/>
              <a:t>مة</a:t>
            </a:r>
            <a:r>
              <a:rPr lang="en-US" sz="3600" dirty="0"/>
              <a:t>.</a:t>
            </a:r>
          </a:p>
        </p:txBody>
      </p:sp>
      <p:sp>
        <p:nvSpPr>
          <p:cNvPr id="2" name="Circular Arrow 1"/>
          <p:cNvSpPr/>
          <p:nvPr/>
        </p:nvSpPr>
        <p:spPr>
          <a:xfrm rot="11084431">
            <a:off x="2594487" y="3121352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9080" y="2054324"/>
            <a:ext cx="8515349" cy="1877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300" b="1" dirty="0">
                <a:solidFill>
                  <a:schemeClr val="accent2">
                    <a:lumMod val="75000"/>
                  </a:schemeClr>
                </a:solidFill>
              </a:rPr>
              <a:t>نِنتِبِه</a:t>
            </a:r>
            <a:r>
              <a:rPr lang="ar-LB" sz="3300" b="1" dirty="0">
                <a:solidFill>
                  <a:srgbClr val="FF0000"/>
                </a:solidFill>
              </a:rPr>
              <a:t> </a:t>
            </a:r>
            <a:r>
              <a:rPr lang="ar-LB" sz="3600" dirty="0"/>
              <a:t>إِ</a:t>
            </a:r>
            <a:r>
              <a:rPr lang="ar-SA" sz="3600" dirty="0"/>
              <a:t>ن</a:t>
            </a:r>
            <a:r>
              <a:rPr lang="ar-LB" sz="3600" dirty="0"/>
              <a:t>ّو </a:t>
            </a:r>
            <a:r>
              <a:rPr lang="ar-SA" sz="3600" dirty="0"/>
              <a:t>اللّه </a:t>
            </a:r>
            <a:r>
              <a:rPr lang="ar-LB" sz="3600" dirty="0"/>
              <a:t>ب</a:t>
            </a:r>
            <a:r>
              <a:rPr lang="ar-SA" sz="3600" dirty="0"/>
              <a:t>يحِب</a:t>
            </a:r>
            <a:r>
              <a:rPr lang="ar-LB" sz="3600" dirty="0"/>
              <a:t>ْنا</a:t>
            </a:r>
            <a:r>
              <a:rPr lang="ar-SA" sz="3600" dirty="0"/>
              <a:t> و</a:t>
            </a:r>
            <a:r>
              <a:rPr lang="ar-LB" sz="3600" dirty="0"/>
              <a:t>ب</a:t>
            </a:r>
            <a:r>
              <a:rPr lang="ar-SA" sz="3600" dirty="0"/>
              <a:t>ي</a:t>
            </a:r>
            <a:r>
              <a:rPr lang="ar-LB" sz="3600" dirty="0"/>
              <a:t>ِ</a:t>
            </a:r>
            <a:r>
              <a:rPr lang="ar-SA" sz="3600" dirty="0"/>
              <a:t>ن</a:t>
            </a:r>
            <a:r>
              <a:rPr lang="ar-LB" sz="3600" dirty="0"/>
              <a:t>ْطُ</a:t>
            </a:r>
            <a:r>
              <a:rPr lang="ar-SA" sz="3600" dirty="0"/>
              <a:t>ر </a:t>
            </a:r>
            <a:r>
              <a:rPr lang="ar-LB" sz="3600" dirty="0"/>
              <a:t>نِرجَع لَعِنْدو لَمّا نِعتِرف</a:t>
            </a:r>
            <a:r>
              <a:rPr lang="ar-SA" sz="3600" dirty="0"/>
              <a:t> بِخَطايا</a:t>
            </a:r>
            <a:r>
              <a:rPr lang="ar-LB" sz="3600" dirty="0"/>
              <a:t>نا قدّام</a:t>
            </a:r>
            <a:r>
              <a:rPr lang="ar-SA" sz="3600" dirty="0"/>
              <a:t> الكاهِنِ</a:t>
            </a:r>
            <a:r>
              <a:rPr lang="ar-LB" sz="3600" dirty="0"/>
              <a:t> يَلْلي</a:t>
            </a:r>
            <a:r>
              <a:rPr lang="ar-SA" sz="3600" dirty="0"/>
              <a:t> </a:t>
            </a:r>
            <a:r>
              <a:rPr lang="ar-LB" sz="3600" dirty="0"/>
              <a:t>بي</a:t>
            </a:r>
            <a:r>
              <a:rPr lang="ar-SA" sz="3600" dirty="0"/>
              <a:t>مَثِّل المَسيح ع</a:t>
            </a:r>
            <a:r>
              <a:rPr lang="ar-LB" sz="3600" dirty="0"/>
              <a:t>َ</a:t>
            </a:r>
            <a:r>
              <a:rPr lang="ar-SA" sz="3600" dirty="0"/>
              <a:t>لى الأرض</a:t>
            </a:r>
            <a:r>
              <a:rPr lang="en-US" sz="3600" dirty="0"/>
              <a:t>.</a:t>
            </a:r>
          </a:p>
          <a:p>
            <a:pPr rtl="1"/>
            <a:r>
              <a:rPr lang="en-US" sz="3600" dirty="0"/>
              <a:t> 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43" y="3444240"/>
            <a:ext cx="5787043" cy="341376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276600" y="365760"/>
            <a:ext cx="5293995" cy="2414585"/>
          </a:xfrm>
          <a:prstGeom prst="cloudCallout">
            <a:avLst>
              <a:gd name="adj1" fmla="val -46104"/>
              <a:gd name="adj2" fmla="val 9747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>
              <a:solidFill>
                <a:schemeClr val="tx1"/>
              </a:solidFill>
            </a:endParaRP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أَصدِقائي! 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تأَمَّلوا هَالصُّوَر منيح وجَرْبوا ألْفو قِصّة مِن خِلالها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907332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7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107" y="4159293"/>
            <a:ext cx="4356893" cy="2570119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594727" y="563880"/>
            <a:ext cx="4022993" cy="3688080"/>
          </a:xfrm>
          <a:prstGeom prst="cloudCallout">
            <a:avLst>
              <a:gd name="adj1" fmla="val 30106"/>
              <a:gd name="adj2" fmla="val 805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تَعوا تَ نِسمَع قِصِّة داني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60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3340</TotalTime>
  <Words>1334</Words>
  <Application>Microsoft Office PowerPoint</Application>
  <PresentationFormat>On-screen Show (4:3)</PresentationFormat>
  <Paragraphs>103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Adobe Arabic</vt:lpstr>
      <vt:lpstr>Arial</vt:lpstr>
      <vt:lpstr>Calibri</vt:lpstr>
      <vt:lpstr>Traditional Arabic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السّابِع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WMAKSOUR</dc:creator>
  <cp:lastModifiedBy>Michel Haddad (Prof)</cp:lastModifiedBy>
  <cp:revision>268</cp:revision>
  <dcterms:created xsi:type="dcterms:W3CDTF">2020-06-11T06:09:44Z</dcterms:created>
  <dcterms:modified xsi:type="dcterms:W3CDTF">2022-02-25T20:12:23Z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8B01319A-F7E2-4336-A9DF-C8ABD3628035</vt:lpwstr>
  </property>
  <property fmtid="{D5CDD505-2E9C-101B-9397-08002B2CF9AE}" pid="3" name="ArticulatePath">
    <vt:lpwstr>EB3-rencontre-17-partie1 2021-2022</vt:lpwstr>
  </property>
</Properties>
</file>