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tags/tag30.xml" ContentType="application/vnd.openxmlformats-officedocument.presentationml.tags+xml"/>
  <Override PartName="/ppt/notesSlides/notesSlide15.xml" ContentType="application/vnd.openxmlformats-officedocument.presentationml.notesSlide+xml"/>
  <Override PartName="/ppt/tags/tag31.xml" ContentType="application/vnd.openxmlformats-officedocument.presentationml.tags+xml"/>
  <Override PartName="/ppt/notesSlides/notesSlide1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34"/>
  </p:notesMasterIdLst>
  <p:sldIdLst>
    <p:sldId id="256" r:id="rId2"/>
    <p:sldId id="257" r:id="rId3"/>
    <p:sldId id="360" r:id="rId4"/>
    <p:sldId id="304" r:id="rId5"/>
    <p:sldId id="359" r:id="rId6"/>
    <p:sldId id="269" r:id="rId7"/>
    <p:sldId id="264" r:id="rId8"/>
    <p:sldId id="437" r:id="rId9"/>
    <p:sldId id="438" r:id="rId10"/>
    <p:sldId id="444" r:id="rId11"/>
    <p:sldId id="436" r:id="rId12"/>
    <p:sldId id="440" r:id="rId13"/>
    <p:sldId id="439" r:id="rId14"/>
    <p:sldId id="442" r:id="rId15"/>
    <p:sldId id="441" r:id="rId16"/>
    <p:sldId id="443" r:id="rId17"/>
    <p:sldId id="445" r:id="rId18"/>
    <p:sldId id="426" r:id="rId19"/>
    <p:sldId id="415" r:id="rId20"/>
    <p:sldId id="446" r:id="rId21"/>
    <p:sldId id="447" r:id="rId22"/>
    <p:sldId id="435" r:id="rId23"/>
    <p:sldId id="448" r:id="rId24"/>
    <p:sldId id="449" r:id="rId25"/>
    <p:sldId id="450" r:id="rId26"/>
    <p:sldId id="451" r:id="rId27"/>
    <p:sldId id="452" r:id="rId28"/>
    <p:sldId id="267" r:id="rId29"/>
    <p:sldId id="417" r:id="rId30"/>
    <p:sldId id="418" r:id="rId31"/>
    <p:sldId id="388" r:id="rId32"/>
    <p:sldId id="273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D6B6B"/>
    <a:srgbClr val="E03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974" autoAdjust="0"/>
  </p:normalViewPr>
  <p:slideViewPr>
    <p:cSldViewPr snapToGrid="0">
      <p:cViewPr varScale="1">
        <p:scale>
          <a:sx n="104" d="100"/>
          <a:sy n="104" d="100"/>
        </p:scale>
        <p:origin x="1206" y="102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97600-5B79-42BA-9BF5-9EC1F79332E7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FE689-AC10-4B50-9ADA-4730BB68D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1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29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67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81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24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74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32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32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01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2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3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94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04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2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95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1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8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8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547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0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777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32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66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8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8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1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0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6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7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5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906" y="1450804"/>
            <a:ext cx="6198293" cy="1646302"/>
          </a:xfrm>
        </p:spPr>
        <p:txBody>
          <a:bodyPr/>
          <a:lstStyle/>
          <a:p>
            <a:pPr algn="ctr" rtl="1"/>
            <a:r>
              <a:rPr lang="ar-LB" b="1" dirty="0"/>
              <a:t>مَركَزُ التَّربِيَّةِ الدّينِيَّة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958" y="4914607"/>
            <a:ext cx="5825202" cy="1096899"/>
          </a:xfrm>
        </p:spPr>
        <p:txBody>
          <a:bodyPr>
            <a:normAutofit/>
          </a:bodyPr>
          <a:lstStyle/>
          <a:p>
            <a:pPr algn="ctr" rtl="1"/>
            <a:r>
              <a:rPr lang="ar-LB" sz="5000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 الأساسِيَّ الثّالِث</a:t>
            </a:r>
            <a:endParaRPr lang="en-US" sz="5000" b="1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1026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644" y="253225"/>
            <a:ext cx="3280503" cy="13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9887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91" y="5300663"/>
            <a:ext cx="8721722" cy="144303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 rtl="1"/>
            <a:r>
              <a:rPr lang="ar-SA" dirty="0"/>
              <a:t>بْتِتذَكَرُوا </a:t>
            </a:r>
            <a:r>
              <a:rPr lang="ar-LB" dirty="0"/>
              <a:t>لَ</a:t>
            </a:r>
            <a:r>
              <a:rPr lang="ar-SA" dirty="0"/>
              <a:t>م</a:t>
            </a:r>
            <a:r>
              <a:rPr lang="ar-LB" dirty="0"/>
              <a:t>َ</a:t>
            </a:r>
            <a:r>
              <a:rPr lang="ar-SA" dirty="0"/>
              <a:t>ّا حْكِينا ع</a:t>
            </a:r>
            <a:r>
              <a:rPr lang="ar-LB" dirty="0"/>
              <a:t>َ</a:t>
            </a:r>
            <a:r>
              <a:rPr lang="ar-SA" dirty="0"/>
              <a:t>ن الع</a:t>
            </a:r>
            <a:r>
              <a:rPr lang="ar-LB" dirty="0"/>
              <a:t>َ</a:t>
            </a:r>
            <a:r>
              <a:rPr lang="ar-SA" dirty="0"/>
              <a:t>شا ي</a:t>
            </a:r>
            <a:r>
              <a:rPr lang="ar-LB" dirty="0"/>
              <a:t>َ</a:t>
            </a:r>
            <a:r>
              <a:rPr lang="ar-SA" dirty="0"/>
              <a:t>ل</a:t>
            </a:r>
            <a:r>
              <a:rPr lang="ar-LB" dirty="0"/>
              <a:t>ْ</a:t>
            </a:r>
            <a:r>
              <a:rPr lang="ar-SA" dirty="0"/>
              <a:t>لي جَمَع فيه ي</a:t>
            </a:r>
            <a:r>
              <a:rPr lang="ar-LB" dirty="0"/>
              <a:t>َ</a:t>
            </a:r>
            <a:r>
              <a:rPr lang="ar-SA" dirty="0"/>
              <a:t>سوع ت</a:t>
            </a:r>
            <a:r>
              <a:rPr lang="ar-LB" dirty="0"/>
              <a:t>ْ</a:t>
            </a:r>
            <a:r>
              <a:rPr lang="ar-SA" dirty="0"/>
              <a:t>لاميزو وع</a:t>
            </a:r>
            <a:r>
              <a:rPr lang="ar-LB" dirty="0"/>
              <a:t>َ</a:t>
            </a:r>
            <a:r>
              <a:rPr lang="ar-SA" dirty="0"/>
              <a:t>طاهُن جَسَدُو ودَمُّو وطَلَب مِنُّن ي</a:t>
            </a:r>
            <a:r>
              <a:rPr lang="ar-LB" dirty="0"/>
              <a:t>َ</a:t>
            </a:r>
            <a:r>
              <a:rPr lang="ar-SA" dirty="0"/>
              <a:t>ع</a:t>
            </a:r>
            <a:r>
              <a:rPr lang="ar-LB" dirty="0"/>
              <a:t>ِ</a:t>
            </a:r>
            <a:r>
              <a:rPr lang="ar-SA" dirty="0"/>
              <a:t>م</a:t>
            </a:r>
            <a:r>
              <a:rPr lang="ar-LB" dirty="0"/>
              <a:t>ْ</a:t>
            </a:r>
            <a:r>
              <a:rPr lang="ar-SA" dirty="0"/>
              <a:t>لُو م</a:t>
            </a:r>
            <a:r>
              <a:rPr lang="ar-LB" dirty="0"/>
              <a:t>ِ</a:t>
            </a:r>
            <a:r>
              <a:rPr lang="ar-SA" dirty="0"/>
              <a:t>تلُو وق</a:t>
            </a:r>
            <a:r>
              <a:rPr lang="ar-LB" dirty="0"/>
              <a:t>َ</a:t>
            </a:r>
            <a:r>
              <a:rPr lang="ar-SA" dirty="0"/>
              <a:t>لُّن</a:t>
            </a:r>
            <a:r>
              <a:rPr lang="ar-LB" dirty="0"/>
              <a:t> شي... شو قَلّن؟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50" y="0"/>
            <a:ext cx="8972550" cy="53006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973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0013"/>
            <a:ext cx="9401175" cy="6958013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700086" y="4329112"/>
            <a:ext cx="3314700" cy="1569910"/>
          </a:xfrm>
          <a:prstGeom prst="cloudCallout">
            <a:avLst>
              <a:gd name="adj1" fmla="val 43230"/>
              <a:gd name="adj2" fmla="val -1687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إِ</a:t>
            </a:r>
            <a:r>
              <a:rPr lang="ar-SA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صنَعوا ه</a:t>
            </a:r>
            <a:r>
              <a:rPr lang="ar-LB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ذا ل</a:t>
            </a:r>
            <a:r>
              <a:rPr lang="ar-LB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ِ</a:t>
            </a:r>
            <a:r>
              <a:rPr lang="ar-SA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ذِكري</a:t>
            </a:r>
            <a:endParaRPr lang="en-US" sz="3000" b="1" dirty="0"/>
          </a:p>
        </p:txBody>
      </p:sp>
      <p:sp>
        <p:nvSpPr>
          <p:cNvPr id="8" name="Rectangle 7"/>
          <p:cNvSpPr/>
          <p:nvPr/>
        </p:nvSpPr>
        <p:spPr>
          <a:xfrm>
            <a:off x="4886029" y="3234652"/>
            <a:ext cx="43794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«</a:t>
            </a:r>
            <a:r>
              <a:rPr lang="en-US" dirty="0">
                <a:latin typeface="Traditional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».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043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73" y="184870"/>
            <a:ext cx="8281567" cy="5543552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0013" y="5537200"/>
            <a:ext cx="8929688" cy="132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sz="2800" dirty="0"/>
              <a:t>كِرمَال هيك الكنيس</a:t>
            </a:r>
            <a:r>
              <a:rPr lang="ar-LB" sz="2800" dirty="0"/>
              <a:t>ِ</a:t>
            </a:r>
            <a:r>
              <a:rPr lang="ar-SA" sz="2800" dirty="0"/>
              <a:t>ة- ي</a:t>
            </a:r>
            <a:r>
              <a:rPr lang="ar-LB" sz="2800" dirty="0"/>
              <a:t>َ</a:t>
            </a:r>
            <a:r>
              <a:rPr lang="ar-SA" sz="2800" dirty="0"/>
              <a:t>عني ك</a:t>
            </a:r>
            <a:r>
              <a:rPr lang="ar-LB" sz="2800" dirty="0"/>
              <a:t>ِ</a:t>
            </a:r>
            <a:r>
              <a:rPr lang="ar-SA" sz="2800" dirty="0"/>
              <a:t>لّ ي</a:t>
            </a:r>
            <a:r>
              <a:rPr lang="ar-LB" sz="2800" dirty="0"/>
              <a:t>َ</a:t>
            </a:r>
            <a:r>
              <a:rPr lang="ar-SA" sz="2800" dirty="0"/>
              <a:t>ل</a:t>
            </a:r>
            <a:r>
              <a:rPr lang="ar-LB" sz="2800" dirty="0"/>
              <a:t>ْ</a:t>
            </a:r>
            <a:r>
              <a:rPr lang="ar-SA" sz="2800" dirty="0"/>
              <a:t>لي بيآم</a:t>
            </a:r>
            <a:r>
              <a:rPr lang="ar-LB" sz="2800" dirty="0"/>
              <a:t>ْ</a:t>
            </a:r>
            <a:r>
              <a:rPr lang="ar-SA" sz="2800" dirty="0"/>
              <a:t>نوا بي</a:t>
            </a:r>
            <a:r>
              <a:rPr lang="ar-LB" sz="2800" dirty="0"/>
              <a:t>َ</a:t>
            </a:r>
            <a:r>
              <a:rPr lang="ar-SA" sz="2800" dirty="0"/>
              <a:t>سوع- بتِجت</a:t>
            </a:r>
            <a:r>
              <a:rPr lang="ar-LB" sz="2800" dirty="0"/>
              <a:t>ِ</a:t>
            </a:r>
            <a:r>
              <a:rPr lang="ar-SA" sz="2800" dirty="0"/>
              <a:t>مِع تَ تَعمِل مَتِل ما ي</a:t>
            </a:r>
            <a:r>
              <a:rPr lang="ar-LB" sz="2800" dirty="0"/>
              <a:t>َ</a:t>
            </a:r>
            <a:r>
              <a:rPr lang="ar-SA" sz="2800" dirty="0"/>
              <a:t>سوع طَلَب</a:t>
            </a:r>
            <a:r>
              <a:rPr lang="en-US" sz="2800" dirty="0"/>
              <a:t>.</a:t>
            </a:r>
            <a:r>
              <a:rPr lang="ar-SA" sz="2800" dirty="0"/>
              <a:t>ه</a:t>
            </a:r>
            <a:r>
              <a:rPr lang="ar-LB" sz="2800" dirty="0"/>
              <a:t>َ</a:t>
            </a:r>
            <a:r>
              <a:rPr lang="ar-SA" sz="2800" dirty="0"/>
              <a:t>الاجتماع مِنسَمّي «القدّاس»؛ ه</a:t>
            </a:r>
            <a:r>
              <a:rPr lang="ar-LB" sz="2800" dirty="0"/>
              <a:t>ُ</a:t>
            </a:r>
            <a:r>
              <a:rPr lang="ar-SA" sz="2800" dirty="0"/>
              <a:t>و</a:t>
            </a:r>
            <a:r>
              <a:rPr lang="ar-LB" sz="2800" dirty="0"/>
              <a:t>َ</a:t>
            </a:r>
            <a:r>
              <a:rPr lang="ar-SA" sz="2800" dirty="0"/>
              <a:t> ص</a:t>
            </a:r>
            <a:r>
              <a:rPr lang="ar-LB" sz="2800" dirty="0"/>
              <a:t>َ</a:t>
            </a:r>
            <a:r>
              <a:rPr lang="ar-SA" sz="2800" dirty="0"/>
              <a:t>لاة جَمَاعِتْنَا ح</a:t>
            </a:r>
            <a:r>
              <a:rPr lang="ar-LB" sz="2800" dirty="0"/>
              <a:t>َ</a:t>
            </a:r>
            <a:r>
              <a:rPr lang="ar-SA" sz="2800" dirty="0"/>
              <a:t>ول الم</a:t>
            </a:r>
            <a:r>
              <a:rPr lang="ar-LB" sz="2800" dirty="0"/>
              <a:t>َ</a:t>
            </a:r>
            <a:r>
              <a:rPr lang="ar-SA" sz="2800" dirty="0"/>
              <a:t>سيح الحاض</a:t>
            </a:r>
            <a:r>
              <a:rPr lang="ar-LB" sz="2800" dirty="0"/>
              <a:t>ِ</a:t>
            </a:r>
            <a:r>
              <a:rPr lang="ar-SA" sz="2800" dirty="0"/>
              <a:t>ر ب</a:t>
            </a:r>
            <a:r>
              <a:rPr lang="ar-LB" sz="2800" dirty="0"/>
              <a:t>َ</a:t>
            </a:r>
            <a:r>
              <a:rPr lang="ar-SA" sz="2800" dirty="0"/>
              <a:t>يناتْنَا تَ ن</a:t>
            </a:r>
            <a:r>
              <a:rPr lang="ar-LB" sz="2800" dirty="0"/>
              <a:t>ِ</a:t>
            </a:r>
            <a:r>
              <a:rPr lang="ar-SA" sz="2800" dirty="0"/>
              <a:t>ت</a:t>
            </a:r>
            <a:r>
              <a:rPr lang="ar-LB" sz="2800" dirty="0"/>
              <a:t>ْ</a:t>
            </a:r>
            <a:r>
              <a:rPr lang="ar-SA" sz="2800" dirty="0"/>
              <a:t>ذَكَّرُوا</a:t>
            </a:r>
            <a:r>
              <a:rPr lang="en-US" sz="28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5802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61629" y="271462"/>
            <a:ext cx="4539458" cy="6372225"/>
          </a:xfrm>
        </p:spPr>
      </p:pic>
      <p:sp>
        <p:nvSpPr>
          <p:cNvPr id="5" name="Flowchart: Punched Tape 4"/>
          <p:cNvSpPr/>
          <p:nvPr/>
        </p:nvSpPr>
        <p:spPr>
          <a:xfrm>
            <a:off x="414336" y="171451"/>
            <a:ext cx="3986214" cy="150018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/>
              <a:t>بِالمَرحَلِة الأولَى</a:t>
            </a:r>
            <a:endParaRPr lang="en-US" sz="35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0" y="1843088"/>
            <a:ext cx="4271963" cy="48577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مِن بَعد ما نِجي عَالكنيسِة ونصَلّي الصَّلَوات الأولى،</a:t>
            </a: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من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ق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را بالكتاب المق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دَّس إشْيا ب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ت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ذَكّرنا بم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ح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بّ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ة اللّه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من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ق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را الرّ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سال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ة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ومن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ق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را الإنجيل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وب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عدين الكاهن بيف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سِّر شو سْم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عْنَا، وكيف لاز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م نكون، لأنّو ي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سوع حاض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ر م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ع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نا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3480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4314824" y="314326"/>
            <a:ext cx="3986214" cy="150018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/>
              <a:t>بِالمَرحَلِة التّانية</a:t>
            </a:r>
            <a:endParaRPr lang="en-US" sz="35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00013" y="349624"/>
            <a:ext cx="4029075" cy="63369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600" dirty="0">
              <a:solidFill>
                <a:schemeClr val="tx1"/>
              </a:solidFill>
              <a:latin typeface="Adobe Arabic" panose="02040503050201020203" pitchFamily="18" charset="-78"/>
            </a:endParaRPr>
          </a:p>
          <a:p>
            <a:pPr algn="ctr" rtl="1"/>
            <a:r>
              <a:rPr lang="ar-SA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ب</a:t>
            </a:r>
            <a:r>
              <a:rPr lang="ar-LB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َ</a:t>
            </a:r>
            <a:r>
              <a:rPr lang="ar-SA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عد الو</a:t>
            </a:r>
            <a:r>
              <a:rPr lang="ar-LB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َ</a:t>
            </a:r>
            <a:r>
              <a:rPr lang="ar-SA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عظة، كِلْنا مْنُوقَف ومِنقُول </a:t>
            </a:r>
            <a:r>
              <a:rPr lang="ar-LB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«</a:t>
            </a:r>
            <a:r>
              <a:rPr lang="ar-SA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ن</a:t>
            </a:r>
            <a:r>
              <a:rPr lang="ar-LB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ُ</a:t>
            </a:r>
            <a:r>
              <a:rPr lang="ar-SA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ؤم</a:t>
            </a:r>
            <a:r>
              <a:rPr lang="ar-LB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ِ</a:t>
            </a:r>
            <a:r>
              <a:rPr lang="ar-SA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ن ب</a:t>
            </a:r>
            <a:r>
              <a:rPr lang="ar-LB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ِ</a:t>
            </a:r>
            <a:r>
              <a:rPr lang="ar-SA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إل</a:t>
            </a:r>
            <a:r>
              <a:rPr lang="ar-LB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َ</a:t>
            </a:r>
            <a:r>
              <a:rPr lang="ar-SA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هٍ واحدٍ</a:t>
            </a:r>
            <a:r>
              <a:rPr lang="ar-LB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»</a:t>
            </a:r>
            <a:r>
              <a:rPr lang="en-US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....</a:t>
            </a:r>
          </a:p>
          <a:p>
            <a:pPr algn="ctr" rtl="1"/>
            <a:r>
              <a:rPr lang="ar-SA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مِنْجيب الق</a:t>
            </a:r>
            <a:r>
              <a:rPr lang="ar-LB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َ</a:t>
            </a:r>
            <a:r>
              <a:rPr lang="ar-SA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رابين على الم</a:t>
            </a:r>
            <a:r>
              <a:rPr lang="ar-LB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َ</a:t>
            </a:r>
            <a:r>
              <a:rPr lang="ar-SA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ذب</a:t>
            </a:r>
            <a:r>
              <a:rPr lang="ar-LB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َ</a:t>
            </a:r>
            <a:r>
              <a:rPr lang="ar-SA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ح، ومْنَعطِي بَعضْنا السّلام، وبيقول الكاه</a:t>
            </a:r>
            <a:r>
              <a:rPr lang="ar-LB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ِ</a:t>
            </a:r>
            <a:r>
              <a:rPr lang="ar-SA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ن، باسَمْنا كِلْنا، ص</a:t>
            </a:r>
            <a:r>
              <a:rPr lang="ar-LB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َ</a:t>
            </a:r>
            <a:r>
              <a:rPr lang="ar-SA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لاة ش</a:t>
            </a:r>
            <a:r>
              <a:rPr lang="ar-LB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ُ</a:t>
            </a:r>
            <a:r>
              <a:rPr lang="ar-SA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كر للآب ي</a:t>
            </a:r>
            <a:r>
              <a:rPr lang="ar-LB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َ</a:t>
            </a:r>
            <a:r>
              <a:rPr lang="ar-SA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ل</a:t>
            </a:r>
            <a:r>
              <a:rPr lang="ar-LB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ْ</a:t>
            </a:r>
            <a:r>
              <a:rPr lang="ar-SA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لي خَلَقْنَا ع</a:t>
            </a:r>
            <a:r>
              <a:rPr lang="ar-LB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َ</a:t>
            </a:r>
            <a:r>
              <a:rPr lang="ar-SA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ن ح</a:t>
            </a:r>
            <a:r>
              <a:rPr lang="ar-LB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ُ</a:t>
            </a:r>
            <a:r>
              <a:rPr lang="ar-SA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بّ</a:t>
            </a:r>
            <a:r>
              <a:rPr lang="en-US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.</a:t>
            </a:r>
          </a:p>
          <a:p>
            <a:pPr algn="ctr" rtl="1"/>
            <a:r>
              <a:rPr lang="ar-SA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ومنر</a:t>
            </a:r>
            <a:r>
              <a:rPr lang="ar-LB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َ</a:t>
            </a:r>
            <a:r>
              <a:rPr lang="ar-SA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تِّل: ق</a:t>
            </a:r>
            <a:r>
              <a:rPr lang="ar-LB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ُ</a:t>
            </a:r>
            <a:r>
              <a:rPr lang="ar-SA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دّوس، ق</a:t>
            </a:r>
            <a:r>
              <a:rPr lang="ar-LB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ُ</a:t>
            </a:r>
            <a:r>
              <a:rPr lang="ar-SA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دّوس، ق</a:t>
            </a:r>
            <a:r>
              <a:rPr lang="ar-LB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ُ</a:t>
            </a:r>
            <a:r>
              <a:rPr lang="ar-SA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دّوس... وه</a:t>
            </a:r>
            <a:r>
              <a:rPr lang="ar-LB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َ</a:t>
            </a:r>
            <a:r>
              <a:rPr lang="ar-SA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يدي ت</a:t>
            </a:r>
            <a:r>
              <a:rPr lang="ar-LB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ِ</a:t>
            </a:r>
            <a:r>
              <a:rPr lang="ar-SA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رتيلة المل</a:t>
            </a:r>
            <a:r>
              <a:rPr lang="ar-LB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َ</a:t>
            </a:r>
            <a:r>
              <a:rPr lang="ar-SA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اي</a:t>
            </a:r>
            <a:r>
              <a:rPr lang="ar-LB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ْ</a:t>
            </a:r>
            <a:r>
              <a:rPr lang="ar-SA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كة. وب</a:t>
            </a:r>
            <a:r>
              <a:rPr lang="ar-LB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َ</a:t>
            </a:r>
            <a:r>
              <a:rPr lang="ar-SA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عدَين بيشْكُر، لأنّو الآب مِش بَس خَلَقْنَا، لَكِن خَلَّصنا كَمَان بِيَسوع، ولأنّو ي</a:t>
            </a:r>
            <a:r>
              <a:rPr lang="ar-LB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َ</a:t>
            </a:r>
            <a:r>
              <a:rPr lang="ar-SA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سوع ع</a:t>
            </a:r>
            <a:r>
              <a:rPr lang="ar-LB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َ</a:t>
            </a:r>
            <a:r>
              <a:rPr lang="ar-SA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طانا جَس</a:t>
            </a:r>
            <a:r>
              <a:rPr lang="ar-LB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َ</a:t>
            </a:r>
            <a:r>
              <a:rPr lang="ar-SA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دو ود</a:t>
            </a:r>
            <a:r>
              <a:rPr lang="ar-LB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َ</a:t>
            </a:r>
            <a:r>
              <a:rPr lang="ar-SA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مو</a:t>
            </a:r>
            <a:r>
              <a:rPr lang="en-US" sz="2600" dirty="0">
                <a:solidFill>
                  <a:schemeClr val="tx1"/>
                </a:solidFill>
                <a:latin typeface="Adobe Arabic" panose="02040503050201020203" pitchFamily="18" charset="-78"/>
              </a:rPr>
              <a:t>.</a:t>
            </a:r>
          </a:p>
          <a:p>
            <a:pPr algn="ctr" rtl="1"/>
            <a:endParaRPr lang="en-US" sz="2200" dirty="0">
              <a:solidFill>
                <a:schemeClr val="tx1"/>
              </a:solidFill>
              <a:latin typeface="Adobe Arabic" panose="02040503050201020203" pitchFamily="18" charset="-78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1871663"/>
            <a:ext cx="4816194" cy="482917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6780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072187" y="1714500"/>
            <a:ext cx="2900362" cy="5029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1"/>
                </a:solidFill>
              </a:rPr>
              <a:t>وبي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طلُب م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ن الرّوح الق</a:t>
            </a:r>
            <a:r>
              <a:rPr lang="ar-LB" sz="3000" dirty="0">
                <a:solidFill>
                  <a:schemeClr val="tx1"/>
                </a:solidFill>
              </a:rPr>
              <a:t>ُ</a:t>
            </a:r>
            <a:r>
              <a:rPr lang="ar-SA" sz="3000" dirty="0">
                <a:solidFill>
                  <a:schemeClr val="tx1"/>
                </a:solidFill>
              </a:rPr>
              <a:t>د</a:t>
            </a:r>
            <a:r>
              <a:rPr lang="ar-LB" sz="3000" dirty="0">
                <a:solidFill>
                  <a:schemeClr val="tx1"/>
                </a:solidFill>
              </a:rPr>
              <a:t>ُ</a:t>
            </a:r>
            <a:r>
              <a:rPr lang="ar-SA" sz="3000" dirty="0">
                <a:solidFill>
                  <a:schemeClr val="tx1"/>
                </a:solidFill>
              </a:rPr>
              <a:t>س يح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لّ عل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ي</a:t>
            </a:r>
            <a:r>
              <a:rPr lang="ar-LB" sz="3000" dirty="0">
                <a:solidFill>
                  <a:schemeClr val="tx1"/>
                </a:solidFill>
              </a:rPr>
              <a:t>ْ</a:t>
            </a:r>
            <a:r>
              <a:rPr lang="ar-SA" sz="3000" dirty="0">
                <a:solidFill>
                  <a:schemeClr val="tx1"/>
                </a:solidFill>
              </a:rPr>
              <a:t>نا أوّ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لاً، ويح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لّ عَ الق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رابين ويح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وّ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لْها ل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ج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س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د الم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سيح ود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مه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وبيز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كُر كِلّ النّاس ي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ل</a:t>
            </a:r>
            <a:r>
              <a:rPr lang="ar-LB" sz="3000" dirty="0">
                <a:solidFill>
                  <a:schemeClr val="tx1"/>
                </a:solidFill>
              </a:rPr>
              <a:t>ْ</a:t>
            </a:r>
            <a:r>
              <a:rPr lang="ar-SA" sz="3000" dirty="0">
                <a:solidFill>
                  <a:schemeClr val="tx1"/>
                </a:solidFill>
              </a:rPr>
              <a:t>لي ب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دْنَا نْص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ليلُن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623" y="742950"/>
            <a:ext cx="5091276" cy="611505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086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4429124" y="242888"/>
            <a:ext cx="3986214" cy="150018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/>
              <a:t>بِالمَرحَلِة التّالتِة</a:t>
            </a:r>
            <a:endParaRPr lang="en-US" sz="35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00013" y="349624"/>
            <a:ext cx="4029075" cy="63369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600" dirty="0">
              <a:solidFill>
                <a:schemeClr val="tx1"/>
              </a:solidFill>
              <a:latin typeface="Adobe Arabic" panose="02040503050201020203" pitchFamily="18" charset="-78"/>
            </a:endParaRPr>
          </a:p>
          <a:p>
            <a:pPr algn="ctr" rtl="1"/>
            <a:r>
              <a:rPr lang="ar-SA" sz="2600" dirty="0">
                <a:solidFill>
                  <a:schemeClr val="tx1"/>
                </a:solidFill>
              </a:rPr>
              <a:t>وبي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رفَعْ الكاه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ن الق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ربان، والكلّ بي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نح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نِي ب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احت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رام، وسَوا مِنقُول ص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لاة  </a:t>
            </a:r>
            <a:r>
              <a:rPr lang="ar-LB" sz="2600" dirty="0">
                <a:solidFill>
                  <a:schemeClr val="tx1"/>
                </a:solidFill>
              </a:rPr>
              <a:t>«</a:t>
            </a:r>
            <a:r>
              <a:rPr lang="ar-SA" sz="2600" dirty="0">
                <a:solidFill>
                  <a:schemeClr val="tx1"/>
                </a:solidFill>
              </a:rPr>
              <a:t>الأبانا</a:t>
            </a:r>
            <a:r>
              <a:rPr lang="ar-LB" sz="2600" dirty="0">
                <a:solidFill>
                  <a:schemeClr val="tx1"/>
                </a:solidFill>
              </a:rPr>
              <a:t>»</a:t>
            </a:r>
            <a:r>
              <a:rPr lang="ar-SA" sz="2600" dirty="0">
                <a:solidFill>
                  <a:schemeClr val="tx1"/>
                </a:solidFill>
              </a:rPr>
              <a:t>،</a:t>
            </a:r>
            <a:endParaRPr lang="en-US" sz="2600" dirty="0">
              <a:solidFill>
                <a:schemeClr val="tx1"/>
              </a:solidFill>
            </a:endParaRPr>
          </a:p>
          <a:p>
            <a:pPr algn="ctr" rtl="1"/>
            <a:r>
              <a:rPr lang="ar-SA" sz="2600" dirty="0">
                <a:solidFill>
                  <a:schemeClr val="tx1"/>
                </a:solidFill>
              </a:rPr>
              <a:t>ومن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ته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يَّأ </a:t>
            </a:r>
            <a:r>
              <a:rPr lang="ar-LB" sz="2600" dirty="0">
                <a:solidFill>
                  <a:schemeClr val="tx1"/>
                </a:solidFill>
              </a:rPr>
              <a:t>«</a:t>
            </a:r>
            <a:r>
              <a:rPr lang="ar-SA" sz="2600" dirty="0">
                <a:solidFill>
                  <a:schemeClr val="tx1"/>
                </a:solidFill>
              </a:rPr>
              <a:t>ل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لم</a:t>
            </a:r>
            <a:r>
              <a:rPr lang="ar-LB" sz="2600" dirty="0">
                <a:solidFill>
                  <a:schemeClr val="tx1"/>
                </a:solidFill>
              </a:rPr>
              <a:t>ُ</a:t>
            </a:r>
            <a:r>
              <a:rPr lang="ar-SA" sz="2600" dirty="0">
                <a:solidFill>
                  <a:schemeClr val="tx1"/>
                </a:solidFill>
              </a:rPr>
              <a:t>ناو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لة</a:t>
            </a:r>
            <a:r>
              <a:rPr lang="ar-LB" sz="2600" dirty="0">
                <a:solidFill>
                  <a:schemeClr val="tx1"/>
                </a:solidFill>
              </a:rPr>
              <a:t>».</a:t>
            </a:r>
            <a:endParaRPr lang="en-US" sz="2600" dirty="0">
              <a:solidFill>
                <a:schemeClr val="tx1"/>
              </a:solidFill>
            </a:endParaRPr>
          </a:p>
          <a:p>
            <a:pPr algn="ctr" rtl="1"/>
            <a:r>
              <a:rPr lang="ar-SA" sz="2600" dirty="0">
                <a:solidFill>
                  <a:schemeClr val="tx1"/>
                </a:solidFill>
              </a:rPr>
              <a:t>والكاه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ن بي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دْعِينا ل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لم</a:t>
            </a:r>
            <a:r>
              <a:rPr lang="ar-LB" sz="2600" dirty="0">
                <a:solidFill>
                  <a:schemeClr val="tx1"/>
                </a:solidFill>
              </a:rPr>
              <a:t>ُ</a:t>
            </a:r>
            <a:r>
              <a:rPr lang="ar-SA" sz="2600" dirty="0">
                <a:solidFill>
                  <a:schemeClr val="tx1"/>
                </a:solidFill>
              </a:rPr>
              <a:t>ناو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ل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ة ل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م</a:t>
            </a:r>
            <a:r>
              <a:rPr lang="ar-LB" sz="2600" dirty="0">
                <a:solidFill>
                  <a:schemeClr val="tx1"/>
                </a:solidFill>
              </a:rPr>
              <a:t>ّ</a:t>
            </a:r>
            <a:r>
              <a:rPr lang="ar-SA" sz="2600" dirty="0">
                <a:solidFill>
                  <a:schemeClr val="tx1"/>
                </a:solidFill>
              </a:rPr>
              <a:t>ا بيقول: «الأ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قداس</a:t>
            </a:r>
            <a:r>
              <a:rPr lang="ar-LB" sz="2600" dirty="0">
                <a:solidFill>
                  <a:schemeClr val="tx1"/>
                </a:solidFill>
              </a:rPr>
              <a:t>ُ</a:t>
            </a:r>
            <a:r>
              <a:rPr lang="ar-SA" sz="2600" dirty="0">
                <a:solidFill>
                  <a:schemeClr val="tx1"/>
                </a:solidFill>
              </a:rPr>
              <a:t> ل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لقِدّيسين»، ي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عني مِش لازم نق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رِ</a:t>
            </a:r>
            <a:r>
              <a:rPr lang="ar-LB" sz="2600" dirty="0">
                <a:solidFill>
                  <a:schemeClr val="tx1"/>
                </a:solidFill>
              </a:rPr>
              <a:t>ّ</a:t>
            </a:r>
            <a:r>
              <a:rPr lang="ar-SA" sz="2600" dirty="0">
                <a:solidFill>
                  <a:schemeClr val="tx1"/>
                </a:solidFill>
              </a:rPr>
              <a:t>ب تَ ن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تناوَل إل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اّ إ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ذا هَيّأْنا حالْنا ب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التّوبة. و</a:t>
            </a:r>
            <a:r>
              <a:rPr lang="ar-LB" sz="2600" dirty="0">
                <a:solidFill>
                  <a:schemeClr val="tx1"/>
                </a:solidFill>
              </a:rPr>
              <a:t>بَ</a:t>
            </a:r>
            <a:r>
              <a:rPr lang="ar-SA" sz="2600" dirty="0">
                <a:solidFill>
                  <a:schemeClr val="tx1"/>
                </a:solidFill>
              </a:rPr>
              <a:t>عد الم</a:t>
            </a:r>
            <a:r>
              <a:rPr lang="ar-LB" sz="2600" dirty="0">
                <a:solidFill>
                  <a:schemeClr val="tx1"/>
                </a:solidFill>
              </a:rPr>
              <a:t>ُ</a:t>
            </a:r>
            <a:r>
              <a:rPr lang="ar-SA" sz="2600" dirty="0">
                <a:solidFill>
                  <a:schemeClr val="tx1"/>
                </a:solidFill>
              </a:rPr>
              <a:t>ناو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لة، بيقول الكاه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ن صل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اة ش</a:t>
            </a:r>
            <a:r>
              <a:rPr lang="ar-LB" sz="2600" dirty="0">
                <a:solidFill>
                  <a:schemeClr val="tx1"/>
                </a:solidFill>
              </a:rPr>
              <a:t>ُ</a:t>
            </a:r>
            <a:r>
              <a:rPr lang="ar-SA" sz="2600" dirty="0">
                <a:solidFill>
                  <a:schemeClr val="tx1"/>
                </a:solidFill>
              </a:rPr>
              <a:t>كر، وبي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عطينا الب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ر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كة وبيقول: ارْجَعُو ل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ح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ياتْكُن الي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وم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ي</a:t>
            </a:r>
            <a:r>
              <a:rPr lang="ar-LB" sz="2600" dirty="0">
                <a:solidFill>
                  <a:schemeClr val="tx1"/>
                </a:solidFill>
              </a:rPr>
              <a:t>ّ</a:t>
            </a:r>
            <a:r>
              <a:rPr lang="ar-SA" sz="2600" dirty="0">
                <a:solidFill>
                  <a:schemeClr val="tx1"/>
                </a:solidFill>
              </a:rPr>
              <a:t>ة، </a:t>
            </a:r>
            <a:r>
              <a:rPr lang="ar-LB" sz="2600" dirty="0">
                <a:solidFill>
                  <a:schemeClr val="tx1"/>
                </a:solidFill>
              </a:rPr>
              <a:t>لأ</a:t>
            </a:r>
            <a:r>
              <a:rPr lang="ar-SA" sz="2600" dirty="0">
                <a:solidFill>
                  <a:schemeClr val="tx1"/>
                </a:solidFill>
              </a:rPr>
              <a:t>نّو الم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سيح م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عك</a:t>
            </a:r>
            <a:r>
              <a:rPr lang="ar-LB" sz="2600" dirty="0">
                <a:solidFill>
                  <a:schemeClr val="tx1"/>
                </a:solidFill>
              </a:rPr>
              <a:t>ُ</a:t>
            </a:r>
            <a:r>
              <a:rPr lang="ar-SA" sz="2600" dirty="0">
                <a:solidFill>
                  <a:schemeClr val="tx1"/>
                </a:solidFill>
              </a:rPr>
              <a:t>ن</a:t>
            </a:r>
            <a:r>
              <a:rPr lang="en-US" sz="2600" dirty="0">
                <a:solidFill>
                  <a:schemeClr val="tx1"/>
                </a:solidFill>
              </a:rPr>
              <a:t>.</a:t>
            </a:r>
          </a:p>
          <a:p>
            <a:pPr algn="ctr" rtl="1"/>
            <a:endParaRPr lang="en-US" sz="2600" dirty="0">
              <a:solidFill>
                <a:schemeClr val="tx1"/>
              </a:solidFill>
              <a:latin typeface="Adobe Arabic" panose="02040503050201020203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512" y="1544246"/>
            <a:ext cx="3490913" cy="53137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1744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292" y="26194"/>
            <a:ext cx="8857858" cy="6757987"/>
          </a:xfrm>
        </p:spPr>
      </p:pic>
      <p:sp>
        <p:nvSpPr>
          <p:cNvPr id="3" name="Rectangle 2"/>
          <p:cNvSpPr/>
          <p:nvPr/>
        </p:nvSpPr>
        <p:spPr>
          <a:xfrm>
            <a:off x="5649191" y="3033713"/>
            <a:ext cx="2000250" cy="7429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b="1" dirty="0">
                <a:solidFill>
                  <a:schemeClr val="tx1"/>
                </a:solidFill>
              </a:rPr>
              <a:t>المرحلة الأولى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89005" y="2136632"/>
            <a:ext cx="2000250" cy="7429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b="1" dirty="0">
                <a:solidFill>
                  <a:schemeClr val="tx1"/>
                </a:solidFill>
              </a:rPr>
              <a:t>المرحلة الثانية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62150" y="3405188"/>
            <a:ext cx="2000250" cy="7429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b="1" dirty="0">
                <a:solidFill>
                  <a:schemeClr val="tx1"/>
                </a:solidFill>
              </a:rPr>
              <a:t>المرحلة الثالثة</a:t>
            </a:r>
            <a:endParaRPr lang="en-US" sz="25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9512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48498" y="414338"/>
            <a:ext cx="4923616" cy="3300413"/>
          </a:xfrm>
          <a:prstGeom prst="cloudCallout">
            <a:avLst>
              <a:gd name="adj1" fmla="val 57624"/>
              <a:gd name="adj2" fmla="val 4372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وهَلَّق جَرْبوا عمِلو هَالنَّشاطات</a:t>
            </a: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1181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1" y="214312"/>
            <a:ext cx="5421978" cy="675798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867" y="1000123"/>
            <a:ext cx="1913972" cy="4643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25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8994" y="0"/>
            <a:ext cx="4676119" cy="6870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001820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750" y="114296"/>
            <a:ext cx="7743825" cy="2800350"/>
          </a:xfrm>
        </p:spPr>
      </p:pic>
      <p:sp>
        <p:nvSpPr>
          <p:cNvPr id="4" name="Rounded Rectangle 3"/>
          <p:cNvSpPr/>
          <p:nvPr/>
        </p:nvSpPr>
        <p:spPr>
          <a:xfrm>
            <a:off x="5486401" y="2628896"/>
            <a:ext cx="2214562" cy="914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400" dirty="0"/>
              <a:t>قَرعُ الجَرسِ والدّعوة</a:t>
            </a:r>
            <a:endParaRPr lang="en-US" sz="2400" dirty="0"/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587" y="3300413"/>
            <a:ext cx="7743825" cy="28003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38476" y="2638422"/>
            <a:ext cx="2214562" cy="914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400" dirty="0"/>
              <a:t>توجّه العائِلَة إلى الكَنيسَة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452439" y="2624133"/>
            <a:ext cx="2214562" cy="914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400" dirty="0"/>
              <a:t>قِراءَةُ الرِّسالَة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5648327" y="5834061"/>
            <a:ext cx="2214562" cy="914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400" dirty="0"/>
              <a:t>رَفع الإِنجيل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3014665" y="5800724"/>
            <a:ext cx="2214562" cy="914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400" dirty="0"/>
              <a:t>تِلاوَةُ النُّؤمن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523877" y="5767386"/>
            <a:ext cx="2214562" cy="914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400" dirty="0"/>
              <a:t>صَلاةُ الأَبانا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979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008" y="328612"/>
            <a:ext cx="9005992" cy="2586037"/>
          </a:xfrm>
          <a:prstGeom prst="rect">
            <a:avLst/>
          </a:prstGeom>
        </p:spPr>
      </p:pic>
      <p:pic>
        <p:nvPicPr>
          <p:cNvPr id="5" name="Content Placeholder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43011" y="3335354"/>
            <a:ext cx="8723979" cy="243679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0" y="2543171"/>
            <a:ext cx="2700336" cy="914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400" dirty="0"/>
              <a:t>المُناوَلة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3109914" y="2524121"/>
            <a:ext cx="2700336" cy="914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400" dirty="0"/>
              <a:t>الكلَام الجَوهَرِيّ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6134102" y="2505071"/>
            <a:ext cx="2700336" cy="914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400" dirty="0"/>
              <a:t>التَّقادم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4491038" y="5476871"/>
            <a:ext cx="2709862" cy="914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400" dirty="0"/>
              <a:t>الشُّكر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1614488" y="5500684"/>
            <a:ext cx="2709862" cy="914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400" dirty="0"/>
              <a:t>البَركَة الخِتامِيّة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7988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58577"/>
            <a:ext cx="9144000" cy="4000535"/>
          </a:xfrm>
        </p:spPr>
      </p:pic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17870"/>
            <a:ext cx="9144000" cy="4000535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4471988" y="2300288"/>
            <a:ext cx="928687" cy="21145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443413" y="2986088"/>
            <a:ext cx="1128712" cy="7143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429125" y="3000375"/>
            <a:ext cx="1185864" cy="685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371975" y="2214563"/>
            <a:ext cx="1281114" cy="22240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90781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900" y="120703"/>
            <a:ext cx="6621464" cy="39460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12" y="3824700"/>
            <a:ext cx="7117641" cy="3033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7955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340" y="1452564"/>
            <a:ext cx="4249736" cy="633411"/>
          </a:xfrm>
        </p:spPr>
        <p:txBody>
          <a:bodyPr>
            <a:normAutofit/>
          </a:bodyPr>
          <a:lstStyle/>
          <a:p>
            <a:pPr algn="r" rtl="1"/>
            <a:r>
              <a:rPr lang="ar-LB" sz="3000" dirty="0"/>
              <a:t>يَأخُذُ الكاهِنُ الخُبزَ وَالخَمر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706" y="1386098"/>
            <a:ext cx="8881904" cy="472397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9944" y="2301156"/>
            <a:ext cx="4249736" cy="6334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LB" sz="3000" dirty="0"/>
              <a:t>يَرفَعهُما وَيَشكُرُ الرَّبّ</a:t>
            </a:r>
            <a:endParaRPr lang="en-US" sz="3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58042" y="3257984"/>
            <a:ext cx="5986463" cy="971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LB" sz="3000" dirty="0"/>
              <a:t>يَستَدعي الرّوحَ القُدُسَ لِيَحِلَّ عَلَيهِما</a:t>
            </a:r>
            <a:endParaRPr lang="en-US" sz="3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072063"/>
            <a:ext cx="4686300" cy="5857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LB" sz="3000" dirty="0"/>
              <a:t>يُناولُ الشَّعبَ جَسَد المَسيح</a:t>
            </a:r>
            <a:endParaRPr lang="en-US" sz="3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28676" y="4229533"/>
            <a:ext cx="2505076" cy="5619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LB" sz="3000" dirty="0"/>
              <a:t>يَكسرُ الخُبز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708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57175"/>
            <a:ext cx="8470220" cy="607896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4664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588" y="142875"/>
            <a:ext cx="8784543" cy="5272088"/>
          </a:xfrm>
        </p:spPr>
      </p:pic>
      <p:sp>
        <p:nvSpPr>
          <p:cNvPr id="3" name="Rounded Rectangle 2"/>
          <p:cNvSpPr/>
          <p:nvPr/>
        </p:nvSpPr>
        <p:spPr>
          <a:xfrm>
            <a:off x="4562477" y="2219321"/>
            <a:ext cx="2700336" cy="9144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chemeClr val="accent5">
                    <a:lumMod val="75000"/>
                  </a:schemeClr>
                </a:solidFill>
              </a:rPr>
              <a:t>لِلعَشاء</a:t>
            </a: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43502" y="2957506"/>
            <a:ext cx="2700336" cy="9144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chemeClr val="accent5">
                    <a:lumMod val="75000"/>
                  </a:schemeClr>
                </a:solidFill>
              </a:rPr>
              <a:t>الكاهِن</a:t>
            </a: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6715" y="2981319"/>
            <a:ext cx="2700336" cy="9144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chemeClr val="accent5">
                    <a:lumMod val="75000"/>
                  </a:schemeClr>
                </a:solidFill>
              </a:rPr>
              <a:t>الخُبزُ</a:t>
            </a: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19540" y="3776656"/>
            <a:ext cx="2700336" cy="9144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chemeClr val="accent5">
                    <a:lumMod val="75000"/>
                  </a:schemeClr>
                </a:solidFill>
              </a:rPr>
              <a:t>دَمِه</a:t>
            </a: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3757606"/>
            <a:ext cx="2700336" cy="9144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chemeClr val="accent5">
                    <a:lumMod val="75000"/>
                  </a:schemeClr>
                </a:solidFill>
              </a:rPr>
              <a:t>الإِفخارستِيّا</a:t>
            </a: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0178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128839" y="211015"/>
            <a:ext cx="6776012" cy="1389185"/>
          </a:xfrm>
          <a:prstGeom prst="cloudCallout">
            <a:avLst>
              <a:gd name="adj1" fmla="val -68603"/>
              <a:gd name="adj2" fmla="val -9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/>
              <a:t>رَح أُطلُب مِنكُن تِحفَظو مْنيح لَلمَرّة الجايي فِعل الرَّجاء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65847"/>
            <a:ext cx="7700963" cy="53921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900737" y="1360830"/>
            <a:ext cx="3117314" cy="2442754"/>
          </a:xfrm>
          <a:prstGeom prst="cloudCallout">
            <a:avLst>
              <a:gd name="adj1" fmla="val -2228"/>
              <a:gd name="adj2" fmla="val 1271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/>
              <a:t>الزّوّادِة يَلْلي لازِم نِتْذَكّرها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0496" y="114300"/>
            <a:ext cx="696466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74" y="620080"/>
            <a:ext cx="6548731" cy="1203768"/>
          </a:xfrm>
        </p:spPr>
        <p:txBody>
          <a:bodyPr/>
          <a:lstStyle/>
          <a:p>
            <a:pPr rtl="1"/>
            <a:r>
              <a:rPr lang="ar-LB" b="1" dirty="0"/>
              <a:t>اللِّقاءُ الثّامِن عَشَر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14312" y="4003798"/>
            <a:ext cx="7970572" cy="1994573"/>
          </a:xfrm>
        </p:spPr>
        <p:txBody>
          <a:bodyPr>
            <a:normAutofit/>
          </a:bodyPr>
          <a:lstStyle/>
          <a:p>
            <a:pPr algn="ctr" rtl="1"/>
            <a:r>
              <a:rPr lang="ar-LB" sz="5000" b="1" dirty="0">
                <a:solidFill>
                  <a:schemeClr val="tx1"/>
                </a:solidFill>
              </a:rPr>
              <a:t>«نَتَّحِدُ بِيَسوع </a:t>
            </a:r>
          </a:p>
          <a:p>
            <a:pPr algn="ctr" rtl="1"/>
            <a:r>
              <a:rPr lang="ar-LB" sz="5000" b="1" dirty="0">
                <a:solidFill>
                  <a:schemeClr val="tx1"/>
                </a:solidFill>
              </a:rPr>
              <a:t>في سِرِّ الإِفخارستِيّا»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8267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54198" y="309490"/>
            <a:ext cx="4918134" cy="2945422"/>
          </a:xfrm>
          <a:prstGeom prst="cloudCallout">
            <a:avLst>
              <a:gd name="adj1" fmla="val 40630"/>
              <a:gd name="adj2" fmla="val 5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b="1" dirty="0"/>
          </a:p>
          <a:p>
            <a:pPr algn="ctr" rtl="1"/>
            <a:r>
              <a:rPr lang="ar-LB" sz="3500" b="1" dirty="0"/>
              <a:t>وهَلَّق منوقَف كِلْنا تَ نْصَلّي هَالصّلاة</a:t>
            </a:r>
            <a:endParaRPr lang="en-US" sz="3000" b="1" dirty="0"/>
          </a:p>
        </p:txBody>
      </p:sp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34" y="1017587"/>
            <a:ext cx="8050347" cy="53260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916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0" y="285750"/>
            <a:ext cx="7243763" cy="3416716"/>
          </a:xfrm>
          <a:prstGeom prst="cloudCallout">
            <a:avLst>
              <a:gd name="adj1" fmla="val 34976"/>
              <a:gd name="adj2" fmla="val 66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3800" b="1" dirty="0"/>
              <a:t>وهيك منوصَل لَخِتام لِقاءْنا الإِلكتروني.</a:t>
            </a:r>
          </a:p>
          <a:p>
            <a:pPr algn="ctr" rtl="1"/>
            <a:r>
              <a:rPr lang="ar-LB" sz="3800" b="1" dirty="0"/>
              <a:t>انتِبْهوا ع حالكم...</a:t>
            </a:r>
          </a:p>
          <a:p>
            <a:pPr algn="ctr" rtl="1"/>
            <a:r>
              <a:rPr lang="ar-LB" sz="3800" b="1" dirty="0"/>
              <a:t>باي باي</a:t>
            </a:r>
            <a:endParaRPr lang="en-US" sz="3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1782" y="103857"/>
            <a:ext cx="5421745" cy="675414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7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  <p:sp>
        <p:nvSpPr>
          <p:cNvPr id="8" name="Cloud Callout 7"/>
          <p:cNvSpPr/>
          <p:nvPr/>
        </p:nvSpPr>
        <p:spPr>
          <a:xfrm>
            <a:off x="407963" y="436098"/>
            <a:ext cx="5092505" cy="2806065"/>
          </a:xfrm>
          <a:prstGeom prst="cloudCallout">
            <a:avLst>
              <a:gd name="adj1" fmla="val 53248"/>
              <a:gd name="adj2" fmla="val 3778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سَلام المَسيح أَصدِقائي... </a:t>
            </a:r>
          </a:p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شو رَح نَعمِل اليَوم؟</a:t>
            </a:r>
            <a:endParaRPr lang="en-US" sz="35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49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54148" y="435659"/>
            <a:ext cx="7532590" cy="1252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200" b="1" dirty="0">
                <a:solidFill>
                  <a:srgbClr val="FF0000"/>
                </a:solidFill>
              </a:rPr>
              <a:t>نْسَمّي </a:t>
            </a:r>
            <a:r>
              <a:rPr lang="ar-SA" sz="3200" dirty="0"/>
              <a:t>أ</a:t>
            </a:r>
            <a:r>
              <a:rPr lang="ar-LB" sz="3200" dirty="0"/>
              <a:t>َ</a:t>
            </a:r>
            <a:r>
              <a:rPr lang="ar-SA" sz="3200" dirty="0"/>
              <a:t>قسام الق</a:t>
            </a:r>
            <a:r>
              <a:rPr lang="ar-LB" sz="3200" dirty="0"/>
              <a:t>ِ</a:t>
            </a:r>
            <a:r>
              <a:rPr lang="ar-SA" sz="3200" dirty="0"/>
              <a:t>دّاس، </a:t>
            </a:r>
            <a:r>
              <a:rPr lang="ar-LB" sz="3200" dirty="0"/>
              <a:t>ونرَتِّبْها </a:t>
            </a:r>
            <a:r>
              <a:rPr lang="ar-SA" sz="3200" dirty="0"/>
              <a:t>ب</a:t>
            </a:r>
            <a:r>
              <a:rPr lang="ar-LB" sz="3200" dirty="0"/>
              <a:t>ِ</a:t>
            </a:r>
            <a:r>
              <a:rPr lang="ar-SA" sz="3200" dirty="0"/>
              <a:t>حَسَب تَسَلْسُلا</a:t>
            </a:r>
            <a:r>
              <a:rPr lang="en-US" sz="3200" dirty="0"/>
              <a:t>.</a:t>
            </a:r>
          </a:p>
          <a:p>
            <a:pPr algn="r" rtl="1"/>
            <a:endParaRPr lang="ar-LB" sz="3200" dirty="0"/>
          </a:p>
        </p:txBody>
      </p:sp>
      <p:sp>
        <p:nvSpPr>
          <p:cNvPr id="2" name="Circular Arrow 1"/>
          <p:cNvSpPr/>
          <p:nvPr/>
        </p:nvSpPr>
        <p:spPr>
          <a:xfrm rot="11084431">
            <a:off x="2565253" y="3024416"/>
            <a:ext cx="2102800" cy="2253436"/>
          </a:xfrm>
          <a:prstGeom prst="circularArrow">
            <a:avLst>
              <a:gd name="adj1" fmla="val 12500"/>
              <a:gd name="adj2" fmla="val 2477359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28663" y="1980908"/>
            <a:ext cx="7429500" cy="13195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200" b="1" dirty="0">
                <a:solidFill>
                  <a:srgbClr val="FF0000"/>
                </a:solidFill>
              </a:rPr>
              <a:t>نِنتِبِّه </a:t>
            </a:r>
            <a:r>
              <a:rPr lang="ar-LB" sz="3200" dirty="0"/>
              <a:t>إِ</a:t>
            </a:r>
            <a:r>
              <a:rPr lang="ar-SA" sz="3200" dirty="0"/>
              <a:t>نّ</a:t>
            </a:r>
            <a:r>
              <a:rPr lang="ar-LB" sz="3200" dirty="0"/>
              <a:t>و</a:t>
            </a:r>
            <a:r>
              <a:rPr lang="ar-SA" sz="3200" dirty="0"/>
              <a:t>  “ال</a:t>
            </a:r>
            <a:r>
              <a:rPr lang="ar-LB" sz="3200" dirty="0"/>
              <a:t>قِ</a:t>
            </a:r>
            <a:r>
              <a:rPr lang="ar-SA" sz="3200" dirty="0"/>
              <a:t>ربانة” الم</a:t>
            </a:r>
            <a:r>
              <a:rPr lang="ar-LB" sz="3200" dirty="0"/>
              <a:t>ْ</a:t>
            </a:r>
            <a:r>
              <a:rPr lang="ar-SA" sz="3200" dirty="0"/>
              <a:t>قَدَّسة والخَمر </a:t>
            </a:r>
            <a:r>
              <a:rPr lang="ar-LB" sz="3200" dirty="0"/>
              <a:t>بِ</a:t>
            </a:r>
            <a:r>
              <a:rPr lang="ar-SA" sz="3200" dirty="0"/>
              <a:t>الك</a:t>
            </a:r>
            <a:r>
              <a:rPr lang="ar-LB" sz="3200" dirty="0"/>
              <a:t>ا</a:t>
            </a:r>
            <a:r>
              <a:rPr lang="ar-SA" sz="3200" dirty="0"/>
              <a:t>س ه</a:t>
            </a:r>
            <a:r>
              <a:rPr lang="ar-LB" sz="3200" dirty="0"/>
              <a:t>ِنّي</a:t>
            </a:r>
            <a:r>
              <a:rPr lang="ar-SA" sz="3200" dirty="0"/>
              <a:t> جَسَد المَسيح ودَم</a:t>
            </a:r>
            <a:r>
              <a:rPr lang="ar-LB" sz="3200" dirty="0"/>
              <a:t>ّو</a:t>
            </a:r>
            <a:r>
              <a:rPr lang="en-US" sz="3200" dirty="0"/>
              <a:t>.</a:t>
            </a: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841" y="4229100"/>
            <a:ext cx="4427159" cy="27432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829300" y="334327"/>
            <a:ext cx="2946960" cy="3923348"/>
          </a:xfrm>
          <a:prstGeom prst="cloudCallout">
            <a:avLst>
              <a:gd name="adj1" fmla="val 18353"/>
              <a:gd name="adj2" fmla="val 6521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أَصدِقائي! رَح أطلُب مِنكُن تِطلَّعوا مْنيح بِهَالصّورَة</a:t>
            </a: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895" y="5307688"/>
            <a:ext cx="2628105" cy="155031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785" y="0"/>
            <a:ext cx="6330020" cy="68547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98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0" y="214313"/>
            <a:ext cx="3657601" cy="4714875"/>
          </a:xfrm>
          <a:prstGeom prst="cloudCallout">
            <a:avLst>
              <a:gd name="adj1" fmla="val 18353"/>
              <a:gd name="adj2" fmla="val 6521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dirty="0">
              <a:solidFill>
                <a:schemeClr val="tx1"/>
              </a:solidFill>
            </a:endParaRPr>
          </a:p>
          <a:p>
            <a:pPr algn="ctr" rtl="1"/>
            <a:r>
              <a:rPr lang="ar-LB" sz="2800" dirty="0">
                <a:solidFill>
                  <a:schemeClr val="tx1"/>
                </a:solidFill>
              </a:rPr>
              <a:t>وَين مِجتِمْعين 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r>
              <a:rPr lang="ar-LB" sz="2800" dirty="0">
                <a:solidFill>
                  <a:schemeClr val="tx1"/>
                </a:solidFill>
              </a:rPr>
              <a:t>هَ</a:t>
            </a:r>
            <a:r>
              <a:rPr lang="ar-SA" sz="2800" dirty="0">
                <a:solidFill>
                  <a:schemeClr val="tx1"/>
                </a:solidFill>
              </a:rPr>
              <a:t>النّاس؟ </a:t>
            </a:r>
            <a:r>
              <a:rPr lang="ar-LB" sz="2800" dirty="0">
                <a:solidFill>
                  <a:schemeClr val="tx1"/>
                </a:solidFill>
              </a:rPr>
              <a:t>شو</a:t>
            </a:r>
            <a:r>
              <a:rPr lang="ar-SA" sz="2800" dirty="0">
                <a:solidFill>
                  <a:schemeClr val="tx1"/>
                </a:solidFill>
              </a:rPr>
              <a:t> المُناسَبة؟ و</a:t>
            </a:r>
            <a:r>
              <a:rPr lang="ar-LB" sz="2800" dirty="0">
                <a:solidFill>
                  <a:schemeClr val="tx1"/>
                </a:solidFill>
              </a:rPr>
              <a:t>إنتو</a:t>
            </a:r>
            <a:r>
              <a:rPr lang="ar-SA" sz="2800" dirty="0">
                <a:solidFill>
                  <a:schemeClr val="tx1"/>
                </a:solidFill>
              </a:rPr>
              <a:t>، </a:t>
            </a:r>
            <a:r>
              <a:rPr lang="ar-LB" sz="2800" dirty="0">
                <a:solidFill>
                  <a:schemeClr val="tx1"/>
                </a:solidFill>
              </a:rPr>
              <a:t>بتْ</a:t>
            </a:r>
            <a:r>
              <a:rPr lang="ar-SA" sz="2800" dirty="0">
                <a:solidFill>
                  <a:schemeClr val="tx1"/>
                </a:solidFill>
              </a:rPr>
              <a:t>شارِك</a:t>
            </a:r>
            <a:r>
              <a:rPr lang="ar-LB" sz="2800" dirty="0">
                <a:solidFill>
                  <a:schemeClr val="tx1"/>
                </a:solidFill>
              </a:rPr>
              <a:t>و</a:t>
            </a:r>
            <a:r>
              <a:rPr lang="ar-SA" sz="2800" dirty="0">
                <a:solidFill>
                  <a:schemeClr val="tx1"/>
                </a:solidFill>
              </a:rPr>
              <a:t> مَع أهل</a:t>
            </a:r>
            <a:r>
              <a:rPr lang="ar-LB" sz="2800" dirty="0">
                <a:solidFill>
                  <a:schemeClr val="tx1"/>
                </a:solidFill>
              </a:rPr>
              <a:t>كُن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r>
              <a:rPr lang="ar-LB" sz="2800" dirty="0">
                <a:solidFill>
                  <a:schemeClr val="tx1"/>
                </a:solidFill>
              </a:rPr>
              <a:t>بِ</a:t>
            </a:r>
            <a:r>
              <a:rPr lang="ar-SA" sz="2800" dirty="0">
                <a:solidFill>
                  <a:schemeClr val="tx1"/>
                </a:solidFill>
              </a:rPr>
              <a:t>الق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دّاس؟ </a:t>
            </a:r>
            <a:r>
              <a:rPr lang="ar-LB" sz="2800" dirty="0">
                <a:solidFill>
                  <a:schemeClr val="tx1"/>
                </a:solidFill>
              </a:rPr>
              <a:t>أَيمتين</a:t>
            </a:r>
            <a:r>
              <a:rPr lang="ar-SA" sz="2800" dirty="0">
                <a:solidFill>
                  <a:schemeClr val="tx1"/>
                </a:solidFill>
              </a:rPr>
              <a:t>؟ وم</a:t>
            </a:r>
            <a:r>
              <a:rPr lang="ar-LB" sz="2800" dirty="0">
                <a:solidFill>
                  <a:schemeClr val="tx1"/>
                </a:solidFill>
              </a:rPr>
              <a:t>ي</a:t>
            </a:r>
            <a:r>
              <a:rPr lang="ar-SA" sz="2800" dirty="0">
                <a:solidFill>
                  <a:schemeClr val="tx1"/>
                </a:solidFill>
              </a:rPr>
              <a:t>ن </a:t>
            </a:r>
            <a:r>
              <a:rPr lang="ar-LB" sz="2800" dirty="0">
                <a:solidFill>
                  <a:schemeClr val="tx1"/>
                </a:solidFill>
              </a:rPr>
              <a:t>بي</a:t>
            </a:r>
            <a:r>
              <a:rPr lang="ar-SA" sz="2800" dirty="0">
                <a:solidFill>
                  <a:schemeClr val="tx1"/>
                </a:solidFill>
              </a:rPr>
              <a:t>شارِك فيه</a:t>
            </a:r>
            <a:r>
              <a:rPr lang="ar-LB" sz="2800" dirty="0">
                <a:solidFill>
                  <a:schemeClr val="tx1"/>
                </a:solidFill>
              </a:rPr>
              <a:t> كَمان</a:t>
            </a:r>
            <a:r>
              <a:rPr lang="ar-SA" sz="2800" dirty="0">
                <a:solidFill>
                  <a:schemeClr val="tx1"/>
                </a:solidFill>
              </a:rPr>
              <a:t>؟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50526"/>
            <a:ext cx="2628105" cy="155031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980" y="103309"/>
            <a:ext cx="6330020" cy="68547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1326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85813" y="171450"/>
            <a:ext cx="6043612" cy="3228975"/>
          </a:xfrm>
          <a:prstGeom prst="cloudCallout">
            <a:avLst>
              <a:gd name="adj1" fmla="val 55263"/>
              <a:gd name="adj2" fmla="val 6725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شو بيصير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r>
              <a:rPr lang="ar-LB" sz="2800" dirty="0">
                <a:solidFill>
                  <a:schemeClr val="tx1"/>
                </a:solidFill>
              </a:rPr>
              <a:t>ب</a:t>
            </a:r>
            <a:r>
              <a:rPr lang="ar-SA" sz="2800" dirty="0">
                <a:solidFill>
                  <a:schemeClr val="tx1"/>
                </a:solidFill>
              </a:rPr>
              <a:t>الق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دّاس </a:t>
            </a:r>
            <a:r>
              <a:rPr lang="ar-LB" sz="2800" dirty="0">
                <a:solidFill>
                  <a:schemeClr val="tx1"/>
                </a:solidFill>
              </a:rPr>
              <a:t>شو هنّي </a:t>
            </a:r>
            <a:r>
              <a:rPr lang="ar-SA" sz="2800" dirty="0">
                <a:solidFill>
                  <a:schemeClr val="tx1"/>
                </a:solidFill>
              </a:rPr>
              <a:t>أقسامُ</a:t>
            </a:r>
            <a:r>
              <a:rPr lang="ar-LB" sz="2800" dirty="0">
                <a:solidFill>
                  <a:schemeClr val="tx1"/>
                </a:solidFill>
              </a:rPr>
              <a:t>و</a:t>
            </a:r>
            <a:r>
              <a:rPr lang="ar-SA" sz="2800" dirty="0">
                <a:solidFill>
                  <a:schemeClr val="tx1"/>
                </a:solidFill>
              </a:rPr>
              <a:t>؟ </a:t>
            </a:r>
            <a:r>
              <a:rPr lang="ar-LB" sz="2800" dirty="0">
                <a:solidFill>
                  <a:schemeClr val="tx1"/>
                </a:solidFill>
              </a:rPr>
              <a:t>شو يَلْلي بيأثّر فيكُن </a:t>
            </a:r>
            <a:r>
              <a:rPr lang="ar-SA" sz="2800" dirty="0">
                <a:solidFill>
                  <a:schemeClr val="tx1"/>
                </a:solidFill>
              </a:rPr>
              <a:t>خِلال الق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دّاس؟ أيّ قِسْم م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ن</a:t>
            </a:r>
            <a:r>
              <a:rPr lang="ar-LB" sz="2800" dirty="0">
                <a:solidFill>
                  <a:schemeClr val="tx1"/>
                </a:solidFill>
              </a:rPr>
              <a:t>ّو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r>
              <a:rPr lang="ar-LB" sz="2800" dirty="0">
                <a:solidFill>
                  <a:schemeClr val="tx1"/>
                </a:solidFill>
              </a:rPr>
              <a:t>ما فيكُن تْشاركو فيه كِلّو</a:t>
            </a:r>
            <a:r>
              <a:rPr lang="ar-SA" sz="2800" dirty="0">
                <a:solidFill>
                  <a:schemeClr val="tx1"/>
                </a:solidFill>
              </a:rPr>
              <a:t>؟ ل</a:t>
            </a:r>
            <a:r>
              <a:rPr lang="ar-LB" sz="2800" dirty="0">
                <a:solidFill>
                  <a:schemeClr val="tx1"/>
                </a:solidFill>
              </a:rPr>
              <a:t>َيش</a:t>
            </a:r>
            <a:r>
              <a:rPr lang="ar-SA" sz="2800" dirty="0">
                <a:solidFill>
                  <a:schemeClr val="tx1"/>
                </a:solidFill>
              </a:rPr>
              <a:t>؟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3699" y="4114800"/>
            <a:ext cx="4650301" cy="2743200"/>
          </a:xfrm>
          <a:prstGeom prst="rect">
            <a:avLst/>
          </a:prstGeom>
          <a:noFill/>
        </p:spPr>
      </p:pic>
      <p:sp>
        <p:nvSpPr>
          <p:cNvPr id="3" name="Flowchart: Punched Tape 2"/>
          <p:cNvSpPr/>
          <p:nvPr/>
        </p:nvSpPr>
        <p:spPr>
          <a:xfrm>
            <a:off x="300038" y="4186238"/>
            <a:ext cx="4814887" cy="202882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000" b="1" dirty="0"/>
              <a:t>سْمَعوا مْنيح!!!</a:t>
            </a:r>
            <a:endParaRPr lang="en-US" sz="5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4454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2827</TotalTime>
  <Words>810</Words>
  <Application>Microsoft Office PowerPoint</Application>
  <PresentationFormat>On-screen Show (4:3)</PresentationFormat>
  <Paragraphs>87</Paragraphs>
  <Slides>32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Adobe Arabic</vt:lpstr>
      <vt:lpstr>Arial</vt:lpstr>
      <vt:lpstr>Calibri</vt:lpstr>
      <vt:lpstr>Traditional Arabic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الثّامِن عَشَر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بْتِتذَكَرُوا لَمَّا حْكِينا عَن العَشا يَلْلي جَمَع فيه يَسوع تْلاميزو وعَطاهُن جَسَدُو ودَمُّو وطَلَب مِنُّن يَعِمْلُو مِتلُو وقَلُّن شي... شو قَلّن؟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يَأخُذُ الكاهِنُ الخُبزَ وَالخَمر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مركز التربية الدينية</dc:title>
  <dc:creator>WMAKSOUR</dc:creator>
  <cp:lastModifiedBy>Michel Haddad (Prof)</cp:lastModifiedBy>
  <cp:revision>236</cp:revision>
  <dcterms:created xsi:type="dcterms:W3CDTF">2020-06-11T06:09:44Z</dcterms:created>
  <dcterms:modified xsi:type="dcterms:W3CDTF">2022-02-25T20:18:40Z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66EB4507-DAA2-43A6-8555-E71B6BECB179</vt:lpwstr>
  </property>
  <property fmtid="{D5CDD505-2E9C-101B-9397-08002B2CF9AE}" pid="3" name="ArticulatePath">
    <vt:lpwstr>EB3-rencontre-18 2021-2022</vt:lpwstr>
  </property>
</Properties>
</file>