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42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454" r:id="rId9"/>
    <p:sldId id="455" r:id="rId10"/>
    <p:sldId id="437" r:id="rId11"/>
    <p:sldId id="438" r:id="rId12"/>
    <p:sldId id="436" r:id="rId13"/>
    <p:sldId id="444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26" r:id="rId31"/>
    <p:sldId id="415" r:id="rId32"/>
    <p:sldId id="472" r:id="rId33"/>
    <p:sldId id="435" r:id="rId34"/>
    <p:sldId id="448" r:id="rId35"/>
    <p:sldId id="449" r:id="rId36"/>
    <p:sldId id="473" r:id="rId37"/>
    <p:sldId id="417" r:id="rId38"/>
    <p:sldId id="418" r:id="rId39"/>
    <p:sldId id="388" r:id="rId40"/>
    <p:sldId id="27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9" autoAdjust="0"/>
    <p:restoredTop sz="93974" autoAdjust="0"/>
  </p:normalViewPr>
  <p:slideViewPr>
    <p:cSldViewPr snapToGrid="0">
      <p:cViewPr varScale="1">
        <p:scale>
          <a:sx n="104" d="100"/>
          <a:sy n="104" d="100"/>
        </p:scale>
        <p:origin x="1236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6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0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0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9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11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5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2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32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6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8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63"/>
            <a:ext cx="6443662" cy="58721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786313" y="142875"/>
            <a:ext cx="4171950" cy="3386138"/>
          </a:xfrm>
          <a:prstGeom prst="cloudCallout">
            <a:avLst>
              <a:gd name="adj1" fmla="val 22898"/>
              <a:gd name="adj2" fmla="val 905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تْأَمّلوا هَلَّق هَالصُّوَر...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وقولولي أيمتين نِحنا وزغار قَطَعْنا النَّفَس ورجِعْنا تْنَفَّسْنا؟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548" y="4257675"/>
            <a:ext cx="3366902" cy="260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0099" y="200025"/>
            <a:ext cx="7415213" cy="3400425"/>
          </a:xfrm>
          <a:prstGeom prst="cloudCallout">
            <a:avLst>
              <a:gd name="adj1" fmla="val 55263"/>
              <a:gd name="adj2" fmla="val 672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بِ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المَعمود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يَّة، عِند التَّغطيس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بالمَيّ يَلْلي ب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رم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ز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لَ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 دَف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ن الخاطئِ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بِ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مَوت المَسيح،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وبَعدين الخُروج من المَيّ والتَّنَفُّس مِن جْديد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بيرمز إِنّو  قِمْنا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 م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ع المَسيح 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وصِرْنا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خَليقَة ج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ديد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ة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0038" y="3643314"/>
            <a:ext cx="5929312" cy="25717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/>
              <a:t>وهَلّق سمَعوا مْنيح كيف تْعَمَّد يَسوع!!!</a:t>
            </a:r>
            <a:endParaRPr lang="en-US" sz="5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910" y="4243388"/>
            <a:ext cx="3385401" cy="2614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45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714497" y="3971925"/>
            <a:ext cx="4357689" cy="1955671"/>
          </a:xfrm>
          <a:prstGeom prst="cloudCallout">
            <a:avLst>
              <a:gd name="adj1" fmla="val 2902"/>
              <a:gd name="adj2" fmla="val -182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توبوا لِأنّو 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كوت السّم</a:t>
            </a:r>
            <a:r>
              <a:rPr lang="ar-LB" sz="3200" dirty="0"/>
              <a:t>َ</a:t>
            </a:r>
            <a:r>
              <a:rPr lang="ar-SA" sz="3200" dirty="0"/>
              <a:t>وات صار قَرِيب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4886029" y="3234652"/>
            <a:ext cx="4379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r>
              <a:rPr lang="en-US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612" y="100013"/>
            <a:ext cx="1957388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000" dirty="0">
                <a:ea typeface="Times New Roman" panose="02020603050405020304" pitchFamily="18" charset="0"/>
                <a:cs typeface="+mj-cs"/>
              </a:rPr>
              <a:t>كان يوح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نّا الم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ع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مدان يع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مِّد النَّاس ب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ن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هر الأرد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ُ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نّ ويق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لُّن</a:t>
            </a:r>
            <a:endParaRPr lang="en-US" sz="30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1" y="5886450"/>
            <a:ext cx="8521697" cy="9715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وب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وم م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ن الإ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يّام، إ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جا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سوع من الج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ليل عَ ا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لأُ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ردُنّ لَ ع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ند يوح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نّا تَ ي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تعَمَّد ع</a:t>
            </a:r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accent2">
                    <a:lumMod val="50000"/>
                  </a:schemeClr>
                </a:solidFill>
              </a:rPr>
              <a:t> إيدو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7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824" y="0"/>
            <a:ext cx="1400175" cy="24574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ب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س يوح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نّا ما ق</a:t>
            </a:r>
            <a:r>
              <a:rPr lang="ar-LB" sz="28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بِل مَعُو، وقَلُّو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714621" y="4414838"/>
            <a:ext cx="4514853" cy="2443162"/>
          </a:xfrm>
          <a:prstGeom prst="cloudCallout">
            <a:avLst>
              <a:gd name="adj1" fmla="val 20174"/>
              <a:gd name="adj2" fmla="val -1455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نا الم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حتاج إ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نّك إ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نْتَ تعَمّدْنِي، وإ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نت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 جايي لَ ع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دي؟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0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113" y="28576"/>
            <a:ext cx="1357311" cy="21717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ر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دّ عل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يه ي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سوع وق</a:t>
            </a:r>
            <a:r>
              <a:rPr lang="ar-LB" sz="33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accent2">
                    <a:lumMod val="50000"/>
                  </a:schemeClr>
                </a:solidFill>
              </a:rPr>
              <a:t>لّو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en-US" sz="33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33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814384" y="4229102"/>
            <a:ext cx="4514853" cy="2443162"/>
          </a:xfrm>
          <a:prstGeom prst="cloudCallout">
            <a:avLst>
              <a:gd name="adj1" fmla="val 58782"/>
              <a:gd name="adj2" fmla="val -1362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سْمَحلِي ف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يا، وهَيك 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كُون عَم نك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مِّل عَمَل الخ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لاص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4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43614"/>
            <a:ext cx="4714874" cy="6572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ساع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تا يوح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نّا خَلاّه ي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عَمَّد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0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72075" cy="25860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ول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مّ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 ي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سوع تْع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مَّد، ط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ع 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 الم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يّ بساع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ة الس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اعا، وف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جأة، بْتِنفَتَحْلُو السّ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ما، وبيشوف روح  اللّه نازِل ب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 ه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يئ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ة ح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مامي ت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 يح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لّ عل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يه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8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0"/>
            <a:ext cx="9318726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0413" y="0"/>
            <a:ext cx="5972175" cy="657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ونْسَمَع ص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وت 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ن السّ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ما ع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م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 ي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قول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586413" y="1871664"/>
            <a:ext cx="3557587" cy="1657349"/>
          </a:xfrm>
          <a:prstGeom prst="cloudCallout">
            <a:avLst>
              <a:gd name="adj1" fmla="val -2495"/>
              <a:gd name="adj2" fmla="val -999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ه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ذا ه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و</a:t>
            </a:r>
            <a:r>
              <a:rPr lang="ar-LB" sz="32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2">
                    <a:lumMod val="50000"/>
                  </a:schemeClr>
                </a:solidFill>
              </a:rPr>
              <a:t> ابنيَ الحَبيب الّذي عَنهُ رَضِيت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788" y="4514851"/>
            <a:ext cx="2643187" cy="18859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ني ه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يدا ه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وّي 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بني الل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 بْح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بُّو، وفْر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حِت فيه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21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هيك شِفنَا 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طال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 م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الم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يّ وشِفْنَا الرّوح الق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 نازِل عل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يه، وسْمِعْنَا ص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وت الآب، وتْج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لّى إ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لنا اللّه الواح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 ب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ث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لاث أ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قانيم: 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آب و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وروح قد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سوع، ب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عد م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وتُو وق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يامتُو، وقَبِل ما 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طلَع عَ السّ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ما، و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صّا الرّس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 يْعَمّدُوا وق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لّن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rtl="1"/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روحُو عَ كِلّ الأ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م، واعم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وُون ر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ل، وعَمّدُوون ب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اسم الآب والاب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والرّوح الق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والكنيس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بِتكَمِّل ه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دي الرّ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سالة، م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ِتِ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 ما وَصَّاها 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0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7383" y="828675"/>
            <a:ext cx="5437604" cy="2924102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وَي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تعَمَّد يَسوع؟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 صار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؟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وشو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اكتَشَف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20639" y="253218"/>
            <a:ext cx="3291840" cy="8018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منِتحاوَر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7" y="3644652"/>
            <a:ext cx="4157662" cy="348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13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03670" y="628650"/>
            <a:ext cx="4839868" cy="2550649"/>
          </a:xfrm>
          <a:prstGeom prst="cloudCallout">
            <a:avLst>
              <a:gd name="adj1" fmla="val 33712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تعَمَّد بِنَهر الأُردُن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وحَلّ الرّوح علَيه بِشَكل حَمامة واكتَشَفْنا إِنّو إِبِن الله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0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77458" y="228600"/>
            <a:ext cx="5437604" cy="2924102"/>
          </a:xfrm>
          <a:prstGeom prst="cloudCallout">
            <a:avLst>
              <a:gd name="adj1" fmla="val 36078"/>
              <a:gd name="adj2" fmla="val 7255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 هُوّي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السِّرّ العَظيم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اكتَشَف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ناه اليَوم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؟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13" y="3572738"/>
            <a:ext cx="4243387" cy="3559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902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03670" y="628650"/>
            <a:ext cx="4839868" cy="2550649"/>
          </a:xfrm>
          <a:prstGeom prst="cloudCallout">
            <a:avLst>
              <a:gd name="adj1" fmla="val 33712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سِرّ الثّالوث الأقدَس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8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20308" y="257175"/>
            <a:ext cx="5437604" cy="2924102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مين اليوم عِنْدو سُلطان يعَمِّد؟ </a:t>
            </a:r>
            <a:r>
              <a:rPr lang="ar-LB" sz="3600">
                <a:solidFill>
                  <a:schemeClr val="tx1">
                    <a:lumMod val="95000"/>
                    <a:lumOff val="5000"/>
                  </a:schemeClr>
                </a:solidFill>
              </a:rPr>
              <a:t>وبِاسم مين؟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526" y="3249126"/>
            <a:ext cx="4629150" cy="3883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619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807" y="318921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218533" y="314326"/>
            <a:ext cx="3668292" cy="2550649"/>
          </a:xfrm>
          <a:prstGeom prst="cloudCallout">
            <a:avLst>
              <a:gd name="adj1" fmla="val -35661"/>
              <a:gd name="adj2" fmla="val 750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الكاهِن هُوّي يَلْلي بيعَمِّد اليوم</a:t>
            </a: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42900" y="338138"/>
            <a:ext cx="4314825" cy="2550649"/>
          </a:xfrm>
          <a:prstGeom prst="cloudCallout">
            <a:avLst>
              <a:gd name="adj1" fmla="val -3779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اسْمِ الآبِ والابنِ والرّوحِ القُدُس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0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34645" y="342899"/>
            <a:ext cx="4308892" cy="1966839"/>
          </a:xfrm>
          <a:prstGeom prst="cloudCallout">
            <a:avLst>
              <a:gd name="adj1" fmla="val 45024"/>
              <a:gd name="adj2" fmla="val 11636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لَيش م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عَمَّد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62" y="2836534"/>
            <a:ext cx="5172075" cy="4338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004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307" y="3360662"/>
            <a:ext cx="5581380" cy="37830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742950" y="466725"/>
            <a:ext cx="4986338" cy="2550649"/>
          </a:xfrm>
          <a:prstGeom prst="cloudCallout">
            <a:avLst>
              <a:gd name="adj1" fmla="val 20863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ْصير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بناء اللّه والكنيس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3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4570" y="214313"/>
            <a:ext cx="6594892" cy="2786062"/>
          </a:xfrm>
          <a:prstGeom prst="cloudCallout">
            <a:avLst>
              <a:gd name="adj1" fmla="val 23360"/>
              <a:gd name="adj2" fmla="val 830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هُوّي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السِّر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مناخْدو مَع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سِرّ المَعموديَّة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وشو أَهَمِّيْتو؟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75" y="3306751"/>
            <a:ext cx="4543425" cy="3811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31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307" y="3360662"/>
            <a:ext cx="5581380" cy="37830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586412" y="600076"/>
            <a:ext cx="2714625" cy="1917236"/>
          </a:xfrm>
          <a:prstGeom prst="cloudCallout">
            <a:avLst>
              <a:gd name="adj1" fmla="val 20863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التَّثبيت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28613" y="657226"/>
            <a:ext cx="5086350" cy="2969748"/>
          </a:xfrm>
          <a:prstGeom prst="cloudCallout">
            <a:avLst>
              <a:gd name="adj1" fmla="val 20863"/>
              <a:gd name="adj2" fmla="val 958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هَيدا السِّرّ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بيَعطينا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قُو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الرّوح القُدُس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وبيخَلّينا نْصير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شُهود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لَمَحَبِّة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اللّه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8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20080"/>
            <a:ext cx="6548731" cy="1203768"/>
          </a:xfrm>
        </p:spPr>
        <p:txBody>
          <a:bodyPr/>
          <a:lstStyle/>
          <a:p>
            <a:pPr rtl="1"/>
            <a:r>
              <a:rPr lang="ar-LB" b="1" dirty="0"/>
              <a:t>اللِّقاءُ التّاسِع عَشَر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1" y="3503735"/>
            <a:ext cx="7970572" cy="1994573"/>
          </a:xfrm>
        </p:spPr>
        <p:txBody>
          <a:bodyPr>
            <a:normAutofit fontScale="925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الرّوحُ القُدُسُ يُحْيّينا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«مَعودِيَّةُ يَسوعَ وَمَعمودِيَّتُنا»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05661" y="242888"/>
            <a:ext cx="4923616" cy="3300413"/>
          </a:xfrm>
          <a:prstGeom prst="cloudCallout">
            <a:avLst>
              <a:gd name="adj1" fmla="val 51531"/>
              <a:gd name="adj2" fmla="val 5627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 هَالنَّشاطات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60368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7564"/>
            <a:ext cx="9144000" cy="350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60368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7564"/>
            <a:ext cx="9144000" cy="350043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43137" y="314325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rgbClr val="0070C0"/>
                </a:solidFill>
              </a:rPr>
              <a:t>يوحَنّا المَعمَدان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5500" y="1709738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يَسوع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1199" y="3933825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تَمَد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8962" y="3929063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ماء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1625" y="4681538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مَوات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81350" y="4667250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وح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8337" y="4610101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الله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91074" y="5434013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وت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14961" y="6086475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إِبني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52936" y="6086475"/>
            <a:ext cx="3214687" cy="771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الحَبيب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7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2029" y="264002"/>
            <a:ext cx="10399124" cy="5935092"/>
          </a:xfr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2200" y="608584"/>
            <a:ext cx="10399124" cy="59350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29088" y="2143125"/>
            <a:ext cx="1728787" cy="25288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029075" y="2600325"/>
            <a:ext cx="1785937" cy="4572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86225" y="4186237"/>
            <a:ext cx="1700214" cy="2171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43363" y="1971675"/>
            <a:ext cx="1824038" cy="22240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29075" y="5129213"/>
            <a:ext cx="1928813" cy="57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971925" y="3100388"/>
            <a:ext cx="1809750" cy="523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67150" y="3157538"/>
            <a:ext cx="2033588" cy="481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86214" y="2100263"/>
            <a:ext cx="1943099" cy="36861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000500" y="3128963"/>
            <a:ext cx="1885950" cy="11287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078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07" y="-452"/>
            <a:ext cx="7037836" cy="6960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55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07" y="0"/>
            <a:ext cx="7037836" cy="696005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464424" y="735106"/>
            <a:ext cx="1317811" cy="106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473388" y="681318"/>
            <a:ext cx="1264025" cy="4213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09247" y="1013012"/>
            <a:ext cx="1264025" cy="4213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64424" y="1371600"/>
            <a:ext cx="1264025" cy="4213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18214" y="1981200"/>
            <a:ext cx="1344704" cy="349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28962" y="4141694"/>
            <a:ext cx="2267791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خَطأ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35149" y="4536141"/>
            <a:ext cx="2509839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في  مَعموديّتنا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95008" y="4894730"/>
            <a:ext cx="2509839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الكاهِن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30985" y="5199530"/>
            <a:ext cx="2509839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الأَهل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57880" y="5522259"/>
            <a:ext cx="1765767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العَرابَين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3080" y="5952565"/>
            <a:ext cx="1765767" cy="558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rgbClr val="0070C0"/>
                </a:solidFill>
              </a:rPr>
              <a:t>التّثبيت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342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24219" y="1199465"/>
            <a:ext cx="3117314" cy="2442754"/>
          </a:xfrm>
          <a:prstGeom prst="cloudCallout">
            <a:avLst>
              <a:gd name="adj1" fmla="val -2228"/>
              <a:gd name="adj2" fmla="val 127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الزّوّادَة يَلْلي لازِم نِتْذَكّرها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1923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وهَلّق منوقَف كِلْنا تَ نْصَلّي هَالصَّلاة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72" y="3228975"/>
            <a:ext cx="4704265" cy="394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2" y="977246"/>
            <a:ext cx="8691106" cy="56252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327" y="100013"/>
            <a:ext cx="5327242" cy="67579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61" y="3146612"/>
            <a:ext cx="4658180" cy="390769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591671"/>
            <a:ext cx="6024282" cy="4531658"/>
          </a:xfrm>
          <a:prstGeom prst="cloudCallout">
            <a:avLst>
              <a:gd name="adj1" fmla="val 43012"/>
              <a:gd name="adj2" fmla="val 46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منوصَل لَخِتام لِقاءْنا الإلكترونيّ.</a:t>
            </a:r>
          </a:p>
          <a:p>
            <a:pPr algn="ctr" rtl="1"/>
            <a:r>
              <a:rPr lang="ar-LB" sz="3800" b="1" dirty="0"/>
              <a:t>انتِبْهوا عَ حالكُم 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اليَوم؟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448" y="3010649"/>
            <a:ext cx="4981552" cy="384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54148" y="435659"/>
            <a:ext cx="7532590" cy="125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نْكَرِّر </a:t>
            </a:r>
            <a:r>
              <a:rPr lang="ar-SA" sz="3200" dirty="0"/>
              <a:t>عِبارة: </a:t>
            </a:r>
            <a:r>
              <a:rPr lang="ar-LB" sz="3200" dirty="0"/>
              <a:t>«</a:t>
            </a:r>
            <a:r>
              <a:rPr lang="ar-SA" sz="3200" dirty="0"/>
              <a:t>أُعَمِّدُكَ...ب</a:t>
            </a:r>
            <a:r>
              <a:rPr lang="ar-LB" sz="3200" dirty="0"/>
              <a:t>ِ</a:t>
            </a:r>
            <a:r>
              <a:rPr lang="ar-SA" sz="3200" dirty="0"/>
              <a:t>اسْمِ الآبِ والابنِ والرّوحِ القُدُس</a:t>
            </a:r>
            <a:r>
              <a:rPr lang="ar-LB" sz="3200" dirty="0"/>
              <a:t>»</a:t>
            </a:r>
            <a:r>
              <a:rPr lang="en-US" sz="3200" dirty="0"/>
              <a:t>.</a:t>
            </a:r>
          </a:p>
          <a:p>
            <a:pPr algn="r" rtl="1"/>
            <a:endParaRPr lang="en-US" sz="3200" dirty="0"/>
          </a:p>
          <a:p>
            <a:pPr algn="r" rtl="1"/>
            <a:endParaRPr lang="ar-LB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126072" y="2934307"/>
            <a:ext cx="2538418" cy="2361732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8663" y="1843088"/>
            <a:ext cx="7429500" cy="145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نِتنَبَّه </a:t>
            </a:r>
            <a:r>
              <a:rPr lang="ar-LB" sz="3200" dirty="0"/>
              <a:t>لأَنّو </a:t>
            </a:r>
            <a:r>
              <a:rPr lang="ar-SA" sz="3200" dirty="0"/>
              <a:t>مَعمود</a:t>
            </a:r>
            <a:r>
              <a:rPr lang="ar-LB" sz="3200" dirty="0"/>
              <a:t>ِ</a:t>
            </a:r>
            <a:r>
              <a:rPr lang="ar-SA" sz="3200" dirty="0"/>
              <a:t>يّ</a:t>
            </a:r>
            <a:r>
              <a:rPr lang="ar-LB" sz="3200" dirty="0"/>
              <a:t>تنا</a:t>
            </a:r>
            <a:r>
              <a:rPr lang="ar-SA" sz="3200" dirty="0"/>
              <a:t> وِلادة جديدة وحَياة جديدة مَع المَسيح، </a:t>
            </a:r>
            <a:r>
              <a:rPr lang="ar-LB" sz="3200" dirty="0"/>
              <a:t>وإنّو</a:t>
            </a:r>
            <a:r>
              <a:rPr lang="ar-SA" sz="3200" dirty="0"/>
              <a:t> </a:t>
            </a:r>
            <a:r>
              <a:rPr lang="ar-LB" sz="3200" dirty="0"/>
              <a:t>لازم</a:t>
            </a:r>
            <a:r>
              <a:rPr lang="ar-SA" sz="3200" dirty="0"/>
              <a:t> </a:t>
            </a:r>
            <a:r>
              <a:rPr lang="ar-LB" sz="3200" dirty="0"/>
              <a:t>ننَمّيها</a:t>
            </a:r>
            <a:r>
              <a:rPr lang="ar-SA" sz="3200" dirty="0"/>
              <a:t> ك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ّ</a:t>
            </a:r>
            <a:r>
              <a:rPr lang="ar-SA" sz="3200" dirty="0"/>
              <a:t> </a:t>
            </a:r>
            <a:r>
              <a:rPr lang="en-US" sz="3200" dirty="0"/>
              <a:t>	</a:t>
            </a:r>
            <a:r>
              <a:rPr lang="ar-SA" sz="3200" dirty="0"/>
              <a:t>يَوم بِمُساعَد</a:t>
            </a:r>
            <a:r>
              <a:rPr lang="ar-LB" sz="3200" dirty="0"/>
              <a:t>ِ</a:t>
            </a:r>
            <a:r>
              <a:rPr lang="ar-SA" sz="3200" dirty="0"/>
              <a:t>ة الرّوح القُدُس </a:t>
            </a:r>
            <a:r>
              <a:rPr lang="ar-LB" sz="3200" dirty="0"/>
              <a:t>يَلْلي</a:t>
            </a:r>
            <a:r>
              <a:rPr lang="ar-SA" sz="3200" dirty="0"/>
              <a:t> </a:t>
            </a:r>
            <a:r>
              <a:rPr lang="ar-LB" sz="3200" dirty="0"/>
              <a:t>ب</a:t>
            </a:r>
            <a:r>
              <a:rPr lang="ar-SA" sz="3200" dirty="0"/>
              <a:t>ي</a:t>
            </a:r>
            <a:r>
              <a:rPr lang="ar-LB" sz="3200" dirty="0"/>
              <a:t>ِ</a:t>
            </a:r>
            <a:r>
              <a:rPr lang="ar-SA" sz="3200" dirty="0"/>
              <a:t>حيي</a:t>
            </a:r>
            <a:r>
              <a:rPr lang="ar-LB" sz="3200" dirty="0"/>
              <a:t>ْ</a:t>
            </a:r>
            <a:r>
              <a:rPr lang="ar-SA" sz="3200" dirty="0"/>
              <a:t>نا</a:t>
            </a:r>
            <a:r>
              <a:rPr lang="ar-LB" sz="3200" dirty="0"/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150" y="3371092"/>
            <a:ext cx="4514850" cy="348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4338" y="191451"/>
            <a:ext cx="7933297" cy="2723199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رَح أُطلُب مِنكُن تاخْدو نَفَس قَوّي وتِرجَعوا تْفَضّوا النَّفَس... يَعني: شَهيق، زَفير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3130" y="3061175"/>
            <a:ext cx="8126984" cy="379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898" y="4257675"/>
            <a:ext cx="3366902" cy="260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04556" y="204898"/>
            <a:ext cx="7933297" cy="3051812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وهَلَّق تْخَيَّلوا إنْكُن 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تَحت الم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َيّ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، 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واقطَعوا النَّفَس لَثَواني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</a:rPr>
              <a:t>ورْجَعوا تخَيَّلوا إنكُن طْلِعتوا مِن المَيّ وَعَمّ تِتْنَفَّسوا</a:t>
            </a:r>
            <a:endParaRPr lang="ar-LB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haddad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99" y="3057525"/>
            <a:ext cx="8609013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2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7174" y="128587"/>
            <a:ext cx="7486651" cy="3457575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ar-LB" sz="3500" dirty="0"/>
              <a:t> </a:t>
            </a:r>
            <a:r>
              <a:rPr lang="ar-LB" sz="3200" dirty="0">
                <a:solidFill>
                  <a:schemeClr val="tx1"/>
                </a:solidFill>
              </a:rPr>
              <a:t>بِشو حَسَّيْتو لَمّا ما قدِرْتو تِتْنَفَّسو؟</a:t>
            </a:r>
          </a:p>
          <a:p>
            <a:pPr marL="457200" indent="-457200" algn="ctr" rtl="1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و</a:t>
            </a:r>
            <a:r>
              <a:rPr lang="ar-LB" sz="3200" dirty="0">
                <a:solidFill>
                  <a:schemeClr val="tx1"/>
                </a:solidFill>
              </a:rPr>
              <a:t>بَس رجِعْتو تَتِنفّسو</a:t>
            </a:r>
            <a:r>
              <a:rPr lang="ar-SA" sz="3200" dirty="0">
                <a:solidFill>
                  <a:schemeClr val="tx1"/>
                </a:solidFill>
              </a:rPr>
              <a:t>، ب</a:t>
            </a:r>
            <a:r>
              <a:rPr lang="ar-LB" sz="3200" dirty="0">
                <a:solidFill>
                  <a:schemeClr val="tx1"/>
                </a:solidFill>
              </a:rPr>
              <a:t>ِشو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حَسّيتو</a:t>
            </a:r>
            <a:r>
              <a:rPr lang="ar-SA" sz="3200" dirty="0">
                <a:solidFill>
                  <a:schemeClr val="tx1"/>
                </a:solidFill>
              </a:rPr>
              <a:t>؟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 (ك</a:t>
            </a:r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نك</a:t>
            </a:r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ُن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خلِقْتو مِن جْديد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3319615"/>
            <a:ext cx="4581503" cy="3538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05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3012</TotalTime>
  <Words>826</Words>
  <Application>Microsoft Office PowerPoint</Application>
  <PresentationFormat>On-screen Show (4:3)</PresentationFormat>
  <Paragraphs>103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وبِيَوم مِن الإِيّام، إِجا يَسوع من الجَليل عَ الأُردُنّ لَ عِند يوحَنّا تَ يِتعَمَّد عَ إيدو.</vt:lpstr>
      <vt:lpstr>بَس يوحَنّا ما قِبِل مَعُو، وقَلُّو:</vt:lpstr>
      <vt:lpstr>رَدّ علَيه يَسوع وقَلّو:  </vt:lpstr>
      <vt:lpstr>ساعِتا يوحَنّا خَلاّه يِتْعَمَّد.</vt:lpstr>
      <vt:lpstr>ولَمَّن يَسوع تْعَمَّد، طِلِع مِن المَيّ بساعِة السّاعا، وفَجأة، بْتِنفَتَحْلُو السَّما، وبيشوف روح  اللّه نازِل بِ هَيئِة حَمامي تَ يحِلّ علَيه.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247</cp:revision>
  <dcterms:created xsi:type="dcterms:W3CDTF">2020-06-11T06:09:44Z</dcterms:created>
  <dcterms:modified xsi:type="dcterms:W3CDTF">2022-02-25T20:20:13Z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6F34D877-1EA8-4ADE-AEE9-6AE2BE01DEC2</vt:lpwstr>
  </property>
  <property fmtid="{D5CDD505-2E9C-101B-9397-08002B2CF9AE}" pid="3" name="ArticulatePath">
    <vt:lpwstr>EB3-rencontre-19</vt:lpwstr>
  </property>
</Properties>
</file>