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33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454" r:id="rId9"/>
    <p:sldId id="455" r:id="rId10"/>
    <p:sldId id="474" r:id="rId11"/>
    <p:sldId id="475" r:id="rId12"/>
    <p:sldId id="476" r:id="rId13"/>
    <p:sldId id="477" r:id="rId14"/>
    <p:sldId id="478" r:id="rId15"/>
    <p:sldId id="479" r:id="rId16"/>
    <p:sldId id="484" r:id="rId17"/>
    <p:sldId id="482" r:id="rId18"/>
    <p:sldId id="485" r:id="rId19"/>
    <p:sldId id="483" r:id="rId20"/>
    <p:sldId id="486" r:id="rId21"/>
    <p:sldId id="462" r:id="rId22"/>
    <p:sldId id="426" r:id="rId23"/>
    <p:sldId id="415" r:id="rId24"/>
    <p:sldId id="487" r:id="rId25"/>
    <p:sldId id="435" r:id="rId26"/>
    <p:sldId id="488" r:id="rId27"/>
    <p:sldId id="449" r:id="rId28"/>
    <p:sldId id="417" r:id="rId29"/>
    <p:sldId id="418" r:id="rId30"/>
    <p:sldId id="388" r:id="rId31"/>
    <p:sldId id="273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9" autoAdjust="0"/>
    <p:restoredTop sz="93974" autoAdjust="0"/>
  </p:normalViewPr>
  <p:slideViewPr>
    <p:cSldViewPr snapToGrid="0">
      <p:cViewPr varScale="1">
        <p:scale>
          <a:sx n="104" d="100"/>
          <a:sy n="104" d="100"/>
        </p:scale>
        <p:origin x="1236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32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16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8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عد قيام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ي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سوع، وقَبِل ما ي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طلَعْ ع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السّ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 ل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ند ب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يّو، قا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ل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لاميزو: «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روحُوا ب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 الأ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رض وب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شْروا ك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 الن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 وع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مْدوهم ب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اسم الآب والابن والر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وح الق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ومِن وَقْتَا، انت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شَر الرّ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 ب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 الأرض، وراحوا يْب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شْروا ويع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مْدوا وم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بَينُن،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فيلِبُّس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86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214688" y="3091766"/>
            <a:ext cx="4643437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ومَرّة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قَلّو 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لاك الرّ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ب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لَفيلبّس 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خُود الطّريق ي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لي ب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ترُوح 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ن أور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ش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ليم ع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غ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ز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ة، وه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يّي ط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ريق ما في عل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يها حَدَا. قام فيلِبُّس وراح، وهونيك التَقَى رجال مه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مّ كْتِير 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ن 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نط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ق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ة الحَبشة وع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ندو مَركز عالي كتير ع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ند 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لِكة الح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بش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ة</a:t>
            </a:r>
            <a:r>
              <a:rPr lang="en-US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60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57525" y="5407475"/>
            <a:ext cx="4643437" cy="145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/>
              <a:t>شافو فيلِبُّس قاعِد ب</a:t>
            </a:r>
            <a:r>
              <a:rPr lang="ar-LB" sz="2800" dirty="0"/>
              <a:t>ِ</a:t>
            </a:r>
            <a:r>
              <a:rPr lang="ar-SA" sz="2800" dirty="0"/>
              <a:t>م</a:t>
            </a:r>
            <a:r>
              <a:rPr lang="ar-LB" sz="2800" dirty="0"/>
              <a:t>َ</a:t>
            </a:r>
            <a:r>
              <a:rPr lang="ar-SA" sz="2800" dirty="0"/>
              <a:t>رْك</a:t>
            </a:r>
            <a:r>
              <a:rPr lang="ar-LB" sz="2800" dirty="0"/>
              <a:t>ِ</a:t>
            </a:r>
            <a:r>
              <a:rPr lang="ar-SA" sz="2800" dirty="0"/>
              <a:t>بتُو وعَم يَقْرَا م</a:t>
            </a:r>
            <a:r>
              <a:rPr lang="ar-LB" sz="2800" dirty="0"/>
              <a:t>ِ</a:t>
            </a:r>
            <a:r>
              <a:rPr lang="ar-SA" sz="2800" dirty="0"/>
              <a:t>ن الع</a:t>
            </a:r>
            <a:r>
              <a:rPr lang="ar-LB" sz="2800" dirty="0"/>
              <a:t>َ</a:t>
            </a:r>
            <a:r>
              <a:rPr lang="ar-SA" sz="2800" dirty="0"/>
              <a:t>هد الق</a:t>
            </a:r>
            <a:r>
              <a:rPr lang="ar-LB" sz="2800" dirty="0"/>
              <a:t>َ</a:t>
            </a:r>
            <a:r>
              <a:rPr lang="ar-SA" sz="2800" dirty="0"/>
              <a:t>ديم ل</a:t>
            </a:r>
            <a:r>
              <a:rPr lang="ar-LB" sz="2800" dirty="0"/>
              <a:t>َ</a:t>
            </a:r>
            <a:r>
              <a:rPr lang="ar-SA" sz="2800" dirty="0"/>
              <a:t>لن</a:t>
            </a:r>
            <a:r>
              <a:rPr lang="ar-LB" sz="2800" dirty="0"/>
              <a:t>ّ</a:t>
            </a:r>
            <a:r>
              <a:rPr lang="ar-SA" sz="2800" dirty="0"/>
              <a:t>بي</a:t>
            </a:r>
            <a:r>
              <a:rPr lang="ar-LB" sz="2800" dirty="0"/>
              <a:t>ّ</a:t>
            </a:r>
            <a:r>
              <a:rPr lang="ar-SA" sz="2800" dirty="0"/>
              <a:t> أشـعْيا</a:t>
            </a:r>
            <a:r>
              <a:rPr lang="en-US" sz="2800" dirty="0"/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72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456406"/>
            <a:ext cx="9144000" cy="7314406"/>
          </a:xfrm>
        </p:spPr>
      </p:pic>
      <p:sp>
        <p:nvSpPr>
          <p:cNvPr id="5" name="Rectangle 4"/>
          <p:cNvSpPr/>
          <p:nvPr/>
        </p:nvSpPr>
        <p:spPr>
          <a:xfrm>
            <a:off x="6000749" y="349700"/>
            <a:ext cx="4643437" cy="114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300" dirty="0"/>
              <a:t>سَأَلو</a:t>
            </a: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300" dirty="0"/>
              <a:t> فيلِبُّس</a:t>
            </a:r>
            <a:endParaRPr lang="en-US" sz="3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429250" y="4100512"/>
            <a:ext cx="2000249" cy="1928813"/>
          </a:xfrm>
          <a:prstGeom prst="cloudCallout">
            <a:avLst>
              <a:gd name="adj1" fmla="val 60755"/>
              <a:gd name="adj2" fmla="val -9463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«ع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فهَم شو عَمْ ت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قْرا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2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loud Callout 5"/>
          <p:cNvSpPr/>
          <p:nvPr/>
        </p:nvSpPr>
        <p:spPr>
          <a:xfrm>
            <a:off x="700088" y="4424361"/>
            <a:ext cx="3448051" cy="1928813"/>
          </a:xfrm>
          <a:prstGeom prst="cloudCallout">
            <a:avLst>
              <a:gd name="adj1" fmla="val 62203"/>
              <a:gd name="adj2" fmla="val -12056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«كيف 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دّي 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فهَمْ 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ذا ما ح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فَسّرْلِي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562" y="721175"/>
            <a:ext cx="5929313" cy="60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300" dirty="0"/>
              <a:t>جاوَبو الرّجّال:</a:t>
            </a:r>
            <a:endParaRPr lang="en-US" sz="3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6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7572375" y="0"/>
            <a:ext cx="1571625" cy="612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ea typeface="Times New Roman" panose="02020603050405020304" pitchFamily="18" charset="0"/>
                <a:cs typeface="+mj-cs"/>
              </a:rPr>
              <a:t>وساقَبِتْ 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إ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نّو 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لي كان عَم ي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قْرَاه، مَقط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ع بيقول «أخَدُوه ل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لموت م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تِل الخ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روف، وم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تِل الح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م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ل ما فَتَح ت</a:t>
            </a:r>
            <a:r>
              <a:rPr lang="ar-LB" sz="28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ea typeface="Times New Roman" panose="02020603050405020304" pitchFamily="18" charset="0"/>
                <a:cs typeface="+mj-cs"/>
              </a:rPr>
              <a:t>مُّو». 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01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14314" y="5903893"/>
            <a:ext cx="872966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</a:t>
            </a:r>
            <a:r>
              <a:rPr lang="ar-LB" sz="2800" dirty="0"/>
              <a:t>َ</a:t>
            </a:r>
            <a:r>
              <a:rPr lang="ar-SA" sz="2800" dirty="0"/>
              <a:t>لّ</a:t>
            </a:r>
            <a:r>
              <a:rPr lang="ar-LB" sz="2800" dirty="0"/>
              <a:t>َ</a:t>
            </a:r>
            <a:r>
              <a:rPr lang="ar-SA" sz="2800" dirty="0"/>
              <a:t>ش فيلِبُّس يف</a:t>
            </a:r>
            <a:r>
              <a:rPr lang="ar-LB" sz="2800" dirty="0"/>
              <a:t>َ</a:t>
            </a:r>
            <a:r>
              <a:rPr lang="ar-SA" sz="2800" dirty="0"/>
              <a:t>سّ</a:t>
            </a:r>
            <a:r>
              <a:rPr lang="ar-LB" sz="2800" dirty="0"/>
              <a:t>ِ</a:t>
            </a:r>
            <a:r>
              <a:rPr lang="ar-SA" sz="2800" dirty="0"/>
              <a:t>رْلُو </a:t>
            </a:r>
            <a:r>
              <a:rPr lang="ar-LB" sz="2800" dirty="0"/>
              <a:t>إِ</a:t>
            </a:r>
            <a:r>
              <a:rPr lang="ar-SA" sz="2800" dirty="0"/>
              <a:t>نّو الن</a:t>
            </a:r>
            <a:r>
              <a:rPr lang="ar-LB" sz="2800" dirty="0"/>
              <a:t>َّ</a:t>
            </a:r>
            <a:r>
              <a:rPr lang="ar-SA" sz="2800" dirty="0"/>
              <a:t>بيّ أشَـعْيا ما بْي</a:t>
            </a:r>
            <a:r>
              <a:rPr lang="ar-LB" sz="2800" dirty="0"/>
              <a:t>َ</a:t>
            </a:r>
            <a:r>
              <a:rPr lang="ar-SA" sz="2800" dirty="0"/>
              <a:t>عنِي حالو ب</a:t>
            </a:r>
            <a:r>
              <a:rPr lang="ar-LB" sz="2800" dirty="0"/>
              <a:t>ِ</a:t>
            </a:r>
            <a:r>
              <a:rPr lang="ar-SA" sz="2800" dirty="0"/>
              <a:t>ه</a:t>
            </a:r>
            <a:r>
              <a:rPr lang="ar-LB" sz="2800" dirty="0"/>
              <a:t>َ</a:t>
            </a:r>
            <a:r>
              <a:rPr lang="ar-SA" sz="2800" dirty="0"/>
              <a:t>الح</a:t>
            </a:r>
            <a:r>
              <a:rPr lang="ar-LB" sz="2800" dirty="0"/>
              <a:t>َ</a:t>
            </a:r>
            <a:r>
              <a:rPr lang="ar-SA" sz="2800" dirty="0"/>
              <a:t>كي، وبْيَعني ي</a:t>
            </a:r>
            <a:r>
              <a:rPr lang="ar-LB" sz="2800" dirty="0"/>
              <a:t>َ</a:t>
            </a:r>
            <a:r>
              <a:rPr lang="ar-SA" sz="2800" dirty="0"/>
              <a:t>سوع الم</a:t>
            </a:r>
            <a:r>
              <a:rPr lang="ar-LB" sz="2800" dirty="0"/>
              <a:t>َ</a:t>
            </a:r>
            <a:r>
              <a:rPr lang="ar-SA" sz="2800" dirty="0"/>
              <a:t>سيح. وصار يبَشّروا ب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َ</a:t>
            </a:r>
            <a:r>
              <a:rPr lang="ar-SA" sz="2800" dirty="0"/>
              <a:t>سوع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81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7043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938" y="0"/>
            <a:ext cx="164306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ول</a:t>
            </a:r>
            <a:r>
              <a:rPr lang="ar-LB" sz="2800" dirty="0"/>
              <a:t>َ</a:t>
            </a:r>
            <a:r>
              <a:rPr lang="ar-SA" sz="2800" dirty="0"/>
              <a:t>مّا وصْلوا عَ مَحَلّ فيه م</a:t>
            </a:r>
            <a:r>
              <a:rPr lang="ar-LB" sz="2800" dirty="0"/>
              <a:t>َ</a:t>
            </a:r>
            <a:r>
              <a:rPr lang="ar-SA" sz="2800" dirty="0"/>
              <a:t>يّ، قال الرّجال ل</a:t>
            </a:r>
            <a:r>
              <a:rPr lang="ar-LB" sz="2800" dirty="0"/>
              <a:t>َ</a:t>
            </a:r>
            <a:r>
              <a:rPr lang="ar-SA" sz="2800" dirty="0"/>
              <a:t>ف</a:t>
            </a:r>
            <a:r>
              <a:rPr lang="ar-LB" sz="2800" dirty="0"/>
              <a:t>ي</a:t>
            </a:r>
            <a:r>
              <a:rPr lang="ar-SA" sz="2800" dirty="0"/>
              <a:t>لِبُّس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1800226" y="3395661"/>
            <a:ext cx="3448051" cy="1928813"/>
          </a:xfrm>
          <a:prstGeom prst="cloudCallout">
            <a:avLst>
              <a:gd name="adj1" fmla="val 32369"/>
              <a:gd name="adj2" fmla="val -1287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يدا مَيّ. ليش ما ب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مّ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دْني؟ </a:t>
            </a:r>
            <a:endParaRPr lang="ar-L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7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215188" y="142875"/>
            <a:ext cx="164306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ق</a:t>
            </a:r>
            <a:r>
              <a:rPr lang="ar-LB" sz="2800" dirty="0"/>
              <a:t>َ</a:t>
            </a:r>
            <a:r>
              <a:rPr lang="ar-SA" sz="2800" dirty="0"/>
              <a:t>لّو فيلِبُّس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5572127" y="4552948"/>
            <a:ext cx="3448051" cy="1928813"/>
          </a:xfrm>
          <a:prstGeom prst="cloudCallout">
            <a:avLst>
              <a:gd name="adj1" fmla="val -55891"/>
              <a:gd name="adj2" fmla="val -1064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فييّ عَمدَك إذا آمَنِت 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ك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 ق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ك... </a:t>
            </a:r>
            <a:endParaRPr lang="ar-L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4929187"/>
            <a:ext cx="3629025" cy="1928813"/>
          </a:xfrm>
          <a:prstGeom prst="cloudCallout">
            <a:avLst>
              <a:gd name="adj1" fmla="val 2453"/>
              <a:gd name="adj2" fmla="val -9908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أنا آمَنِت 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ِإنّ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 الم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سيح ه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وّي إ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اللّه</a:t>
            </a:r>
            <a:endParaRPr lang="ar-L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4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0938" y="0"/>
            <a:ext cx="164306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ولمّا وصْلوا عَ مَحَلّ فيه ميّ، قال الرّجال لفىلِبُّس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1800226" y="3395661"/>
            <a:ext cx="3448051" cy="1928813"/>
          </a:xfrm>
          <a:prstGeom prst="cloudCallout">
            <a:avLst>
              <a:gd name="adj1" fmla="val 32369"/>
              <a:gd name="adj2" fmla="val -1287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هيدا مَيّ. ليش ما بتعمّدْني؟ </a:t>
            </a:r>
            <a:endParaRPr lang="ar-L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2350" y="0"/>
            <a:ext cx="1771650" cy="51706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300" dirty="0">
                <a:ea typeface="Times New Roman" panose="02020603050405020304" pitchFamily="18" charset="0"/>
                <a:cs typeface="+mj-cs"/>
              </a:rPr>
              <a:t>ساعِتْها وقّ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ف الح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ب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شي الم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رك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بة،</a:t>
            </a:r>
            <a:endParaRPr lang="ar-LB" sz="3300" dirty="0">
              <a:ea typeface="Times New Roman" panose="02020603050405020304" pitchFamily="18" charset="0"/>
              <a:cs typeface="+mj-cs"/>
            </a:endParaRPr>
          </a:p>
          <a:p>
            <a:pPr algn="r" rtl="1"/>
            <a:r>
              <a:rPr lang="ar-SA" sz="3300" dirty="0">
                <a:ea typeface="Times New Roman" panose="02020603050405020304" pitchFamily="18" charset="0"/>
                <a:cs typeface="+mj-cs"/>
              </a:rPr>
              <a:t> ونِزْلُو تن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يناتُن ب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الم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يّ... وعَمّ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د فيلِبُّس الرّ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ج</a:t>
            </a:r>
            <a:r>
              <a:rPr lang="ar-LB" sz="3300" dirty="0">
                <a:ea typeface="Times New Roman" panose="02020603050405020304" pitchFamily="18" charset="0"/>
                <a:cs typeface="+mj-cs"/>
              </a:rPr>
              <a:t>ّ</a:t>
            </a:r>
            <a:r>
              <a:rPr lang="ar-SA" sz="3300" dirty="0">
                <a:ea typeface="Times New Roman" panose="02020603050405020304" pitchFamily="18" charset="0"/>
                <a:cs typeface="+mj-cs"/>
              </a:rPr>
              <a:t>ال</a:t>
            </a:r>
            <a:endParaRPr lang="en-US" sz="33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0014"/>
            <a:ext cx="9277351" cy="6958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938" y="0"/>
            <a:ext cx="164306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ولمّا وصْلوا عَ مَحَلّ فيه ميّ، قال الرّجال لفىلِبُّس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258050" y="0"/>
            <a:ext cx="1957387" cy="6694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300" dirty="0"/>
              <a:t>وب</a:t>
            </a:r>
            <a:r>
              <a:rPr lang="ar-LB" sz="3300" dirty="0"/>
              <a:t>َ</a:t>
            </a:r>
            <a:r>
              <a:rPr lang="ar-SA" sz="3300" dirty="0"/>
              <a:t>عد ما عَمَّدو، خَطَف الرّوح فيلِبُّس، وب</a:t>
            </a:r>
            <a:r>
              <a:rPr lang="ar-LB" sz="3300" dirty="0"/>
              <a:t>َ</a:t>
            </a:r>
            <a:r>
              <a:rPr lang="ar-SA" sz="3300" dirty="0"/>
              <a:t>طَّل الرّج</a:t>
            </a:r>
            <a:r>
              <a:rPr lang="ar-LB" sz="3300" dirty="0"/>
              <a:t>ّ</a:t>
            </a:r>
            <a:r>
              <a:rPr lang="ar-SA" sz="3300" dirty="0"/>
              <a:t>ال شاي</a:t>
            </a:r>
            <a:r>
              <a:rPr lang="ar-LB" sz="3300" dirty="0"/>
              <a:t>ْ</a:t>
            </a:r>
            <a:r>
              <a:rPr lang="ar-SA" sz="3300" dirty="0"/>
              <a:t>فو. وقام ك</a:t>
            </a:r>
            <a:r>
              <a:rPr lang="ar-LB" sz="3300" dirty="0"/>
              <a:t>َ</a:t>
            </a:r>
            <a:r>
              <a:rPr lang="ar-SA" sz="3300" dirty="0"/>
              <a:t>فّى ط</a:t>
            </a:r>
            <a:r>
              <a:rPr lang="ar-LB" sz="3300" dirty="0"/>
              <a:t>َ</a:t>
            </a:r>
            <a:r>
              <a:rPr lang="ar-SA" sz="3300" dirty="0"/>
              <a:t>ريقو وه</a:t>
            </a:r>
            <a:r>
              <a:rPr lang="ar-LB" sz="3300" dirty="0"/>
              <a:t>ُ</a:t>
            </a:r>
            <a:r>
              <a:rPr lang="ar-SA" sz="3300" dirty="0"/>
              <a:t>وّي كتير ف</a:t>
            </a:r>
            <a:r>
              <a:rPr lang="ar-LB" sz="3300" dirty="0"/>
              <a:t>ِ</a:t>
            </a:r>
            <a:r>
              <a:rPr lang="ar-SA" sz="3300" dirty="0"/>
              <a:t>رحان</a:t>
            </a:r>
            <a:r>
              <a:rPr lang="en-US" sz="33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57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35002" y="967593"/>
            <a:ext cx="3291840" cy="8018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منِتْحاور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2" y="3544640"/>
            <a:ext cx="4157662" cy="3487817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0" y="514350"/>
            <a:ext cx="5557838" cy="5886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dirty="0"/>
              <a:t> 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ماذا كان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الحَبَشيُّ يَقرَأ؟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ماذا فَعَلَ فيلِبُّس؟ ومَن طَلَبَ منه الذَّهابَ إلى القَريَة؟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ماذا حَصَلَ لَد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ى وُصولِهِما إلى الماء؟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كيف تابَعَ الحَبَشيُّ طَريقَه؟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13791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05661" y="242888"/>
            <a:ext cx="4923616" cy="3300413"/>
          </a:xfrm>
          <a:prstGeom prst="cloudCallout">
            <a:avLst>
              <a:gd name="adj1" fmla="val 51531"/>
              <a:gd name="adj2" fmla="val 5627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 هَالنَّشاطات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72" y="3228975"/>
            <a:ext cx="4704265" cy="394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13"/>
            <a:ext cx="89154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8915400" cy="69580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28900" y="1914525"/>
            <a:ext cx="2843213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مَلاك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81275" y="2566988"/>
            <a:ext cx="2947988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الرَّبّ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886450" y="4772024"/>
            <a:ext cx="671513" cy="571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43587" y="4743450"/>
            <a:ext cx="700088" cy="557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72262" y="6372225"/>
            <a:ext cx="657225" cy="485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43700" y="6329363"/>
            <a:ext cx="528638" cy="528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95588" y="4752974"/>
            <a:ext cx="671513" cy="571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67012" y="4824413"/>
            <a:ext cx="700088" cy="557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76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4" y="0"/>
            <a:ext cx="8246434" cy="28432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" y="3071813"/>
            <a:ext cx="8486775" cy="37861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6" y="0"/>
            <a:ext cx="8372013" cy="2857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8" y="2928938"/>
            <a:ext cx="8550826" cy="3814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86589" y="2286000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1725" y="2281238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8300" y="2290763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4875" y="2286001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3419" y="2268103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6414" y="2276474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702" y="2285999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14" y="2281236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72012" y="5100638"/>
            <a:ext cx="2014539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الماء</a:t>
            </a:r>
            <a:endParaRPr lang="en-US" sz="3000" b="1" dirty="0"/>
          </a:p>
        </p:txBody>
      </p:sp>
      <p:sp>
        <p:nvSpPr>
          <p:cNvPr id="13" name="Oval 12"/>
          <p:cNvSpPr/>
          <p:nvPr/>
        </p:nvSpPr>
        <p:spPr>
          <a:xfrm>
            <a:off x="2581278" y="5110163"/>
            <a:ext cx="2057400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الإيمان</a:t>
            </a:r>
          </a:p>
          <a:p>
            <a:pPr algn="ctr"/>
            <a:r>
              <a:rPr lang="ar-LB" sz="3000" b="1" dirty="0"/>
              <a:t>بيسوع</a:t>
            </a:r>
            <a:endParaRPr lang="en-US" sz="3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65D390-0AAE-4BCD-BA71-D0623BB95D48}"/>
              </a:ext>
            </a:extLst>
          </p:cNvPr>
          <p:cNvSpPr/>
          <p:nvPr/>
        </p:nvSpPr>
        <p:spPr>
          <a:xfrm>
            <a:off x="3339410" y="2268102"/>
            <a:ext cx="757238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21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663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5962" y="1671637"/>
            <a:ext cx="2843213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الماء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71813" y="4024311"/>
            <a:ext cx="2085976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يَسوع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4713" y="4862512"/>
            <a:ext cx="3567113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يوحَنّا المَعمَدان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95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38531" y="670827"/>
            <a:ext cx="3117314" cy="2442754"/>
          </a:xfrm>
          <a:prstGeom prst="cloudCallout">
            <a:avLst>
              <a:gd name="adj1" fmla="val -2228"/>
              <a:gd name="adj2" fmla="val 1271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الزّوّادة يَلْلي لازِم نِتذَكّرها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20" y="0"/>
            <a:ext cx="575360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/>
              <a:t>وهَلَّق منوقَف كِلْنا تَ نْصَلّي هَالصّلاة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72" y="3228975"/>
            <a:ext cx="4704265" cy="394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20080"/>
            <a:ext cx="6548731" cy="1203768"/>
          </a:xfrm>
        </p:spPr>
        <p:txBody>
          <a:bodyPr/>
          <a:lstStyle/>
          <a:p>
            <a:pPr rtl="1"/>
            <a:r>
              <a:rPr lang="ar-LB" b="1" dirty="0"/>
              <a:t>اللِّقاءُ التّاسِع  عَشَر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1" y="3503735"/>
            <a:ext cx="7970572" cy="1994573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الرّوحُ القُدُسُ يُفَرِّحُنا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«فيلبُّس يُعَمِّدُ الحَبَشِيّ»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673677"/>
            <a:ext cx="9194727" cy="56578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561" y="3146612"/>
            <a:ext cx="4658180" cy="390769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591671"/>
            <a:ext cx="6024282" cy="4531658"/>
          </a:xfrm>
          <a:prstGeom prst="cloudCallout">
            <a:avLst>
              <a:gd name="adj1" fmla="val 43012"/>
              <a:gd name="adj2" fmla="val 46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منوصَل لَخِتام لِقاءنا الإلكتروني.</a:t>
            </a:r>
          </a:p>
          <a:p>
            <a:pPr algn="ctr" rtl="1"/>
            <a:r>
              <a:rPr lang="ar-LB" sz="3800" b="1"/>
              <a:t>انتِبْهوا عَ حالكُم </a:t>
            </a:r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545" y="0"/>
            <a:ext cx="5283404" cy="68119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شو رَح نَعمِل اليوم؟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448" y="3010649"/>
            <a:ext cx="4981552" cy="384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2697" y="292784"/>
            <a:ext cx="7718327" cy="1478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نلاقي </a:t>
            </a:r>
            <a:r>
              <a:rPr lang="ar-LB" sz="3200" dirty="0"/>
              <a:t>الشُّروط الأَساسِيّة </a:t>
            </a:r>
            <a:r>
              <a:rPr lang="ar-SA" sz="3200" dirty="0"/>
              <a:t>(</a:t>
            </a:r>
            <a:r>
              <a:rPr lang="ar-LB" sz="3200" dirty="0"/>
              <a:t>يَعني </a:t>
            </a:r>
            <a:r>
              <a:rPr lang="ar-SA" sz="3200" dirty="0"/>
              <a:t>الت</a:t>
            </a:r>
            <a:r>
              <a:rPr lang="ar-LB" sz="3200" dirty="0"/>
              <a:t>َّ</a:t>
            </a:r>
            <a:r>
              <a:rPr lang="ar-SA" sz="3200" dirty="0"/>
              <a:t>عَرُّف </a:t>
            </a:r>
            <a:r>
              <a:rPr lang="ar-LB" sz="3200" dirty="0"/>
              <a:t>عَ</a:t>
            </a:r>
            <a:r>
              <a:rPr lang="ar-SA" sz="3200" dirty="0"/>
              <a:t> يَسوع والإيمانَ </a:t>
            </a:r>
            <a:r>
              <a:rPr lang="ar-LB" sz="3200" dirty="0"/>
              <a:t>فيه</a:t>
            </a:r>
            <a:r>
              <a:rPr lang="ar-SA" sz="3200" dirty="0"/>
              <a:t>، وو</a:t>
            </a:r>
            <a:r>
              <a:rPr lang="ar-LB" sz="3200" dirty="0"/>
              <a:t>ُ</a:t>
            </a:r>
            <a:r>
              <a:rPr lang="ar-SA" sz="3200" dirty="0"/>
              <a:t>جود م</a:t>
            </a:r>
            <a:r>
              <a:rPr lang="ar-LB" sz="3200" dirty="0"/>
              <a:t>َيّ</a:t>
            </a:r>
            <a:r>
              <a:rPr lang="ar-SA" sz="3200" dirty="0"/>
              <a:t>) </a:t>
            </a:r>
            <a:r>
              <a:rPr lang="ar-LB" sz="3200" dirty="0"/>
              <a:t>يَلْلي </a:t>
            </a:r>
            <a:r>
              <a:rPr lang="ar-SA" sz="3200" dirty="0"/>
              <a:t> </a:t>
            </a:r>
            <a:r>
              <a:rPr lang="ar-LB" sz="3200" dirty="0"/>
              <a:t>سَمَحوا  ل</a:t>
            </a:r>
            <a:r>
              <a:rPr lang="ar-SA" sz="3200" dirty="0"/>
              <a:t>فيلِبُّس </a:t>
            </a:r>
            <a:r>
              <a:rPr lang="ar-LB" sz="3200" dirty="0"/>
              <a:t>إِنو يَعطي </a:t>
            </a:r>
            <a:r>
              <a:rPr lang="ar-SA" sz="3200" dirty="0"/>
              <a:t>الحَبَشيّ سِرّ المَعمود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ّ</a:t>
            </a:r>
            <a:r>
              <a:rPr lang="ar-SA" sz="3200" dirty="0"/>
              <a:t>ة</a:t>
            </a:r>
            <a:r>
              <a:rPr lang="en-US" sz="3200" dirty="0"/>
              <a:t>.</a:t>
            </a:r>
          </a:p>
          <a:p>
            <a:pPr algn="r" rtl="1"/>
            <a:endParaRPr lang="en-US" sz="3200" dirty="0"/>
          </a:p>
          <a:p>
            <a:pPr algn="r" rtl="1"/>
            <a:endParaRPr lang="ar-LB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126072" y="2934307"/>
            <a:ext cx="2538418" cy="2361732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2912" y="2000251"/>
            <a:ext cx="7758113" cy="1300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نِتنَبَّه </a:t>
            </a:r>
            <a:r>
              <a:rPr lang="ar-LB" sz="3200" dirty="0"/>
              <a:t>ل</a:t>
            </a:r>
            <a:r>
              <a:rPr lang="ar-SA" sz="3200" dirty="0"/>
              <a:t>أنّ</a:t>
            </a:r>
            <a:r>
              <a:rPr lang="ar-LB" sz="3200" dirty="0"/>
              <a:t>و</a:t>
            </a:r>
            <a:r>
              <a:rPr lang="ar-SA" sz="3200" dirty="0"/>
              <a:t> المَعموديّ</a:t>
            </a:r>
            <a:r>
              <a:rPr lang="ar-LB" sz="3200" dirty="0"/>
              <a:t>ة بتَعْطي </a:t>
            </a:r>
            <a:r>
              <a:rPr lang="ar-SA" sz="3200" dirty="0"/>
              <a:t>الفَرَح الحَقيقيّ، فَرَحَ السَّماء</a:t>
            </a:r>
            <a:r>
              <a:rPr lang="en-US" sz="3200" dirty="0"/>
              <a:t>.</a:t>
            </a:r>
          </a:p>
          <a:p>
            <a:pPr algn="r" rtl="1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150" y="3085342"/>
            <a:ext cx="4514850" cy="3486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201" y="2676044"/>
            <a:ext cx="5414799" cy="418195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14339" y="191451"/>
            <a:ext cx="6729412" cy="2723199"/>
          </a:xfrm>
          <a:prstGeom prst="cloudCallout">
            <a:avLst>
              <a:gd name="adj1" fmla="val 15111"/>
              <a:gd name="adj2" fmla="val 85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</a:t>
            </a:r>
            <a:r>
              <a:rPr lang="ar-SA" sz="3200" dirty="0">
                <a:solidFill>
                  <a:schemeClr val="tx1"/>
                </a:solidFill>
              </a:rPr>
              <a:t>تأ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َّ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وا</a:t>
            </a:r>
            <a:r>
              <a:rPr lang="ar-SA" sz="3200" dirty="0">
                <a:solidFill>
                  <a:schemeClr val="tx1"/>
                </a:solidFill>
              </a:rPr>
              <a:t> العَناص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ر </a:t>
            </a:r>
            <a:r>
              <a:rPr lang="ar-LB" sz="3200" dirty="0">
                <a:solidFill>
                  <a:schemeClr val="tx1"/>
                </a:solidFill>
              </a:rPr>
              <a:t>المَوجودِة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بِهَا</a:t>
            </a:r>
            <a:r>
              <a:rPr lang="ar-SA" sz="3200" dirty="0">
                <a:solidFill>
                  <a:schemeClr val="tx1"/>
                </a:solidFill>
              </a:rPr>
              <a:t>لصُّورتين، وو</a:t>
            </a:r>
            <a:r>
              <a:rPr lang="ar-LB" sz="3200" dirty="0">
                <a:solidFill>
                  <a:schemeClr val="tx1"/>
                </a:solidFill>
              </a:rPr>
              <a:t>صُفولي شو شايْفين!</a:t>
            </a:r>
            <a:endParaRPr lang="ar-LB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16" y="114300"/>
            <a:ext cx="8121018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42875" y="385761"/>
            <a:ext cx="3686175" cy="2314575"/>
          </a:xfrm>
          <a:prstGeom prst="cloudCallout">
            <a:avLst>
              <a:gd name="adj1" fmla="val 73365"/>
              <a:gd name="adj2" fmla="val -3901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شو عَم يَعِمْلوا الشَّخصَين بِهَالصّورَة؟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224463" y="4381498"/>
            <a:ext cx="3686175" cy="2314575"/>
          </a:xfrm>
          <a:prstGeom prst="cloudCallout">
            <a:avLst>
              <a:gd name="adj1" fmla="val -79736"/>
              <a:gd name="adj2" fmla="val 1591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شو عَم يَعِمْلوا الشّخصَين بِهَالصّورَة؟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2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7199" y="500063"/>
            <a:ext cx="6586539" cy="2828924"/>
          </a:xfrm>
          <a:prstGeom prst="cloudCallout">
            <a:avLst>
              <a:gd name="adj1" fmla="val 18353"/>
              <a:gd name="adj2" fmla="val 652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سْمَعوا شو بيخَبِّرْنا الكتاب المقَدَّس عَن هَالمَشهَد...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3319615"/>
            <a:ext cx="4581503" cy="3538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05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B76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3023</TotalTime>
  <Words>733</Words>
  <Application>Microsoft Office PowerPoint</Application>
  <PresentationFormat>On-screen Show (4:3)</PresentationFormat>
  <Paragraphs>79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التّاسِع 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creator>WMAKSOUR</dc:creator>
  <cp:lastModifiedBy>Michel Haddad (Prof)</cp:lastModifiedBy>
  <cp:revision>250</cp:revision>
  <dcterms:created xsi:type="dcterms:W3CDTF">2020-06-11T06:09:44Z</dcterms:created>
  <dcterms:modified xsi:type="dcterms:W3CDTF">2022-02-25T20:22:46Z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D413584E-6573-4630-83E8-798AE8AACEFC</vt:lpwstr>
  </property>
  <property fmtid="{D5CDD505-2E9C-101B-9397-08002B2CF9AE}" pid="3" name="ArticulatePath">
    <vt:lpwstr>EB3-rencontre-20</vt:lpwstr>
  </property>
</Properties>
</file>