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8.xml" ContentType="application/vnd.openxmlformats-officedocument.presentationml.notesSlide+xml"/>
  <Override PartName="/ppt/tags/tag28.xml" ContentType="application/vnd.openxmlformats-officedocument.presentationml.tags+xml"/>
  <Override PartName="/ppt/notesSlides/notesSlide19.xml" ContentType="application/vnd.openxmlformats-officedocument.presentationml.notesSlide+xml"/>
  <Override PartName="/ppt/tags/tag29.xml" ContentType="application/vnd.openxmlformats-officedocument.presentationml.tags+xml"/>
  <Override PartName="/ppt/notesSlides/notesSlide20.xml" ContentType="application/vnd.openxmlformats-officedocument.presentationml.notesSlide+xml"/>
  <Override PartName="/ppt/tags/tag30.xml" ContentType="application/vnd.openxmlformats-officedocument.presentationml.tags+xml"/>
  <Override PartName="/ppt/notesSlides/notesSlide2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3.xml" ContentType="application/vnd.openxmlformats-officedocument.presentationml.notesSlide+xml"/>
  <Override PartName="/ppt/tags/tag38.xml" ContentType="application/vnd.openxmlformats-officedocument.presentationml.tags+xml"/>
  <Override PartName="/ppt/notesSlides/notesSlide24.xml" ContentType="application/vnd.openxmlformats-officedocument.presentationml.notesSlide+xml"/>
  <Override PartName="/ppt/tags/tag39.xml" ContentType="application/vnd.openxmlformats-officedocument.presentationml.tags+xml"/>
  <Override PartName="/ppt/notesSlides/notesSlide25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6.xml" ContentType="application/vnd.openxmlformats-officedocument.presentationml.notesSlide+xml"/>
  <Override PartName="/ppt/tags/tag42.xml" ContentType="application/vnd.openxmlformats-officedocument.presentationml.tags+xml"/>
  <Override PartName="/ppt/notesSlides/notesSlide27.xml" ContentType="application/vnd.openxmlformats-officedocument.presentationml.notesSlide+xml"/>
  <Override PartName="/ppt/tags/tag43.xml" ContentType="application/vnd.openxmlformats-officedocument.presentationml.tags+xml"/>
  <Override PartName="/ppt/notesSlides/notesSlide28.xml" ContentType="application/vnd.openxmlformats-officedocument.presentationml.notesSlide+xml"/>
  <Override PartName="/ppt/tags/tag44.xml" ContentType="application/vnd.openxmlformats-officedocument.presentationml.tags+xml"/>
  <Override PartName="/ppt/notesSlides/notesSlide29.xml" ContentType="application/vnd.openxmlformats-officedocument.presentationml.notesSlide+xml"/>
  <Override PartName="/ppt/tags/tag45.xml" ContentType="application/vnd.openxmlformats-officedocument.presentationml.tags+xml"/>
  <Override PartName="/ppt/notesSlides/notesSlide30.xml" ContentType="application/vnd.openxmlformats-officedocument.presentationml.notesSlide+xml"/>
  <Override PartName="/ppt/tags/tag46.xml" ContentType="application/vnd.openxmlformats-officedocument.presentationml.tags+xml"/>
  <Override PartName="/ppt/notesSlides/notesSlide31.xml" ContentType="application/vnd.openxmlformats-officedocument.presentationml.notesSlide+xml"/>
  <Override PartName="/ppt/tags/tag47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48"/>
  </p:notesMasterIdLst>
  <p:sldIdLst>
    <p:sldId id="257" r:id="rId2"/>
    <p:sldId id="316" r:id="rId3"/>
    <p:sldId id="258" r:id="rId4"/>
    <p:sldId id="292" r:id="rId5"/>
    <p:sldId id="259" r:id="rId6"/>
    <p:sldId id="290" r:id="rId7"/>
    <p:sldId id="264" r:id="rId8"/>
    <p:sldId id="274" r:id="rId9"/>
    <p:sldId id="291" r:id="rId10"/>
    <p:sldId id="317" r:id="rId11"/>
    <p:sldId id="319" r:id="rId12"/>
    <p:sldId id="318" r:id="rId13"/>
    <p:sldId id="313" r:id="rId14"/>
    <p:sldId id="314" r:id="rId15"/>
    <p:sldId id="294" r:id="rId16"/>
    <p:sldId id="320" r:id="rId17"/>
    <p:sldId id="304" r:id="rId18"/>
    <p:sldId id="295" r:id="rId19"/>
    <p:sldId id="321" r:id="rId20"/>
    <p:sldId id="322" r:id="rId21"/>
    <p:sldId id="305" r:id="rId22"/>
    <p:sldId id="323" r:id="rId23"/>
    <p:sldId id="324" r:id="rId24"/>
    <p:sldId id="311" r:id="rId25"/>
    <p:sldId id="325" r:id="rId26"/>
    <p:sldId id="326" r:id="rId27"/>
    <p:sldId id="297" r:id="rId28"/>
    <p:sldId id="327" r:id="rId29"/>
    <p:sldId id="329" r:id="rId30"/>
    <p:sldId id="330" r:id="rId31"/>
    <p:sldId id="331" r:id="rId32"/>
    <p:sldId id="306" r:id="rId33"/>
    <p:sldId id="332" r:id="rId34"/>
    <p:sldId id="333" r:id="rId35"/>
    <p:sldId id="334" r:id="rId36"/>
    <p:sldId id="300" r:id="rId37"/>
    <p:sldId id="309" r:id="rId38"/>
    <p:sldId id="301" r:id="rId39"/>
    <p:sldId id="335" r:id="rId40"/>
    <p:sldId id="286" r:id="rId41"/>
    <p:sldId id="288" r:id="rId42"/>
    <p:sldId id="302" r:id="rId43"/>
    <p:sldId id="315" r:id="rId44"/>
    <p:sldId id="303" r:id="rId45"/>
    <p:sldId id="287" r:id="rId46"/>
    <p:sldId id="285" r:id="rId47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7F5"/>
    <a:srgbClr val="FFCCCC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7C99B-4C1F-425C-87FF-D20936B3011B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71253-D8C3-4847-96DB-84D7DAAF2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9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1253-D8C3-4847-96DB-84D7DAAF23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14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1253-D8C3-4847-96DB-84D7DAAF23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61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1253-D8C3-4847-96DB-84D7DAAF23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45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1253-D8C3-4847-96DB-84D7DAAF23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72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1253-D8C3-4847-96DB-84D7DAAF23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35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1253-D8C3-4847-96DB-84D7DAAF238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45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1253-D8C3-4847-96DB-84D7DAAF238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32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1253-D8C3-4847-96DB-84D7DAAF238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45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1253-D8C3-4847-96DB-84D7DAAF238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17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1253-D8C3-4847-96DB-84D7DAAF238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5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1253-D8C3-4847-96DB-84D7DAAF238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79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1253-D8C3-4847-96DB-84D7DAAF23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627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1253-D8C3-4847-96DB-84D7DAAF238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63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1253-D8C3-4847-96DB-84D7DAAF238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287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1253-D8C3-4847-96DB-84D7DAAF238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451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1253-D8C3-4847-96DB-84D7DAAF238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845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1253-D8C3-4847-96DB-84D7DAAF238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19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1253-D8C3-4847-96DB-84D7DAAF238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508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1253-D8C3-4847-96DB-84D7DAAF238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19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1253-D8C3-4847-96DB-84D7DAAF238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771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1253-D8C3-4847-96DB-84D7DAAF238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974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1253-D8C3-4847-96DB-84D7DAAF238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67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1253-D8C3-4847-96DB-84D7DAAF23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396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1253-D8C3-4847-96DB-84D7DAAF238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769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1253-D8C3-4847-96DB-84D7DAAF238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217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1253-D8C3-4847-96DB-84D7DAAF238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94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1253-D8C3-4847-96DB-84D7DAAF23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41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1253-D8C3-4847-96DB-84D7DAAF23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7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1253-D8C3-4847-96DB-84D7DAAF23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11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1253-D8C3-4847-96DB-84D7DAAF23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72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1253-D8C3-4847-96DB-84D7DAAF23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45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1253-D8C3-4847-96DB-84D7DAAF23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9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2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576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642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3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8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3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2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tif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24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25.tif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25.tif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5" Type="http://schemas.openxmlformats.org/officeDocument/2006/relationships/image" Target="../media/image5.png"/><Relationship Id="rId4" Type="http://schemas.openxmlformats.org/officeDocument/2006/relationships/image" Target="../media/image26.tif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560" y="1995539"/>
            <a:ext cx="5825202" cy="1234727"/>
          </a:xfrm>
        </p:spPr>
        <p:txBody>
          <a:bodyPr/>
          <a:lstStyle/>
          <a:p>
            <a:pPr algn="ctr" rtl="1"/>
            <a:r>
              <a:rPr lang="ar-LB" dirty="0"/>
              <a:t>مَركَزُ التَّربِيَّةِ الدّينِيَّة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455842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الأساسيّ الرّابع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035" y="32272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9485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b="1" dirty="0">
              <a:solidFill>
                <a:schemeClr val="tx1"/>
              </a:solidFill>
            </a:endParaRPr>
          </a:p>
          <a:p>
            <a:pPr algn="ctr" rtl="1"/>
            <a:r>
              <a:rPr lang="ar-SA" sz="3600" b="1" dirty="0">
                <a:solidFill>
                  <a:schemeClr val="tx1"/>
                </a:solidFill>
              </a:rPr>
              <a:t> </a:t>
            </a:r>
            <a:endParaRPr lang="en-US" sz="3600" dirty="0"/>
          </a:p>
        </p:txBody>
      </p:sp>
      <p:sp>
        <p:nvSpPr>
          <p:cNvPr id="5" name="Cloud Callout 4"/>
          <p:cNvSpPr/>
          <p:nvPr/>
        </p:nvSpPr>
        <p:spPr>
          <a:xfrm>
            <a:off x="609599" y="1508871"/>
            <a:ext cx="7789818" cy="5184209"/>
          </a:xfrm>
          <a:prstGeom prst="cloudCallout">
            <a:avLst>
              <a:gd name="adj1" fmla="val -48690"/>
              <a:gd name="adj2" fmla="val -58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 err="1">
                <a:solidFill>
                  <a:schemeClr val="tx1"/>
                </a:solidFill>
              </a:rPr>
              <a:t>هالجَنّة</a:t>
            </a:r>
            <a:r>
              <a:rPr lang="ar-SA" sz="3200" dirty="0">
                <a:solidFill>
                  <a:schemeClr val="tx1"/>
                </a:solidFill>
              </a:rPr>
              <a:t> لإلَك،</a:t>
            </a:r>
            <a:endParaRPr lang="en-US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SA" sz="3200" dirty="0" err="1">
                <a:solidFill>
                  <a:schemeClr val="tx1"/>
                </a:solidFill>
              </a:rPr>
              <a:t>إعْتِنِي</a:t>
            </a:r>
            <a:r>
              <a:rPr lang="ar-SA" sz="3200" dirty="0">
                <a:solidFill>
                  <a:schemeClr val="tx1"/>
                </a:solidFill>
              </a:rPr>
              <a:t> فيها،</a:t>
            </a:r>
            <a:endParaRPr lang="en-US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  </a:t>
            </a:r>
            <a:r>
              <a:rPr lang="ar-SA" sz="3200" b="1" dirty="0">
                <a:solidFill>
                  <a:schemeClr val="tx1"/>
                </a:solidFill>
              </a:rPr>
              <a:t>فِيْك </a:t>
            </a:r>
            <a:r>
              <a:rPr lang="ar-SA" sz="3200" b="1" dirty="0" err="1">
                <a:solidFill>
                  <a:schemeClr val="tx1"/>
                </a:solidFill>
              </a:rPr>
              <a:t>تِاكُلْ</a:t>
            </a:r>
            <a:r>
              <a:rPr lang="ar-SA" sz="3200" b="1" dirty="0">
                <a:solidFill>
                  <a:schemeClr val="tx1"/>
                </a:solidFill>
              </a:rPr>
              <a:t> مِنْ كِلْ أشْجَارْها، 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/>
            <a:r>
              <a:rPr lang="ar-SA" sz="3200" b="1" dirty="0">
                <a:solidFill>
                  <a:schemeClr val="tx1"/>
                </a:solidFill>
              </a:rPr>
              <a:t>ولكِنْ شَجَرِة مَعْرِفَة الخَيْر والشَّرْ،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/>
            <a:r>
              <a:rPr lang="ar-SA" sz="3200" b="1" dirty="0">
                <a:solidFill>
                  <a:schemeClr val="tx1"/>
                </a:solidFill>
              </a:rPr>
              <a:t> ما </a:t>
            </a:r>
            <a:r>
              <a:rPr lang="ar-SA" sz="3200" b="1" dirty="0" err="1">
                <a:solidFill>
                  <a:schemeClr val="tx1"/>
                </a:solidFill>
              </a:rPr>
              <a:t>تاكُل</a:t>
            </a:r>
            <a:r>
              <a:rPr lang="ar-SA" sz="3200" b="1" dirty="0">
                <a:solidFill>
                  <a:schemeClr val="tx1"/>
                </a:solidFill>
              </a:rPr>
              <a:t> منّا 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لإنّو إذا أكَلِتْ مِنَّا </a:t>
            </a:r>
            <a:r>
              <a:rPr lang="ar-SA" sz="3200" dirty="0" err="1">
                <a:solidFill>
                  <a:schemeClr val="tx1"/>
                </a:solidFill>
              </a:rPr>
              <a:t>بِتْمُوت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SA" sz="3200" dirty="0" err="1">
                <a:solidFill>
                  <a:schemeClr val="tx1"/>
                </a:solidFill>
              </a:rPr>
              <a:t>عالأكيد</a:t>
            </a:r>
            <a:r>
              <a:rPr lang="ar-SA" sz="3200" dirty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5612" y="9898"/>
            <a:ext cx="5974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800" b="1" dirty="0">
                <a:solidFill>
                  <a:srgbClr val="C00000"/>
                </a:solidFill>
              </a:rPr>
              <a:t>وقِالْ الرَّبْ للإنْسان :</a:t>
            </a:r>
            <a:endParaRPr lang="ar-LB" sz="4800" b="1" dirty="0">
              <a:solidFill>
                <a:srgbClr val="C00000"/>
              </a:solidFill>
            </a:endParaRPr>
          </a:p>
          <a:p>
            <a:pPr algn="ctr" rt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0314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2909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27492" y="785500"/>
            <a:ext cx="4867422" cy="4211236"/>
          </a:xfrm>
          <a:prstGeom prst="cloudCallout">
            <a:avLst>
              <a:gd name="adj1" fmla="val -72985"/>
              <a:gd name="adj2" fmla="val 295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2"/>
                </a:solidFill>
              </a:rPr>
              <a:t>شو قال الله للإنسان لمّا حَطّو بالبستان؟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66793"/>
            <a:ext cx="2909247" cy="3459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783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Callout 1 7"/>
          <p:cNvSpPr/>
          <p:nvPr/>
        </p:nvSpPr>
        <p:spPr>
          <a:xfrm>
            <a:off x="1110343" y="457200"/>
            <a:ext cx="6675119" cy="1634199"/>
          </a:xfrm>
          <a:prstGeom prst="borderCallout1">
            <a:avLst>
              <a:gd name="adj1" fmla="val 88293"/>
              <a:gd name="adj2" fmla="val 79142"/>
              <a:gd name="adj3" fmla="val 167360"/>
              <a:gd name="adj4" fmla="val 43369"/>
            </a:avLst>
          </a:prstGeom>
          <a:solidFill>
            <a:schemeClr val="bg2">
              <a:lumMod val="9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4067" y="668372"/>
            <a:ext cx="7221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فِيْك تِاكُلْ مِنْ كِلْ أشْجَارْ</a:t>
            </a:r>
            <a:r>
              <a:rPr lang="ar-LB" sz="2800" b="1" dirty="0"/>
              <a:t>البستان</a:t>
            </a:r>
            <a:r>
              <a:rPr lang="ar-SA" sz="2800" b="1" dirty="0"/>
              <a:t>، ولكِنْ شَجَرِة مَعْرِفَة الخَيْر والشَّرْ، ما تاكُل منّا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944" y="2586446"/>
            <a:ext cx="7265775" cy="427155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5085289"/>
      </p:ext>
    </p:extLst>
  </p:cSld>
  <p:clrMapOvr>
    <a:masterClrMapping/>
  </p:clrMapOvr>
  <p:transition spd="slow" advTm="50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b="1" dirty="0">
              <a:solidFill>
                <a:schemeClr val="tx1"/>
              </a:solidFill>
            </a:endParaRPr>
          </a:p>
          <a:p>
            <a:pPr algn="ctr" rtl="1"/>
            <a:r>
              <a:rPr lang="ar-SA" sz="3600" b="1" dirty="0">
                <a:solidFill>
                  <a:schemeClr val="tx1"/>
                </a:solidFill>
              </a:rPr>
              <a:t> </a:t>
            </a:r>
            <a:endParaRPr lang="en-US" sz="3600" dirty="0"/>
          </a:p>
        </p:txBody>
      </p:sp>
      <p:sp>
        <p:nvSpPr>
          <p:cNvPr id="5" name="Cloud Callout 4"/>
          <p:cNvSpPr/>
          <p:nvPr/>
        </p:nvSpPr>
        <p:spPr>
          <a:xfrm>
            <a:off x="518159" y="1361147"/>
            <a:ext cx="8482565" cy="5377542"/>
          </a:xfrm>
          <a:prstGeom prst="cloudCallout">
            <a:avLst>
              <a:gd name="adj1" fmla="val -48690"/>
              <a:gd name="adj2" fmla="val -58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300" dirty="0">
                <a:solidFill>
                  <a:schemeClr val="tx1"/>
                </a:solidFill>
              </a:rPr>
              <a:t>"ما </a:t>
            </a:r>
            <a:r>
              <a:rPr lang="ar-SA" sz="3300" dirty="0" err="1">
                <a:solidFill>
                  <a:schemeClr val="tx1"/>
                </a:solidFill>
              </a:rPr>
              <a:t>بيِسْوَى</a:t>
            </a:r>
            <a:r>
              <a:rPr lang="ar-SA" sz="3300" dirty="0">
                <a:solidFill>
                  <a:schemeClr val="tx1"/>
                </a:solidFill>
              </a:rPr>
              <a:t> يِبْقَى الإنسان </a:t>
            </a:r>
            <a:r>
              <a:rPr lang="ar-SA" sz="3300" dirty="0" err="1">
                <a:solidFill>
                  <a:schemeClr val="tx1"/>
                </a:solidFill>
              </a:rPr>
              <a:t>لَوَحْدُو</a:t>
            </a:r>
            <a:r>
              <a:rPr lang="ar-SA" sz="3300" dirty="0">
                <a:solidFill>
                  <a:schemeClr val="tx1"/>
                </a:solidFill>
              </a:rPr>
              <a:t>، </a:t>
            </a:r>
            <a:endParaRPr lang="ar-LB" sz="3300" dirty="0">
              <a:solidFill>
                <a:schemeClr val="tx1"/>
              </a:solidFill>
            </a:endParaRPr>
          </a:p>
          <a:p>
            <a:pPr algn="ctr" rtl="1"/>
            <a:r>
              <a:rPr lang="ar-SA" sz="3300" dirty="0">
                <a:solidFill>
                  <a:schemeClr val="tx1"/>
                </a:solidFill>
              </a:rPr>
              <a:t>لازِمْ أعطيه حَدَا يكوُن حَدّو ؛ </a:t>
            </a:r>
            <a:endParaRPr lang="ar-LB" sz="3300" dirty="0">
              <a:solidFill>
                <a:schemeClr val="tx1"/>
              </a:solidFill>
            </a:endParaRPr>
          </a:p>
          <a:p>
            <a:pPr algn="ctr" rtl="1"/>
            <a:r>
              <a:rPr lang="ar-SA" sz="3300" dirty="0">
                <a:solidFill>
                  <a:schemeClr val="tx1"/>
                </a:solidFill>
              </a:rPr>
              <a:t>جَ</a:t>
            </a:r>
            <a:r>
              <a:rPr lang="ar-LB" sz="3300" dirty="0">
                <a:solidFill>
                  <a:schemeClr val="tx1"/>
                </a:solidFill>
              </a:rPr>
              <a:t>مع</a:t>
            </a:r>
            <a:r>
              <a:rPr lang="ar-SA" sz="3300" dirty="0">
                <a:solidFill>
                  <a:schemeClr val="tx1"/>
                </a:solidFill>
              </a:rPr>
              <a:t> الرَّبْ كِلْ أنواع الحيوانات وطيُور </a:t>
            </a:r>
            <a:r>
              <a:rPr lang="ar-SA" sz="3300" dirty="0" err="1">
                <a:solidFill>
                  <a:schemeClr val="tx1"/>
                </a:solidFill>
              </a:rPr>
              <a:t>السَّما</a:t>
            </a:r>
            <a:r>
              <a:rPr lang="ar-SA" sz="3300" dirty="0">
                <a:solidFill>
                  <a:schemeClr val="tx1"/>
                </a:solidFill>
              </a:rPr>
              <a:t>، وقدّما للإنسان </a:t>
            </a:r>
            <a:r>
              <a:rPr lang="ar-SA" sz="3300" dirty="0" err="1">
                <a:solidFill>
                  <a:schemeClr val="tx1"/>
                </a:solidFill>
              </a:rPr>
              <a:t>تيشُوف</a:t>
            </a:r>
            <a:r>
              <a:rPr lang="ar-SA" sz="3300" dirty="0">
                <a:solidFill>
                  <a:schemeClr val="tx1"/>
                </a:solidFill>
              </a:rPr>
              <a:t> </a:t>
            </a:r>
            <a:r>
              <a:rPr lang="ar-SA" sz="3300" dirty="0" err="1">
                <a:solidFill>
                  <a:schemeClr val="tx1"/>
                </a:solidFill>
              </a:rPr>
              <a:t>شُو</a:t>
            </a:r>
            <a:r>
              <a:rPr lang="ar-SA" sz="3300" dirty="0">
                <a:solidFill>
                  <a:schemeClr val="tx1"/>
                </a:solidFill>
              </a:rPr>
              <a:t> راح </a:t>
            </a:r>
            <a:r>
              <a:rPr lang="ar-SA" sz="3300" dirty="0" err="1">
                <a:solidFill>
                  <a:schemeClr val="tx1"/>
                </a:solidFill>
              </a:rPr>
              <a:t>بيسميها</a:t>
            </a:r>
            <a:r>
              <a:rPr lang="ar-SA" sz="3300" dirty="0">
                <a:solidFill>
                  <a:schemeClr val="tx1"/>
                </a:solidFill>
              </a:rPr>
              <a:t>، وكِلْ اسم أعطاه الإنسان كِان الله يوافِقْ عليه؛ لِكِنْ الإنسان ما وَجَدْ </a:t>
            </a:r>
            <a:r>
              <a:rPr lang="ar-SA" sz="3300" dirty="0" err="1">
                <a:solidFill>
                  <a:schemeClr val="tx1"/>
                </a:solidFill>
              </a:rPr>
              <a:t>بيناتُن</a:t>
            </a:r>
            <a:r>
              <a:rPr lang="ar-SA" sz="3300" dirty="0">
                <a:solidFill>
                  <a:schemeClr val="tx1"/>
                </a:solidFill>
              </a:rPr>
              <a:t> حَدَا </a:t>
            </a:r>
            <a:r>
              <a:rPr lang="ar-SA" sz="3300" dirty="0" err="1">
                <a:solidFill>
                  <a:schemeClr val="tx1"/>
                </a:solidFill>
              </a:rPr>
              <a:t>يناسْبُو</a:t>
            </a:r>
            <a:endParaRPr lang="en-US" sz="3300" dirty="0"/>
          </a:p>
        </p:txBody>
      </p:sp>
      <p:sp>
        <p:nvSpPr>
          <p:cNvPr id="6" name="TextBox 5"/>
          <p:cNvSpPr txBox="1"/>
          <p:nvPr/>
        </p:nvSpPr>
        <p:spPr>
          <a:xfrm>
            <a:off x="3544596" y="35313"/>
            <a:ext cx="369159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500" b="1" dirty="0"/>
              <a:t>وقال الر</a:t>
            </a:r>
            <a:r>
              <a:rPr lang="ar-LB" sz="4500" b="1" dirty="0"/>
              <a:t>َّ</a:t>
            </a:r>
            <a:r>
              <a:rPr lang="ar-SA" sz="4500" b="1" dirty="0"/>
              <a:t>ب:</a:t>
            </a:r>
            <a:endParaRPr lang="ar-LB" sz="4500" b="1" dirty="0"/>
          </a:p>
          <a:p>
            <a:pPr algn="ctr" rt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0570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7233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270738" y="403412"/>
            <a:ext cx="5486400" cy="4800601"/>
          </a:xfrm>
          <a:prstGeom prst="cloudCallout">
            <a:avLst>
              <a:gd name="adj1" fmla="val -72985"/>
              <a:gd name="adj2" fmla="val 295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2"/>
                </a:solidFill>
              </a:rPr>
              <a:t>شو عمل الله تَيساعد الانسان تَ ما يبقى وحدو؟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91118"/>
            <a:ext cx="2909247" cy="3459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338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-1" y="1"/>
            <a:ext cx="9143999" cy="6804212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tx1"/>
                </a:solidFill>
              </a:rPr>
              <a:t>نَيَّم الله الإنسان نَوْمْ عَميقْ وأخَدْ ضِلِعْ مِنْ ضلُوعُو، وعِمل مِنّو مَرأة وقَدَّما للإنسان، لمَّا شِافا قَال : "</a:t>
            </a:r>
            <a:r>
              <a:rPr lang="ar-SA" sz="3600" b="1" dirty="0">
                <a:solidFill>
                  <a:schemeClr val="tx1"/>
                </a:solidFill>
              </a:rPr>
              <a:t>هالمره هَيْدِي عَضِمْ مِنْ عضامي ولَحِمْ من لحمي، إسمها إمرأه لأنّا مَأخودِة مِنّي.</a:t>
            </a:r>
            <a:r>
              <a:rPr lang="ar-LB" sz="3600" b="1" dirty="0">
                <a:solidFill>
                  <a:schemeClr val="tx1"/>
                </a:solidFill>
              </a:rPr>
              <a:t>"</a:t>
            </a:r>
            <a:endParaRPr lang="en-US" sz="3600" b="1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كِرْمال هَيْك بيتْرُك الرّ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جال بَيّو وإمُّو وبيرُوح مَعْ مَرْتُو". وكانو تْنَيْناتُن عَايْشِين بِدُون تْيِاب، ومَا كانُو يستحُوا مِنْ بَعْضُن.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0946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43312" cy="693248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621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maksour\Desktop\صور الصفوف مصحح\livres pour web\EB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8676" y="10567"/>
            <a:ext cx="4699570" cy="684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776325"/>
      </p:ext>
    </p:extLst>
  </p:cSld>
  <p:clrMapOvr>
    <a:masterClrMapping/>
  </p:clrMapOvr>
  <p:transition spd="slow" advTm="8142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7879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148150" y="339634"/>
            <a:ext cx="5852160" cy="5460275"/>
          </a:xfrm>
          <a:prstGeom prst="cloudCallout">
            <a:avLst>
              <a:gd name="adj1" fmla="val -72985"/>
              <a:gd name="adj2" fmla="val 295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 err="1">
                <a:solidFill>
                  <a:schemeClr val="tx1"/>
                </a:solidFill>
              </a:rPr>
              <a:t>بقيوا</a:t>
            </a:r>
            <a:r>
              <a:rPr lang="ar-LB" sz="4000" dirty="0">
                <a:solidFill>
                  <a:schemeClr val="tx1"/>
                </a:solidFill>
              </a:rPr>
              <a:t> بالأول </a:t>
            </a:r>
            <a:r>
              <a:rPr lang="ar-SA" sz="4000" dirty="0" err="1">
                <a:solidFill>
                  <a:schemeClr val="tx1"/>
                </a:solidFill>
              </a:rPr>
              <a:t>عَايْشِين</a:t>
            </a:r>
            <a:r>
              <a:rPr lang="ar-SA" sz="4000" dirty="0">
                <a:solidFill>
                  <a:schemeClr val="tx1"/>
                </a:solidFill>
              </a:rPr>
              <a:t> بِدُون تْيِاب، ومَا كانُو يستحُوا مِنْ بَعْضُن</a:t>
            </a:r>
            <a:r>
              <a:rPr lang="ar-LB" sz="4000" dirty="0">
                <a:solidFill>
                  <a:schemeClr val="tx1"/>
                </a:solidFill>
              </a:rPr>
              <a:t>؟ بس </a:t>
            </a:r>
            <a:r>
              <a:rPr lang="ar-LB" sz="4000" dirty="0" err="1">
                <a:solidFill>
                  <a:schemeClr val="tx1"/>
                </a:solidFill>
              </a:rPr>
              <a:t>شو</a:t>
            </a:r>
            <a:r>
              <a:rPr lang="ar-LB" sz="4000" dirty="0">
                <a:solidFill>
                  <a:schemeClr val="tx1"/>
                </a:solidFill>
              </a:rPr>
              <a:t> صار؟ مين جرّبهن؟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69771"/>
            <a:ext cx="2909247" cy="3459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120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5917474" y="0"/>
            <a:ext cx="3226526" cy="1938992"/>
          </a:xfrm>
          <a:prstGeom prst="rect">
            <a:avLst/>
          </a:prstGeom>
          <a:solidFill>
            <a:srgbClr val="A3E7F5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 err="1">
                <a:solidFill>
                  <a:prstClr val="black"/>
                </a:solidFill>
              </a:rPr>
              <a:t>إِجِتْ</a:t>
            </a:r>
            <a:r>
              <a:rPr lang="ar-LB" sz="4000" b="1" dirty="0">
                <a:solidFill>
                  <a:prstClr val="black"/>
                </a:solidFill>
              </a:rPr>
              <a:t> </a:t>
            </a:r>
            <a:r>
              <a:rPr lang="ar-SA" sz="4000" b="1" dirty="0">
                <a:solidFill>
                  <a:prstClr val="black"/>
                </a:solidFill>
              </a:rPr>
              <a:t>الحَيّة</a:t>
            </a:r>
            <a:endParaRPr lang="ar-LB" sz="4000" b="1" dirty="0">
              <a:solidFill>
                <a:prstClr val="black"/>
              </a:solidFill>
            </a:endParaRPr>
          </a:p>
          <a:p>
            <a:pPr algn="ctr" rtl="1"/>
            <a:r>
              <a:rPr lang="ar-SA" sz="4000" b="1" dirty="0">
                <a:solidFill>
                  <a:prstClr val="black"/>
                </a:solidFill>
              </a:rPr>
              <a:t> </a:t>
            </a:r>
            <a:r>
              <a:rPr lang="ar-LB" sz="4000" dirty="0">
                <a:solidFill>
                  <a:prstClr val="black"/>
                </a:solidFill>
              </a:rPr>
              <a:t>ا</a:t>
            </a:r>
            <a:r>
              <a:rPr lang="ar-SA" sz="4000" dirty="0">
                <a:solidFill>
                  <a:prstClr val="black"/>
                </a:solidFill>
              </a:rPr>
              <a:t>ل</a:t>
            </a:r>
            <a:r>
              <a:rPr lang="ar-LB" sz="4000" dirty="0">
                <a:solidFill>
                  <a:prstClr val="black"/>
                </a:solidFill>
              </a:rPr>
              <a:t>ل</a:t>
            </a:r>
            <a:r>
              <a:rPr lang="ar-SA" sz="4000" dirty="0" err="1">
                <a:solidFill>
                  <a:prstClr val="black"/>
                </a:solidFill>
              </a:rPr>
              <a:t>ئيمِة</a:t>
            </a:r>
            <a:r>
              <a:rPr lang="ar-SA" sz="4000" dirty="0">
                <a:solidFill>
                  <a:prstClr val="black"/>
                </a:solidFill>
              </a:rPr>
              <a:t>،</a:t>
            </a:r>
            <a:endParaRPr lang="ar-LB" sz="4000" dirty="0">
              <a:solidFill>
                <a:prstClr val="black"/>
              </a:solidFill>
            </a:endParaRPr>
          </a:p>
          <a:p>
            <a:pPr algn="ctr" rtl="1"/>
            <a:r>
              <a:rPr lang="ar-SA" sz="4000" dirty="0">
                <a:solidFill>
                  <a:prstClr val="black"/>
                </a:solidFill>
              </a:rPr>
              <a:t> وقالِتْ للمرأة</a:t>
            </a:r>
            <a:r>
              <a:rPr lang="ar-LB" sz="4000" dirty="0">
                <a:solidFill>
                  <a:prstClr val="black"/>
                </a:solidFill>
              </a:rPr>
              <a:t>:</a:t>
            </a:r>
            <a:endParaRPr lang="en-US" sz="4000" dirty="0"/>
          </a:p>
        </p:txBody>
      </p:sp>
      <p:sp>
        <p:nvSpPr>
          <p:cNvPr id="6" name="Cloud Callout 5"/>
          <p:cNvSpPr/>
          <p:nvPr/>
        </p:nvSpPr>
        <p:spPr>
          <a:xfrm>
            <a:off x="1" y="2087155"/>
            <a:ext cx="4872446" cy="1805578"/>
          </a:xfrm>
          <a:prstGeom prst="cloudCallout">
            <a:avLst>
              <a:gd name="adj1" fmla="val 21107"/>
              <a:gd name="adj2" fmla="val -6465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000" dirty="0">
                <a:solidFill>
                  <a:prstClr val="black"/>
                </a:solidFill>
              </a:rPr>
              <a:t>صحيح إنو الله مَنَعْكُم </a:t>
            </a:r>
            <a:r>
              <a:rPr lang="ar-SA" sz="3000" dirty="0" err="1">
                <a:solidFill>
                  <a:prstClr val="black"/>
                </a:solidFill>
              </a:rPr>
              <a:t>تاكْلُوا</a:t>
            </a:r>
            <a:r>
              <a:rPr lang="ar-SA" sz="3000" dirty="0">
                <a:solidFill>
                  <a:prstClr val="black"/>
                </a:solidFill>
              </a:rPr>
              <a:t> من كِلْ أشْجَار الجَنِة ؟"</a:t>
            </a:r>
            <a:endParaRPr lang="en-US" sz="3000" dirty="0"/>
          </a:p>
        </p:txBody>
      </p:sp>
      <p:sp>
        <p:nvSpPr>
          <p:cNvPr id="7" name="Cloud Callout 6"/>
          <p:cNvSpPr/>
          <p:nvPr/>
        </p:nvSpPr>
        <p:spPr>
          <a:xfrm>
            <a:off x="1" y="4136934"/>
            <a:ext cx="4872446" cy="2476864"/>
          </a:xfrm>
          <a:prstGeom prst="cloudCallout">
            <a:avLst>
              <a:gd name="adj1" fmla="val 65074"/>
              <a:gd name="adj2" fmla="val -6536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endParaRPr lang="ar-LB" sz="3200" dirty="0">
              <a:solidFill>
                <a:prstClr val="black"/>
              </a:solidFill>
            </a:endParaRPr>
          </a:p>
          <a:p>
            <a:pPr lvl="0" algn="ctr" rtl="1"/>
            <a:r>
              <a:rPr lang="ar-SA" sz="3200" dirty="0">
                <a:solidFill>
                  <a:prstClr val="black"/>
                </a:solidFill>
              </a:rPr>
              <a:t>"</a:t>
            </a:r>
            <a:r>
              <a:rPr lang="ar-SA" sz="2600" dirty="0">
                <a:solidFill>
                  <a:prstClr val="black"/>
                </a:solidFill>
              </a:rPr>
              <a:t>مِشْ صَحيح، فينَا نِاكُل مِنْ كِلْ الأشْجَار، بَسْ الشَجَرَة  </a:t>
            </a:r>
            <a:r>
              <a:rPr lang="ar-SA" sz="2600" dirty="0" err="1">
                <a:solidFill>
                  <a:prstClr val="black"/>
                </a:solidFill>
              </a:rPr>
              <a:t>يلْلِي</a:t>
            </a:r>
            <a:r>
              <a:rPr lang="ar-SA" sz="2600" dirty="0">
                <a:solidFill>
                  <a:prstClr val="black"/>
                </a:solidFill>
              </a:rPr>
              <a:t> بالنُصّ ما فينا نِاكُلْ مِنَّا وإلاَّ </a:t>
            </a:r>
            <a:r>
              <a:rPr lang="ar-SA" sz="2600" dirty="0" err="1">
                <a:solidFill>
                  <a:prstClr val="black"/>
                </a:solidFill>
              </a:rPr>
              <a:t>بِنْمُوت</a:t>
            </a:r>
            <a:r>
              <a:rPr lang="ar-SA" sz="2600" dirty="0">
                <a:solidFill>
                  <a:prstClr val="black"/>
                </a:solidFill>
              </a:rPr>
              <a:t>.</a:t>
            </a:r>
            <a:endParaRPr lang="ar-LB" sz="2600" dirty="0">
              <a:solidFill>
                <a:prstClr val="black"/>
              </a:solidFill>
            </a:endParaRPr>
          </a:p>
          <a:p>
            <a:endParaRPr lang="en-US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0624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5627496" y="235131"/>
            <a:ext cx="48463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LB" sz="40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قالتلها</a:t>
            </a:r>
            <a:r>
              <a:rPr lang="ar-LB" sz="4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 rtl="1"/>
            <a:r>
              <a:rPr lang="ar-LB" sz="4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الحيّة:</a:t>
            </a:r>
            <a:endParaRPr lang="en-US" sz="40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04799" y="4258490"/>
            <a:ext cx="8534401" cy="2599510"/>
          </a:xfrm>
          <a:prstGeom prst="cloudCallout">
            <a:avLst>
              <a:gd name="adj1" fmla="val 20730"/>
              <a:gd name="adj2" fmla="val -8933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SA" sz="3200" dirty="0">
                <a:solidFill>
                  <a:prstClr val="black"/>
                </a:solidFill>
              </a:rPr>
              <a:t>"ما </a:t>
            </a:r>
            <a:r>
              <a:rPr lang="ar-SA" sz="3200" dirty="0" err="1">
                <a:solidFill>
                  <a:prstClr val="black"/>
                </a:solidFill>
              </a:rPr>
              <a:t>بتموتوا</a:t>
            </a:r>
            <a:r>
              <a:rPr lang="ar-SA" sz="3200" dirty="0">
                <a:solidFill>
                  <a:prstClr val="black"/>
                </a:solidFill>
              </a:rPr>
              <a:t>، بَسْ الله عَارِفْ إنّو إذا </a:t>
            </a:r>
            <a:r>
              <a:rPr lang="ar-SA" sz="3200" dirty="0" err="1">
                <a:solidFill>
                  <a:prstClr val="black"/>
                </a:solidFill>
              </a:rPr>
              <a:t>أكَلْتُو</a:t>
            </a:r>
            <a:r>
              <a:rPr lang="ar-LB" sz="3200" dirty="0">
                <a:solidFill>
                  <a:prstClr val="black"/>
                </a:solidFill>
              </a:rPr>
              <a:t>ا</a:t>
            </a:r>
            <a:r>
              <a:rPr lang="ar-SA" sz="3200" dirty="0">
                <a:solidFill>
                  <a:prstClr val="black"/>
                </a:solidFill>
              </a:rPr>
              <a:t> مِنَّا عُيُونْكُم </a:t>
            </a:r>
            <a:r>
              <a:rPr lang="ar-SA" sz="3200" dirty="0" err="1">
                <a:solidFill>
                  <a:prstClr val="black"/>
                </a:solidFill>
              </a:rPr>
              <a:t>بتِتفَتَّحْ</a:t>
            </a:r>
            <a:r>
              <a:rPr lang="ar-SA" sz="3200" dirty="0">
                <a:solidFill>
                  <a:prstClr val="black"/>
                </a:solidFill>
              </a:rPr>
              <a:t> </a:t>
            </a:r>
            <a:r>
              <a:rPr lang="ar-SA" sz="3200" dirty="0" err="1">
                <a:solidFill>
                  <a:prstClr val="black"/>
                </a:solidFill>
              </a:rPr>
              <a:t>وبِتْصيرُوا</a:t>
            </a:r>
            <a:r>
              <a:rPr lang="ar-SA" sz="3200" dirty="0">
                <a:solidFill>
                  <a:prstClr val="black"/>
                </a:solidFill>
              </a:rPr>
              <a:t> متل الله، تَعرفُوا كِلْ </a:t>
            </a:r>
            <a:r>
              <a:rPr lang="ar-SA" sz="3200" dirty="0" err="1">
                <a:solidFill>
                  <a:prstClr val="black"/>
                </a:solidFill>
              </a:rPr>
              <a:t>شي</a:t>
            </a:r>
            <a:r>
              <a:rPr lang="ar-SA" sz="3200" dirty="0">
                <a:solidFill>
                  <a:prstClr val="black"/>
                </a:solidFill>
              </a:rPr>
              <a:t> </a:t>
            </a:r>
            <a:r>
              <a:rPr lang="ar-SA" sz="3200" dirty="0" err="1">
                <a:solidFill>
                  <a:prstClr val="black"/>
                </a:solidFill>
              </a:rPr>
              <a:t>وبتعرفُوا</a:t>
            </a:r>
            <a:r>
              <a:rPr lang="ar-SA" sz="3200" dirty="0">
                <a:solidFill>
                  <a:prstClr val="black"/>
                </a:solidFill>
              </a:rPr>
              <a:t> الخَيْر والشَر". 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663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defined Process 3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463" y="723676"/>
            <a:ext cx="6839747" cy="5690187"/>
          </a:xfrm>
        </p:spPr>
        <p:txBody>
          <a:bodyPr>
            <a:normAutofit/>
          </a:bodyPr>
          <a:lstStyle/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r>
              <a:rPr lang="ar-SA" sz="4500" dirty="0">
                <a:solidFill>
                  <a:prstClr val="black"/>
                </a:solidFill>
              </a:rPr>
              <a:t>شافِتْ المرأة</a:t>
            </a:r>
            <a:endParaRPr lang="ar-LB" sz="4500" dirty="0">
              <a:solidFill>
                <a:prstClr val="black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r>
              <a:rPr lang="ar-SA" sz="4500" dirty="0">
                <a:solidFill>
                  <a:prstClr val="black"/>
                </a:solidFill>
              </a:rPr>
              <a:t> إنُّو الشَّجَرَة طيبة </a:t>
            </a:r>
            <a:endParaRPr lang="ar-LB" sz="4500" dirty="0">
              <a:solidFill>
                <a:prstClr val="black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r>
              <a:rPr lang="ar-SA" sz="4500" dirty="0">
                <a:solidFill>
                  <a:prstClr val="black"/>
                </a:solidFill>
              </a:rPr>
              <a:t>وإنُّو شَكْلا حلُو</a:t>
            </a:r>
            <a:endParaRPr lang="ar-LB" sz="4500" dirty="0">
              <a:solidFill>
                <a:prstClr val="black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r>
              <a:rPr lang="ar-SA" sz="4500" dirty="0">
                <a:solidFill>
                  <a:prstClr val="black"/>
                </a:solidFill>
              </a:rPr>
              <a:t> وإنّو ثِمَارَا</a:t>
            </a:r>
            <a:endParaRPr lang="ar-LB" sz="4500" dirty="0">
              <a:solidFill>
                <a:prstClr val="black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r>
              <a:rPr lang="ar-SA" sz="4500" dirty="0">
                <a:solidFill>
                  <a:prstClr val="black"/>
                </a:solidFill>
              </a:rPr>
              <a:t> بِتْخلْلِي العَقِلْ يِتْفَتَّحْ، </a:t>
            </a:r>
            <a:endParaRPr lang="ar-LB" sz="4500" dirty="0">
              <a:solidFill>
                <a:prstClr val="black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r>
              <a:rPr lang="ar-SA" sz="4500" dirty="0">
                <a:solidFill>
                  <a:prstClr val="black"/>
                </a:solidFill>
              </a:rPr>
              <a:t>قَطَفِتْ مِنْ ثِمارَا وأَكَلِتْ وعِطْيِت كمانْ لجَوزا وهوِّي كَمَان أَكَلْ. </a:t>
            </a:r>
            <a:endParaRPr lang="ar-LB" sz="45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336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7298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defined Process 3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463" y="723676"/>
            <a:ext cx="6839747" cy="5690187"/>
          </a:xfrm>
        </p:spPr>
        <p:txBody>
          <a:bodyPr>
            <a:normAutofit lnSpcReduction="10000"/>
          </a:bodyPr>
          <a:lstStyle/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r>
              <a:rPr lang="ar-SA" sz="4800" dirty="0">
                <a:solidFill>
                  <a:prstClr val="black"/>
                </a:solidFill>
              </a:rPr>
              <a:t>وصَحيح </a:t>
            </a:r>
            <a:r>
              <a:rPr lang="ar-SA" sz="4800" dirty="0" err="1">
                <a:solidFill>
                  <a:prstClr val="black"/>
                </a:solidFill>
              </a:rPr>
              <a:t>إنفَتَحِتْ</a:t>
            </a:r>
            <a:r>
              <a:rPr lang="ar-SA" sz="4800" dirty="0">
                <a:solidFill>
                  <a:prstClr val="black"/>
                </a:solidFill>
              </a:rPr>
              <a:t> </a:t>
            </a:r>
            <a:r>
              <a:rPr lang="ar-SA" sz="4800" dirty="0" err="1">
                <a:solidFill>
                  <a:prstClr val="black"/>
                </a:solidFill>
              </a:rPr>
              <a:t>عيونُن</a:t>
            </a:r>
            <a:r>
              <a:rPr lang="ar-SA" sz="4800" dirty="0">
                <a:solidFill>
                  <a:prstClr val="black"/>
                </a:solidFill>
              </a:rPr>
              <a:t>، ولَكِنْ ك</a:t>
            </a:r>
            <a:r>
              <a:rPr lang="ar-LB" sz="4800" dirty="0">
                <a:solidFill>
                  <a:prstClr val="black"/>
                </a:solidFill>
              </a:rPr>
              <a:t> ما </a:t>
            </a:r>
            <a:r>
              <a:rPr lang="ar-SA" sz="4800" dirty="0" err="1">
                <a:solidFill>
                  <a:prstClr val="black"/>
                </a:solidFill>
              </a:rPr>
              <a:t>شَافُو</a:t>
            </a:r>
            <a:r>
              <a:rPr lang="ar-LB" sz="4800" dirty="0">
                <a:solidFill>
                  <a:prstClr val="black"/>
                </a:solidFill>
              </a:rPr>
              <a:t>ا</a:t>
            </a:r>
            <a:r>
              <a:rPr lang="ar-SA" sz="4800" dirty="0">
                <a:solidFill>
                  <a:prstClr val="black"/>
                </a:solidFill>
              </a:rPr>
              <a:t> </a:t>
            </a:r>
            <a:r>
              <a:rPr lang="ar-LB" sz="4800" dirty="0">
                <a:solidFill>
                  <a:prstClr val="black"/>
                </a:solidFill>
              </a:rPr>
              <a:t>إلاّ </a:t>
            </a:r>
            <a:r>
              <a:rPr lang="ar-SA" sz="4800" dirty="0">
                <a:solidFill>
                  <a:prstClr val="black"/>
                </a:solidFill>
              </a:rPr>
              <a:t>ِ</a:t>
            </a:r>
            <a:r>
              <a:rPr lang="ar-LB" sz="4800" dirty="0">
                <a:solidFill>
                  <a:prstClr val="black"/>
                </a:solidFill>
              </a:rPr>
              <a:t>إ</a:t>
            </a:r>
            <a:r>
              <a:rPr lang="ar-SA" sz="4800" dirty="0" err="1">
                <a:solidFill>
                  <a:prstClr val="black"/>
                </a:solidFill>
              </a:rPr>
              <a:t>نُنْ</a:t>
            </a:r>
            <a:r>
              <a:rPr lang="ar-SA" sz="4800" dirty="0">
                <a:solidFill>
                  <a:prstClr val="black"/>
                </a:solidFill>
              </a:rPr>
              <a:t> عِرْيانين</a:t>
            </a:r>
            <a:r>
              <a:rPr lang="ar-LB" sz="4800" dirty="0">
                <a:solidFill>
                  <a:prstClr val="black"/>
                </a:solidFill>
              </a:rPr>
              <a:t>. </a:t>
            </a:r>
            <a:r>
              <a:rPr lang="ar-SA" sz="4800" dirty="0">
                <a:solidFill>
                  <a:prstClr val="black"/>
                </a:solidFill>
              </a:rPr>
              <a:t>عَ السَّريع </a:t>
            </a:r>
            <a:r>
              <a:rPr lang="ar-SA" sz="4800" dirty="0" err="1">
                <a:solidFill>
                  <a:prstClr val="black"/>
                </a:solidFill>
              </a:rPr>
              <a:t>عملُو</a:t>
            </a:r>
            <a:r>
              <a:rPr lang="ar-SA" sz="4800" dirty="0">
                <a:solidFill>
                  <a:prstClr val="black"/>
                </a:solidFill>
              </a:rPr>
              <a:t> </a:t>
            </a:r>
            <a:r>
              <a:rPr lang="ar-SA" sz="4800" dirty="0" err="1">
                <a:solidFill>
                  <a:prstClr val="black"/>
                </a:solidFill>
              </a:rPr>
              <a:t>تياب</a:t>
            </a:r>
            <a:r>
              <a:rPr lang="ar-SA" sz="4800" dirty="0">
                <a:solidFill>
                  <a:prstClr val="black"/>
                </a:solidFill>
              </a:rPr>
              <a:t> مِنْ وَرَق التّين، ولَمَّا سِمْعُوا دَعْسِة الله وهوّي عَمْ </a:t>
            </a:r>
            <a:r>
              <a:rPr lang="ar-SA" sz="4800" dirty="0" err="1">
                <a:solidFill>
                  <a:prstClr val="black"/>
                </a:solidFill>
              </a:rPr>
              <a:t>بيِتْمَشَى</a:t>
            </a:r>
            <a:r>
              <a:rPr lang="ar-SA" sz="4800" dirty="0">
                <a:solidFill>
                  <a:prstClr val="black"/>
                </a:solidFill>
              </a:rPr>
              <a:t> ع الغُروب </a:t>
            </a:r>
            <a:br>
              <a:rPr lang="ar-SA" sz="4800" dirty="0">
                <a:solidFill>
                  <a:prstClr val="black"/>
                </a:solidFill>
              </a:rPr>
            </a:br>
            <a:r>
              <a:rPr lang="ar-SA" sz="4800" dirty="0">
                <a:solidFill>
                  <a:prstClr val="black"/>
                </a:solidFill>
              </a:rPr>
              <a:t>الإنسان ومَرْتُو</a:t>
            </a:r>
            <a:r>
              <a:rPr lang="ar-LB" sz="4800" dirty="0">
                <a:solidFill>
                  <a:prstClr val="black"/>
                </a:solidFill>
              </a:rPr>
              <a:t> </a:t>
            </a:r>
            <a:r>
              <a:rPr lang="ar-SA" sz="4800" dirty="0" err="1">
                <a:solidFill>
                  <a:prstClr val="black"/>
                </a:solidFill>
              </a:rPr>
              <a:t>اتخبّوا</a:t>
            </a:r>
            <a:r>
              <a:rPr lang="ar-SA" sz="4800" dirty="0">
                <a:solidFill>
                  <a:prstClr val="black"/>
                </a:solidFill>
              </a:rPr>
              <a:t>، من وجه الله</a:t>
            </a:r>
            <a:r>
              <a:rPr lang="ar-LB" sz="4800" dirty="0">
                <a:solidFill>
                  <a:schemeClr val="tx1"/>
                </a:solidFill>
              </a:rPr>
              <a:t>!</a:t>
            </a:r>
            <a:endParaRPr lang="en-US" sz="4800" dirty="0">
              <a:solidFill>
                <a:schemeClr val="tx1"/>
              </a:solidFill>
            </a:endParaRPr>
          </a:p>
          <a:p>
            <a:endParaRPr 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6990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299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656321" y="176074"/>
            <a:ext cx="6840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600" b="1" dirty="0"/>
              <a:t>وصار</a:t>
            </a:r>
            <a:r>
              <a:rPr lang="ar-SA" sz="3600" b="1" dirty="0"/>
              <a:t> الر</a:t>
            </a:r>
            <a:r>
              <a:rPr lang="ar-LB" sz="3600" b="1" dirty="0"/>
              <a:t>َّ</a:t>
            </a:r>
            <a:r>
              <a:rPr lang="ar-SA" sz="3600" b="1" dirty="0"/>
              <a:t>ب</a:t>
            </a:r>
            <a:r>
              <a:rPr lang="ar-LB" sz="3600" b="1" dirty="0"/>
              <a:t> ينادي الإنسان </a:t>
            </a:r>
          </a:p>
          <a:p>
            <a:pPr algn="ctr" rtl="1"/>
            <a:r>
              <a:rPr lang="ar-LB" sz="3600" b="1" dirty="0"/>
              <a:t>ويقلّو</a:t>
            </a:r>
            <a:r>
              <a:rPr lang="ar-SA" sz="3600" b="1" dirty="0"/>
              <a:t>:</a:t>
            </a:r>
            <a:endParaRPr lang="ar-LB" sz="3600" b="1" dirty="0"/>
          </a:p>
          <a:p>
            <a:pPr algn="ctr" rtl="1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25787" y="2435497"/>
            <a:ext cx="1580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4000" dirty="0"/>
              <a:t>وينك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16090" y="1829476"/>
            <a:ext cx="1580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4000" dirty="0"/>
              <a:t>وينك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4253717" y="3515674"/>
            <a:ext cx="4748347" cy="3107469"/>
          </a:xfrm>
          <a:prstGeom prst="cloudCallout">
            <a:avLst>
              <a:gd name="adj1" fmla="val -78286"/>
              <a:gd name="adj2" fmla="val -6294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ar-LB" sz="3200" dirty="0">
              <a:solidFill>
                <a:prstClr val="black"/>
              </a:solidFill>
            </a:endParaRPr>
          </a:p>
          <a:p>
            <a:pPr lvl="0" algn="ctr"/>
            <a:r>
              <a:rPr lang="ar-SA" sz="3200" dirty="0">
                <a:solidFill>
                  <a:prstClr val="black"/>
                </a:solidFill>
              </a:rPr>
              <a:t>سمِعِتْ دَعِسْتَك، خِفِتْ </a:t>
            </a:r>
            <a:r>
              <a:rPr lang="ar-SA" sz="3200" dirty="0" err="1">
                <a:solidFill>
                  <a:prstClr val="black"/>
                </a:solidFill>
              </a:rPr>
              <a:t>ولأنُّو</a:t>
            </a:r>
            <a:r>
              <a:rPr lang="ar-SA" sz="3200" dirty="0">
                <a:solidFill>
                  <a:prstClr val="black"/>
                </a:solidFill>
              </a:rPr>
              <a:t> ما في عل</a:t>
            </a:r>
            <a:r>
              <a:rPr lang="ar-LB" sz="3200" dirty="0">
                <a:solidFill>
                  <a:prstClr val="black"/>
                </a:solidFill>
              </a:rPr>
              <a:t>ي</a:t>
            </a:r>
            <a:r>
              <a:rPr lang="ar-SA" sz="3200" dirty="0">
                <a:solidFill>
                  <a:prstClr val="black"/>
                </a:solidFill>
              </a:rPr>
              <a:t>يِّ </a:t>
            </a:r>
            <a:r>
              <a:rPr lang="ar-LB" sz="3200" dirty="0">
                <a:solidFill>
                  <a:prstClr val="black"/>
                </a:solidFill>
              </a:rPr>
              <a:t>ت</a:t>
            </a:r>
            <a:r>
              <a:rPr lang="ar-SA" sz="3200" dirty="0" err="1">
                <a:solidFill>
                  <a:prstClr val="black"/>
                </a:solidFill>
              </a:rPr>
              <a:t>ياب</a:t>
            </a:r>
            <a:r>
              <a:rPr lang="ar-SA" sz="3200" dirty="0">
                <a:solidFill>
                  <a:prstClr val="black"/>
                </a:solidFill>
              </a:rPr>
              <a:t> استَحَيْت </a:t>
            </a:r>
            <a:r>
              <a:rPr lang="ar-SA" sz="3200" dirty="0" err="1">
                <a:solidFill>
                  <a:prstClr val="black"/>
                </a:solidFill>
              </a:rPr>
              <a:t>واتخبَّيْت</a:t>
            </a:r>
            <a:r>
              <a:rPr lang="ar-SA" sz="3200" dirty="0">
                <a:solidFill>
                  <a:prstClr val="black"/>
                </a:solidFill>
              </a:rPr>
              <a:t>".</a:t>
            </a:r>
            <a:endParaRPr lang="ar-LB" sz="3200" dirty="0">
              <a:solidFill>
                <a:prstClr val="black"/>
              </a:solidFill>
            </a:endParaRPr>
          </a:p>
          <a:p>
            <a:pPr algn="ctr"/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320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-570205" y="149948"/>
            <a:ext cx="6840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600" b="1" dirty="0"/>
              <a:t>قلو الله:</a:t>
            </a:r>
          </a:p>
          <a:p>
            <a:pPr algn="ctr" rtl="1"/>
            <a:endParaRPr lang="en-US" dirty="0"/>
          </a:p>
        </p:txBody>
      </p:sp>
      <p:sp>
        <p:nvSpPr>
          <p:cNvPr id="13" name="Cloud Callout 12"/>
          <p:cNvSpPr/>
          <p:nvPr/>
        </p:nvSpPr>
        <p:spPr>
          <a:xfrm>
            <a:off x="0" y="2625358"/>
            <a:ext cx="5009604" cy="3107469"/>
          </a:xfrm>
          <a:prstGeom prst="cloudCallout">
            <a:avLst>
              <a:gd name="adj1" fmla="val 14881"/>
              <a:gd name="adj2" fmla="val -9404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ar-LB" sz="3200" dirty="0">
              <a:solidFill>
                <a:prstClr val="black"/>
              </a:solidFill>
            </a:endParaRPr>
          </a:p>
          <a:p>
            <a:pPr lvl="0" algn="ctr"/>
            <a:r>
              <a:rPr lang="ar-SA" sz="3200" dirty="0">
                <a:solidFill>
                  <a:prstClr val="black"/>
                </a:solidFill>
              </a:rPr>
              <a:t>وكيف عْرِفِت إنَّك عِرْيان؟ أَكَلِت مِن الشَجَرَة </a:t>
            </a:r>
            <a:r>
              <a:rPr lang="ar-SA" sz="3200" dirty="0" err="1">
                <a:solidFill>
                  <a:prstClr val="black"/>
                </a:solidFill>
              </a:rPr>
              <a:t>يلْلِي</a:t>
            </a:r>
            <a:r>
              <a:rPr lang="ar-SA" sz="3200" dirty="0">
                <a:solidFill>
                  <a:prstClr val="black"/>
                </a:solidFill>
              </a:rPr>
              <a:t> </a:t>
            </a:r>
            <a:r>
              <a:rPr lang="ar-SA" sz="3200" dirty="0" err="1">
                <a:solidFill>
                  <a:prstClr val="black"/>
                </a:solidFill>
              </a:rPr>
              <a:t>قِلْتِلْكُن</a:t>
            </a:r>
            <a:r>
              <a:rPr lang="ar-SA" sz="3200" dirty="0">
                <a:solidFill>
                  <a:prstClr val="black"/>
                </a:solidFill>
              </a:rPr>
              <a:t> ما </a:t>
            </a:r>
            <a:r>
              <a:rPr lang="ar-SA" sz="3200" dirty="0" err="1">
                <a:solidFill>
                  <a:prstClr val="black"/>
                </a:solidFill>
              </a:rPr>
              <a:t>تِاكْلُو</a:t>
            </a:r>
            <a:r>
              <a:rPr lang="ar-LB" sz="3200" dirty="0">
                <a:solidFill>
                  <a:prstClr val="black"/>
                </a:solidFill>
              </a:rPr>
              <a:t>ا</a:t>
            </a:r>
            <a:r>
              <a:rPr lang="ar-SA" sz="3200" dirty="0">
                <a:solidFill>
                  <a:prstClr val="black"/>
                </a:solidFill>
              </a:rPr>
              <a:t> مِنَّا" ؟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147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2828" y="1316852"/>
            <a:ext cx="4042768" cy="902826"/>
          </a:xfrm>
        </p:spPr>
        <p:txBody>
          <a:bodyPr/>
          <a:lstStyle/>
          <a:p>
            <a:pPr rtl="1"/>
            <a:r>
              <a:rPr lang="ar-LB" dirty="0"/>
              <a:t>اللِّقاءُ</a:t>
            </a:r>
            <a:r>
              <a:rPr lang="en-US" dirty="0"/>
              <a:t> </a:t>
            </a:r>
            <a:r>
              <a:rPr lang="ar-LB" dirty="0"/>
              <a:t>الثّاني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190" y="3767804"/>
            <a:ext cx="7554863" cy="1783199"/>
          </a:xfrm>
        </p:spPr>
        <p:txBody>
          <a:bodyPr>
            <a:noAutofit/>
          </a:bodyPr>
          <a:lstStyle/>
          <a:p>
            <a:pPr rtl="1"/>
            <a:endParaRPr lang="en-US" sz="4500" b="1" dirty="0"/>
          </a:p>
          <a:p>
            <a:pPr rtl="1"/>
            <a:r>
              <a:rPr lang="ar-LB" sz="4500" b="1" dirty="0"/>
              <a:t>الفردَوس وفُقدان الفِردَوس</a:t>
            </a:r>
          </a:p>
          <a:p>
            <a:pPr rtl="1"/>
            <a:endParaRPr lang="ar-LB" sz="375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2995" y="241388"/>
            <a:ext cx="6840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600" b="1" dirty="0" err="1"/>
              <a:t>جاوبو</a:t>
            </a:r>
            <a:endParaRPr lang="ar-LB" sz="3600" b="1" dirty="0"/>
          </a:p>
          <a:p>
            <a:pPr algn="ctr" rtl="1"/>
            <a:r>
              <a:rPr lang="ar-LB" sz="3600" b="1" dirty="0"/>
              <a:t> الإنسان:</a:t>
            </a:r>
          </a:p>
          <a:p>
            <a:pPr algn="ctr" rtl="1"/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4253717" y="3515674"/>
            <a:ext cx="4748347" cy="3107469"/>
          </a:xfrm>
          <a:prstGeom prst="cloudCallout">
            <a:avLst>
              <a:gd name="adj1" fmla="val 11398"/>
              <a:gd name="adj2" fmla="val -7092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sz="3200" dirty="0" err="1">
                <a:solidFill>
                  <a:prstClr val="black"/>
                </a:solidFill>
              </a:rPr>
              <a:t>المرأه</a:t>
            </a:r>
            <a:r>
              <a:rPr lang="ar-SA" sz="3200" dirty="0">
                <a:solidFill>
                  <a:prstClr val="black"/>
                </a:solidFill>
              </a:rPr>
              <a:t> </a:t>
            </a:r>
            <a:r>
              <a:rPr lang="ar-SA" sz="3200" dirty="0" err="1">
                <a:solidFill>
                  <a:prstClr val="black"/>
                </a:solidFill>
              </a:rPr>
              <a:t>يللي</a:t>
            </a:r>
            <a:r>
              <a:rPr lang="ar-SA" sz="3200" dirty="0">
                <a:solidFill>
                  <a:prstClr val="black"/>
                </a:solidFill>
              </a:rPr>
              <a:t> </a:t>
            </a:r>
            <a:r>
              <a:rPr lang="ar-SA" sz="3200" dirty="0" err="1">
                <a:solidFill>
                  <a:prstClr val="black"/>
                </a:solidFill>
              </a:rPr>
              <a:t>حَطِّيتا</a:t>
            </a:r>
            <a:r>
              <a:rPr lang="ar-SA" sz="3200" dirty="0">
                <a:solidFill>
                  <a:prstClr val="black"/>
                </a:solidFill>
              </a:rPr>
              <a:t> </a:t>
            </a:r>
            <a:r>
              <a:rPr lang="ar-SA" sz="3200" dirty="0" err="1">
                <a:solidFill>
                  <a:prstClr val="black"/>
                </a:solidFill>
              </a:rPr>
              <a:t>إِنْت</a:t>
            </a:r>
            <a:r>
              <a:rPr lang="ar-SA" sz="3200" dirty="0">
                <a:solidFill>
                  <a:prstClr val="black"/>
                </a:solidFill>
              </a:rPr>
              <a:t> حَدِّي هِي </a:t>
            </a:r>
            <a:r>
              <a:rPr lang="ar-SA" sz="3200" dirty="0" err="1">
                <a:solidFill>
                  <a:prstClr val="black"/>
                </a:solidFill>
              </a:rPr>
              <a:t>يَللي</a:t>
            </a:r>
            <a:r>
              <a:rPr lang="ar-SA" sz="3200" dirty="0">
                <a:solidFill>
                  <a:prstClr val="black"/>
                </a:solidFill>
              </a:rPr>
              <a:t> </a:t>
            </a:r>
            <a:r>
              <a:rPr lang="ar-SA" sz="3200" dirty="0" err="1">
                <a:solidFill>
                  <a:prstClr val="black"/>
                </a:solidFill>
              </a:rPr>
              <a:t>عَطْيِتْنِي</a:t>
            </a:r>
            <a:r>
              <a:rPr lang="ar-SA" sz="3200" dirty="0">
                <a:solidFill>
                  <a:prstClr val="black"/>
                </a:solidFill>
              </a:rPr>
              <a:t> وأَكَلِتْ"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3493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4136990" y="176074"/>
            <a:ext cx="217559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3600" dirty="0">
                <a:solidFill>
                  <a:prstClr val="black"/>
                </a:solidFill>
              </a:rPr>
              <a:t>ولَمَّا سَألْها</a:t>
            </a:r>
            <a:endParaRPr lang="ar-LB" sz="3600" dirty="0">
              <a:solidFill>
                <a:prstClr val="black"/>
              </a:solidFill>
            </a:endParaRPr>
          </a:p>
          <a:p>
            <a:pPr algn="ctr" rtl="1"/>
            <a:r>
              <a:rPr lang="ar-SA" sz="3600" dirty="0">
                <a:solidFill>
                  <a:prstClr val="black"/>
                </a:solidFill>
              </a:rPr>
              <a:t> الله</a:t>
            </a:r>
            <a:r>
              <a:rPr lang="ar-LB" sz="3600" dirty="0">
                <a:solidFill>
                  <a:prstClr val="black"/>
                </a:solidFill>
              </a:rPr>
              <a:t>، </a:t>
            </a:r>
          </a:p>
          <a:p>
            <a:pPr algn="ctr" rtl="1"/>
            <a:r>
              <a:rPr lang="ar-LB" sz="3600" dirty="0" err="1">
                <a:solidFill>
                  <a:prstClr val="black"/>
                </a:solidFill>
              </a:rPr>
              <a:t>قالتلو</a:t>
            </a:r>
            <a:r>
              <a:rPr lang="ar-LB" sz="3600" dirty="0">
                <a:solidFill>
                  <a:prstClr val="black"/>
                </a:solidFill>
              </a:rPr>
              <a:t>:</a:t>
            </a:r>
            <a:r>
              <a:rPr lang="ar-SA" sz="3600" dirty="0">
                <a:solidFill>
                  <a:prstClr val="black"/>
                </a:solidFill>
              </a:rPr>
              <a:t> </a:t>
            </a:r>
            <a:endParaRPr lang="en-US" sz="3600" dirty="0"/>
          </a:p>
        </p:txBody>
      </p:sp>
      <p:sp>
        <p:nvSpPr>
          <p:cNvPr id="6" name="Cloud Callout 5"/>
          <p:cNvSpPr/>
          <p:nvPr/>
        </p:nvSpPr>
        <p:spPr>
          <a:xfrm>
            <a:off x="202121" y="4846321"/>
            <a:ext cx="5114462" cy="1715568"/>
          </a:xfrm>
          <a:prstGeom prst="cloudCallout">
            <a:avLst>
              <a:gd name="adj1" fmla="val 53553"/>
              <a:gd name="adj2" fmla="val -18446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endParaRPr lang="ar-LB" sz="3200" dirty="0">
              <a:solidFill>
                <a:prstClr val="black"/>
              </a:solidFill>
            </a:endParaRPr>
          </a:p>
          <a:p>
            <a:pPr lvl="0" algn="ctr" rtl="1"/>
            <a:r>
              <a:rPr lang="ar-SA" sz="4200" dirty="0">
                <a:solidFill>
                  <a:prstClr val="black"/>
                </a:solidFill>
              </a:rPr>
              <a:t>الحَيِّة ضِحْكِت عَلَيِّ وأَكَلِتْ".</a:t>
            </a:r>
            <a:endParaRPr lang="en-US" sz="4200" dirty="0">
              <a:solidFill>
                <a:prstClr val="black"/>
              </a:solidFill>
            </a:endParaRPr>
          </a:p>
          <a:p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7793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270738" y="403412"/>
            <a:ext cx="5486400" cy="4800601"/>
          </a:xfrm>
          <a:prstGeom prst="cloudCallout">
            <a:avLst>
              <a:gd name="adj1" fmla="val -72985"/>
              <a:gd name="adj2" fmla="val 295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2"/>
                </a:solidFill>
              </a:rPr>
              <a:t>شو قال الله للحيّة وللانسان؟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17690"/>
            <a:ext cx="2909247" cy="3459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120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31331" y="318869"/>
            <a:ext cx="3651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LB" sz="3600" b="1" dirty="0">
                <a:solidFill>
                  <a:schemeClr val="bg1"/>
                </a:solidFill>
              </a:rPr>
              <a:t>ق</a:t>
            </a:r>
            <a:r>
              <a:rPr lang="ar-SA" sz="3600" b="1" dirty="0">
                <a:solidFill>
                  <a:schemeClr val="bg1"/>
                </a:solidFill>
              </a:rPr>
              <a:t>الْ الرَّبْ للحية :</a:t>
            </a:r>
            <a:endParaRPr lang="ar-LB" sz="3600" b="1" dirty="0">
              <a:solidFill>
                <a:schemeClr val="bg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35131" y="1480012"/>
            <a:ext cx="8176632" cy="3302883"/>
          </a:xfrm>
          <a:prstGeom prst="cloudCallout">
            <a:avLst>
              <a:gd name="adj1" fmla="val 6653"/>
              <a:gd name="adj2" fmla="val -6345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endParaRPr lang="ar-LB" sz="3200" dirty="0">
              <a:solidFill>
                <a:prstClr val="black"/>
              </a:solidFill>
            </a:endParaRPr>
          </a:p>
          <a:p>
            <a:pPr lvl="0" algn="ctr" rtl="1"/>
            <a:r>
              <a:rPr lang="ar-SA" sz="3600" dirty="0" err="1">
                <a:solidFill>
                  <a:prstClr val="black"/>
                </a:solidFill>
              </a:rPr>
              <a:t>إِنْتِ</a:t>
            </a:r>
            <a:r>
              <a:rPr lang="ar-SA" sz="3600" dirty="0">
                <a:solidFill>
                  <a:prstClr val="black"/>
                </a:solidFill>
              </a:rPr>
              <a:t> مَلْعُونِة، راح بيكُون في عَداوِة بَين نسلِك ونَسِلْ المَرأة</a:t>
            </a:r>
            <a:r>
              <a:rPr lang="ar-LB" sz="3600" dirty="0">
                <a:solidFill>
                  <a:prstClr val="black"/>
                </a:solidFill>
              </a:rPr>
              <a:t>، و</a:t>
            </a:r>
            <a:r>
              <a:rPr lang="ar-SA" sz="3600" dirty="0" err="1">
                <a:solidFill>
                  <a:prstClr val="black"/>
                </a:solidFill>
              </a:rPr>
              <a:t>يلْلِي</a:t>
            </a:r>
            <a:r>
              <a:rPr lang="ar-SA" sz="3600" dirty="0">
                <a:solidFill>
                  <a:prstClr val="black"/>
                </a:solidFill>
              </a:rPr>
              <a:t> رَحْ </a:t>
            </a:r>
            <a:r>
              <a:rPr lang="ar-SA" sz="3600" dirty="0" err="1">
                <a:solidFill>
                  <a:prstClr val="black"/>
                </a:solidFill>
              </a:rPr>
              <a:t>بيولَدْ</a:t>
            </a:r>
            <a:r>
              <a:rPr lang="ar-SA" sz="3600" dirty="0">
                <a:solidFill>
                  <a:prstClr val="black"/>
                </a:solidFill>
              </a:rPr>
              <a:t> مِنَّا؛ </a:t>
            </a:r>
            <a:r>
              <a:rPr lang="ar-SA" sz="3600" dirty="0" err="1">
                <a:solidFill>
                  <a:prstClr val="black"/>
                </a:solidFill>
              </a:rPr>
              <a:t>بيِدْعَسْلِكْ</a:t>
            </a:r>
            <a:r>
              <a:rPr lang="ar-SA" sz="3600" dirty="0">
                <a:solidFill>
                  <a:prstClr val="black"/>
                </a:solidFill>
              </a:rPr>
              <a:t> راسِكْ </a:t>
            </a:r>
            <a:r>
              <a:rPr lang="ar-SA" sz="3600" dirty="0" err="1">
                <a:solidFill>
                  <a:prstClr val="black"/>
                </a:solidFill>
              </a:rPr>
              <a:t>وإنْتِ</a:t>
            </a:r>
            <a:r>
              <a:rPr lang="ar-SA" sz="3600" dirty="0">
                <a:solidFill>
                  <a:prstClr val="black"/>
                </a:solidFill>
              </a:rPr>
              <a:t> </a:t>
            </a:r>
            <a:r>
              <a:rPr lang="ar-SA" sz="3600" dirty="0" err="1">
                <a:solidFill>
                  <a:prstClr val="black"/>
                </a:solidFill>
              </a:rPr>
              <a:t>بْتِلْدَعِي</a:t>
            </a:r>
            <a:r>
              <a:rPr lang="ar-SA" sz="3600" dirty="0">
                <a:solidFill>
                  <a:prstClr val="black"/>
                </a:solidFill>
              </a:rPr>
              <a:t> </a:t>
            </a:r>
            <a:r>
              <a:rPr lang="ar-SA" sz="3600" dirty="0" err="1">
                <a:solidFill>
                  <a:prstClr val="black"/>
                </a:solidFill>
              </a:rPr>
              <a:t>بكَعْبُو</a:t>
            </a:r>
            <a:r>
              <a:rPr lang="ar-SA" sz="3600" dirty="0">
                <a:solidFill>
                  <a:prstClr val="black"/>
                </a:solidFill>
              </a:rPr>
              <a:t>." </a:t>
            </a:r>
            <a:endParaRPr lang="ar-LB" sz="3600" dirty="0">
              <a:solidFill>
                <a:prstClr val="black"/>
              </a:solidFill>
            </a:endParaRPr>
          </a:p>
          <a:p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0216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464235"/>
            <a:ext cx="3651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LB" sz="3600" b="1" dirty="0">
                <a:solidFill>
                  <a:schemeClr val="bg1"/>
                </a:solidFill>
              </a:rPr>
              <a:t>ق</a:t>
            </a:r>
            <a:r>
              <a:rPr lang="ar-SA" sz="3600" b="1" dirty="0">
                <a:solidFill>
                  <a:schemeClr val="bg1"/>
                </a:solidFill>
              </a:rPr>
              <a:t>الْ الرَّبْ </a:t>
            </a:r>
            <a:r>
              <a:rPr lang="ar-SA" sz="3600" b="1" dirty="0" err="1">
                <a:solidFill>
                  <a:schemeClr val="bg1"/>
                </a:solidFill>
              </a:rPr>
              <a:t>لل</a:t>
            </a:r>
            <a:r>
              <a:rPr lang="ar-LB" sz="3600" b="1" dirty="0">
                <a:solidFill>
                  <a:schemeClr val="bg1"/>
                </a:solidFill>
              </a:rPr>
              <a:t>مرا</a:t>
            </a:r>
            <a:r>
              <a:rPr lang="ar-SA" sz="3600" b="1" dirty="0">
                <a:solidFill>
                  <a:schemeClr val="bg1"/>
                </a:solidFill>
              </a:rPr>
              <a:t>:</a:t>
            </a:r>
            <a:endParaRPr lang="ar-LB" sz="3600" b="1" dirty="0">
              <a:solidFill>
                <a:schemeClr val="bg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0" y="2325188"/>
            <a:ext cx="3958046" cy="4129753"/>
          </a:xfrm>
          <a:prstGeom prst="cloudCallout">
            <a:avLst>
              <a:gd name="adj1" fmla="val 23523"/>
              <a:gd name="adj2" fmla="val -7985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endParaRPr lang="ar-LB" sz="3200" dirty="0">
              <a:solidFill>
                <a:prstClr val="black"/>
              </a:solidFill>
            </a:endParaRPr>
          </a:p>
          <a:p>
            <a:pPr lvl="0" algn="ctr" rtl="1"/>
            <a:endParaRPr lang="ar-LB" sz="3600" dirty="0">
              <a:solidFill>
                <a:prstClr val="black"/>
              </a:solidFill>
            </a:endParaRPr>
          </a:p>
          <a:p>
            <a:pPr lvl="0" algn="ctr" rtl="1"/>
            <a:r>
              <a:rPr lang="ar-LB" sz="3600" dirty="0">
                <a:solidFill>
                  <a:prstClr val="black"/>
                </a:solidFill>
              </a:rPr>
              <a:t>«</a:t>
            </a:r>
            <a:r>
              <a:rPr lang="ar-SA" sz="3600" dirty="0">
                <a:solidFill>
                  <a:prstClr val="black"/>
                </a:solidFill>
              </a:rPr>
              <a:t>حياتِكْ رَحْ بِتْكُون قَاسْيِة مِنْ هَلَّق </a:t>
            </a:r>
            <a:r>
              <a:rPr lang="ar-SA" sz="3600" dirty="0" err="1">
                <a:solidFill>
                  <a:prstClr val="black"/>
                </a:solidFill>
              </a:rPr>
              <a:t>ورايِحْ</a:t>
            </a:r>
            <a:r>
              <a:rPr lang="ar-SA" sz="3600" dirty="0">
                <a:solidFill>
                  <a:prstClr val="black"/>
                </a:solidFill>
              </a:rPr>
              <a:t>، وبالأَلَمْ رَحْ بِتْخَل</a:t>
            </a:r>
            <a:r>
              <a:rPr lang="ar-LB" sz="3600" dirty="0">
                <a:solidFill>
                  <a:prstClr val="black"/>
                </a:solidFill>
              </a:rPr>
              <a:t>ْ</a:t>
            </a:r>
            <a:r>
              <a:rPr lang="ar-SA" sz="3600" dirty="0">
                <a:solidFill>
                  <a:prstClr val="black"/>
                </a:solidFill>
              </a:rPr>
              <a:t>فِي</a:t>
            </a:r>
            <a:r>
              <a:rPr lang="ar-LB" sz="3600" dirty="0">
                <a:solidFill>
                  <a:prstClr val="black"/>
                </a:solidFill>
              </a:rPr>
              <a:t>»</a:t>
            </a:r>
            <a:endParaRPr lang="en-US" sz="3600" dirty="0">
              <a:solidFill>
                <a:prstClr val="black"/>
              </a:solidFill>
            </a:endParaRPr>
          </a:p>
          <a:p>
            <a:endParaRPr lang="en-US" sz="3600" dirty="0"/>
          </a:p>
          <a:p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4886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35531" y="477298"/>
            <a:ext cx="3651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3600" b="1" dirty="0">
                <a:solidFill>
                  <a:prstClr val="black"/>
                </a:solidFill>
              </a:rPr>
              <a:t>ولَلّرجَّال قل</a:t>
            </a:r>
            <a:r>
              <a:rPr lang="ar-LB" sz="3600" b="1" dirty="0">
                <a:solidFill>
                  <a:prstClr val="black"/>
                </a:solidFill>
              </a:rPr>
              <a:t>ْ</a:t>
            </a:r>
            <a:r>
              <a:rPr lang="ar-SA" sz="3600" b="1" dirty="0">
                <a:solidFill>
                  <a:prstClr val="black"/>
                </a:solidFill>
              </a:rPr>
              <a:t>ل</a:t>
            </a:r>
            <a:r>
              <a:rPr lang="ar-LB" sz="3600" b="1" dirty="0">
                <a:solidFill>
                  <a:prstClr val="black"/>
                </a:solidFill>
              </a:rPr>
              <a:t>ُ</a:t>
            </a:r>
            <a:r>
              <a:rPr lang="ar-SA" sz="3600" b="1" dirty="0">
                <a:solidFill>
                  <a:prstClr val="black"/>
                </a:solidFill>
              </a:rPr>
              <a:t>و:</a:t>
            </a:r>
            <a:endParaRPr lang="ar-LB" sz="3600" b="1" dirty="0">
              <a:solidFill>
                <a:schemeClr val="bg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93914" y="2573382"/>
            <a:ext cx="8556171" cy="4129753"/>
          </a:xfrm>
          <a:prstGeom prst="cloudCallout">
            <a:avLst>
              <a:gd name="adj1" fmla="val 23523"/>
              <a:gd name="adj2" fmla="val -7985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endParaRPr lang="ar-LB" sz="3200" dirty="0">
              <a:solidFill>
                <a:prstClr val="black"/>
              </a:solidFill>
            </a:endParaRPr>
          </a:p>
          <a:p>
            <a:pPr lvl="0" algn="ctr" rtl="1"/>
            <a:r>
              <a:rPr lang="ar-SA" sz="3600" dirty="0">
                <a:solidFill>
                  <a:prstClr val="black"/>
                </a:solidFill>
              </a:rPr>
              <a:t>"لأنَّك سْمِعِتْ لَصَوْت مَرْتَك رَحْ بِتْكُون الأرض قاسيِة مَعَكْ، </a:t>
            </a:r>
            <a:r>
              <a:rPr lang="ar-SA" sz="3600" b="1" dirty="0">
                <a:solidFill>
                  <a:prstClr val="black"/>
                </a:solidFill>
              </a:rPr>
              <a:t>بِعَرَقْ جبينَك </a:t>
            </a:r>
            <a:r>
              <a:rPr lang="ar-SA" sz="3600" b="1" dirty="0" err="1">
                <a:solidFill>
                  <a:prstClr val="black"/>
                </a:solidFill>
              </a:rPr>
              <a:t>بْتاكُل</a:t>
            </a:r>
            <a:r>
              <a:rPr lang="ar-SA" sz="3600" b="1" dirty="0">
                <a:solidFill>
                  <a:prstClr val="black"/>
                </a:solidFill>
              </a:rPr>
              <a:t> خِبْزَكْ، </a:t>
            </a:r>
            <a:r>
              <a:rPr lang="ar-SA" sz="3600" dirty="0">
                <a:solidFill>
                  <a:prstClr val="black"/>
                </a:solidFill>
              </a:rPr>
              <a:t>لَليوم ي</a:t>
            </a:r>
            <a:r>
              <a:rPr lang="ar-LB" sz="3600" dirty="0">
                <a:solidFill>
                  <a:prstClr val="black"/>
                </a:solidFill>
              </a:rPr>
              <a:t>َ</a:t>
            </a:r>
            <a:r>
              <a:rPr lang="ar-SA" sz="3600" dirty="0">
                <a:solidFill>
                  <a:prstClr val="black"/>
                </a:solidFill>
              </a:rPr>
              <a:t>لْلِي </a:t>
            </a:r>
            <a:r>
              <a:rPr lang="ar-SA" sz="3600" dirty="0" err="1">
                <a:solidFill>
                  <a:prstClr val="black"/>
                </a:solidFill>
              </a:rPr>
              <a:t>بِتِرْجَع</a:t>
            </a:r>
            <a:r>
              <a:rPr lang="ar-SA" sz="3600" dirty="0">
                <a:solidFill>
                  <a:prstClr val="black"/>
                </a:solidFill>
              </a:rPr>
              <a:t> </a:t>
            </a:r>
            <a:r>
              <a:rPr lang="ar-LB" sz="3600" dirty="0">
                <a:solidFill>
                  <a:prstClr val="black"/>
                </a:solidFill>
              </a:rPr>
              <a:t>فيه </a:t>
            </a:r>
            <a:r>
              <a:rPr lang="ar-SA" sz="3600" dirty="0">
                <a:solidFill>
                  <a:prstClr val="black"/>
                </a:solidFill>
              </a:rPr>
              <a:t>للأرض </a:t>
            </a:r>
            <a:endParaRPr lang="ar-LB" sz="3600" dirty="0">
              <a:solidFill>
                <a:prstClr val="black"/>
              </a:solidFill>
            </a:endParaRPr>
          </a:p>
          <a:p>
            <a:pPr lvl="0" algn="ctr" rtl="1"/>
            <a:r>
              <a:rPr lang="ar-SA" sz="3600" b="1" dirty="0">
                <a:solidFill>
                  <a:prstClr val="black"/>
                </a:solidFill>
              </a:rPr>
              <a:t>لأنَّك تراب وإلى التّراب تَعود".</a:t>
            </a:r>
            <a:endParaRPr lang="ar-LB" sz="3600" b="1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7623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516" y="5447211"/>
            <a:ext cx="5967381" cy="122790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r>
              <a:rPr lang="ar-SA" sz="3600" dirty="0">
                <a:solidFill>
                  <a:prstClr val="black"/>
                </a:solidFill>
              </a:rPr>
              <a:t>وسَمَى آدم مَرتُو حَوَاء</a:t>
            </a:r>
            <a:endParaRPr lang="ar-LB" sz="3600" dirty="0">
              <a:solidFill>
                <a:prstClr val="black"/>
              </a:solidFill>
            </a:endParaRPr>
          </a:p>
          <a:p>
            <a:pPr marL="0" lvl="0" indent="0" algn="ctr" rtl="1">
              <a:spcBef>
                <a:spcPts val="0"/>
              </a:spcBef>
              <a:buClrTx/>
              <a:buSzTx/>
              <a:buNone/>
            </a:pPr>
            <a:r>
              <a:rPr lang="ar-SA" sz="3600" dirty="0">
                <a:solidFill>
                  <a:prstClr val="black"/>
                </a:solidFill>
              </a:rPr>
              <a:t> لأنا أم لكل إنسان حي</a:t>
            </a:r>
            <a:r>
              <a:rPr lang="ar-SA" sz="3600" dirty="0">
                <a:solidFill>
                  <a:prstClr val="white"/>
                </a:solidFill>
              </a:rPr>
              <a:t>.</a:t>
            </a:r>
            <a:endParaRPr lang="en-US" sz="3600" dirty="0">
              <a:solidFill>
                <a:prstClr val="white"/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0314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844500" y="317233"/>
            <a:ext cx="5039544" cy="5056094"/>
          </a:xfrm>
          <a:prstGeom prst="cloudCallout">
            <a:avLst>
              <a:gd name="adj1" fmla="val -79560"/>
              <a:gd name="adj2" fmla="val 30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شو قال الله للحيّة؟</a:t>
            </a:r>
          </a:p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للمرأة؟</a:t>
            </a:r>
          </a:p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وللانسان؟</a:t>
            </a:r>
          </a:p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منكتب كل عبارة ع ورقة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60058"/>
            <a:ext cx="2909247" cy="3459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954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1"/>
            <a:ext cx="9103659" cy="6804212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وطَرَدْ الله الإنسان مِنْ الفِردَوْس</a:t>
            </a:r>
            <a:endParaRPr lang="ar-LB" sz="4000" b="1" dirty="0">
              <a:solidFill>
                <a:srgbClr val="C00000"/>
              </a:solidFill>
            </a:endParaRPr>
          </a:p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 وحَطْ عَ بِابو حِارِس</a:t>
            </a:r>
            <a:endParaRPr lang="ar-LB" sz="4000" b="1" dirty="0">
              <a:solidFill>
                <a:srgbClr val="C00000"/>
              </a:solidFill>
            </a:endParaRPr>
          </a:p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 بإيدو سَيف </a:t>
            </a:r>
            <a:br>
              <a:rPr lang="ar-SA" sz="4000" b="1" dirty="0">
                <a:solidFill>
                  <a:srgbClr val="C00000"/>
                </a:solidFill>
              </a:rPr>
            </a:br>
            <a:r>
              <a:rPr lang="ar-SA" sz="4000" b="1" dirty="0">
                <a:solidFill>
                  <a:srgbClr val="C00000"/>
                </a:solidFill>
              </a:rPr>
              <a:t>ت ما يجي الإنسان وياكل كَمان مِنْ شَجَرِة الحَيِاة</a:t>
            </a:r>
            <a:r>
              <a:rPr lang="ar-SA" sz="4000" dirty="0">
                <a:solidFill>
                  <a:srgbClr val="C00000"/>
                </a:solidFill>
              </a:rPr>
              <a:t>. 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12267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657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3168" y="249405"/>
            <a:ext cx="5020573" cy="660859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05197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458339" y="0"/>
            <a:ext cx="4851943" cy="5056094"/>
          </a:xfrm>
          <a:prstGeom prst="cloudCallout">
            <a:avLst>
              <a:gd name="adj1" fmla="val -79560"/>
              <a:gd name="adj2" fmla="val 30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4000" b="1" dirty="0">
                <a:solidFill>
                  <a:schemeClr val="bg1"/>
                </a:solidFill>
              </a:rPr>
              <a:t>من ب</a:t>
            </a:r>
            <a:r>
              <a:rPr lang="ar-LB" sz="4000" b="1" dirty="0">
                <a:solidFill>
                  <a:schemeClr val="bg1"/>
                </a:solidFill>
              </a:rPr>
              <a:t>َ</a:t>
            </a:r>
            <a:r>
              <a:rPr lang="ar-AE" sz="4000" b="1" dirty="0">
                <a:solidFill>
                  <a:schemeClr val="bg1"/>
                </a:solidFill>
              </a:rPr>
              <a:t>عد ما س</a:t>
            </a:r>
            <a:r>
              <a:rPr lang="ar-LB" sz="4000" b="1" dirty="0">
                <a:solidFill>
                  <a:schemeClr val="bg1"/>
                </a:solidFill>
              </a:rPr>
              <a:t>ْ</a:t>
            </a:r>
            <a:r>
              <a:rPr lang="ar-AE" sz="4000" b="1" dirty="0">
                <a:solidFill>
                  <a:schemeClr val="bg1"/>
                </a:solidFill>
              </a:rPr>
              <a:t>معنا ق</a:t>
            </a:r>
            <a:r>
              <a:rPr lang="ar-LB" sz="4000" b="1" dirty="0">
                <a:solidFill>
                  <a:schemeClr val="bg1"/>
                </a:solidFill>
              </a:rPr>
              <a:t>ِ</a:t>
            </a:r>
            <a:r>
              <a:rPr lang="ar-AE" sz="4000" b="1" dirty="0">
                <a:solidFill>
                  <a:schemeClr val="bg1"/>
                </a:solidFill>
              </a:rPr>
              <a:t>ص</a:t>
            </a:r>
            <a:r>
              <a:rPr lang="ar-LB" sz="4000" b="1" dirty="0">
                <a:solidFill>
                  <a:schemeClr val="bg1"/>
                </a:solidFill>
              </a:rPr>
              <a:t>ّ</a:t>
            </a:r>
            <a:r>
              <a:rPr lang="ar-AE" sz="4000" b="1" dirty="0">
                <a:solidFill>
                  <a:schemeClr val="bg1"/>
                </a:solidFill>
              </a:rPr>
              <a:t>ة الخلق ،ج</a:t>
            </a:r>
            <a:r>
              <a:rPr lang="ar-LB" sz="4000" b="1" dirty="0">
                <a:solidFill>
                  <a:schemeClr val="bg1"/>
                </a:solidFill>
              </a:rPr>
              <a:t>َ</a:t>
            </a:r>
            <a:r>
              <a:rPr lang="ar-AE" sz="4000" b="1" dirty="0">
                <a:solidFill>
                  <a:schemeClr val="bg1"/>
                </a:solidFill>
              </a:rPr>
              <a:t>ر</a:t>
            </a:r>
            <a:r>
              <a:rPr lang="ar-LB" sz="4000" b="1" dirty="0">
                <a:solidFill>
                  <a:schemeClr val="bg1"/>
                </a:solidFill>
              </a:rPr>
              <a:t>ْ</a:t>
            </a:r>
            <a:r>
              <a:rPr lang="ar-AE" sz="4000" b="1" dirty="0">
                <a:solidFill>
                  <a:schemeClr val="bg1"/>
                </a:solidFill>
              </a:rPr>
              <a:t>ب</a:t>
            </a:r>
            <a:r>
              <a:rPr lang="ar-LB" sz="4000" b="1" dirty="0">
                <a:solidFill>
                  <a:schemeClr val="bg1"/>
                </a:solidFill>
              </a:rPr>
              <a:t>ُ</a:t>
            </a:r>
            <a:r>
              <a:rPr lang="ar-AE" sz="4000" b="1" dirty="0">
                <a:solidFill>
                  <a:schemeClr val="bg1"/>
                </a:solidFill>
              </a:rPr>
              <a:t>و يا </a:t>
            </a:r>
            <a:r>
              <a:rPr lang="ar-LB" sz="4000" b="1" dirty="0">
                <a:solidFill>
                  <a:schemeClr val="bg1"/>
                </a:solidFill>
              </a:rPr>
              <a:t>أ</a:t>
            </a:r>
            <a:r>
              <a:rPr lang="ar-AE" sz="4000" b="1" dirty="0">
                <a:solidFill>
                  <a:schemeClr val="bg1"/>
                </a:solidFill>
              </a:rPr>
              <a:t>صدقائي عمل</a:t>
            </a:r>
            <a:r>
              <a:rPr lang="ar-LB" sz="4000" b="1" dirty="0">
                <a:solidFill>
                  <a:schemeClr val="bg1"/>
                </a:solidFill>
              </a:rPr>
              <a:t>ُ</a:t>
            </a:r>
            <a:r>
              <a:rPr lang="ar-AE" sz="4000" b="1" dirty="0">
                <a:solidFill>
                  <a:schemeClr val="bg1"/>
                </a:solidFill>
              </a:rPr>
              <a:t>و ه</a:t>
            </a:r>
            <a:r>
              <a:rPr lang="ar-LB" sz="4000" b="1" dirty="0">
                <a:solidFill>
                  <a:schemeClr val="bg1"/>
                </a:solidFill>
              </a:rPr>
              <a:t>ا</a:t>
            </a:r>
            <a:r>
              <a:rPr lang="ar-AE" sz="4000" b="1" dirty="0">
                <a:solidFill>
                  <a:schemeClr val="bg1"/>
                </a:solidFill>
              </a:rPr>
              <a:t>لت</a:t>
            </a:r>
            <a:r>
              <a:rPr lang="ar-LB" sz="4000" b="1" dirty="0">
                <a:solidFill>
                  <a:schemeClr val="bg1"/>
                </a:solidFill>
              </a:rPr>
              <a:t>َّ</a:t>
            </a:r>
            <a:r>
              <a:rPr lang="ar-AE" sz="4000" b="1" dirty="0">
                <a:solidFill>
                  <a:schemeClr val="bg1"/>
                </a:solidFill>
              </a:rPr>
              <a:t>مر</a:t>
            </a:r>
            <a:r>
              <a:rPr lang="ar-LB" sz="4000" b="1" dirty="0">
                <a:solidFill>
                  <a:schemeClr val="bg1"/>
                </a:solidFill>
              </a:rPr>
              <a:t>ِ</a:t>
            </a:r>
            <a:r>
              <a:rPr lang="ar-AE" sz="4000" b="1" dirty="0">
                <a:solidFill>
                  <a:schemeClr val="bg1"/>
                </a:solidFill>
              </a:rPr>
              <a:t>ين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60058"/>
            <a:ext cx="2909247" cy="3459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8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63869" y="860613"/>
            <a:ext cx="2191872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500" dirty="0"/>
              <a:t>تْطلّعوا بهالرّسوم</a:t>
            </a:r>
          </a:p>
          <a:p>
            <a:pPr algn="ctr" rtl="1"/>
            <a:r>
              <a:rPr lang="ar-LB" sz="3500" dirty="0"/>
              <a:t>وخَبرو </a:t>
            </a:r>
          </a:p>
          <a:p>
            <a:pPr algn="ctr" rtl="1"/>
            <a:r>
              <a:rPr lang="ar-LB" sz="3500" dirty="0"/>
              <a:t>كِل رسم</a:t>
            </a:r>
          </a:p>
          <a:p>
            <a:pPr algn="ctr" rtl="1"/>
            <a:r>
              <a:rPr lang="ar-LB" sz="3500" dirty="0"/>
              <a:t>شُو بيذكّركن </a:t>
            </a:r>
          </a:p>
          <a:p>
            <a:pPr algn="ctr" rtl="1"/>
            <a:r>
              <a:rPr lang="ar-LB" sz="3500" dirty="0"/>
              <a:t> مِن هالقِصّة. </a:t>
            </a:r>
            <a:endParaRPr lang="en-US" sz="3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53824" y="522514"/>
            <a:ext cx="6165975" cy="62348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30729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83157"/>
            <a:ext cx="7651375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500" dirty="0" err="1"/>
              <a:t>قولُولي</a:t>
            </a:r>
            <a:r>
              <a:rPr lang="ar-LB" sz="3500" dirty="0"/>
              <a:t> إذا الجِملِة </a:t>
            </a:r>
            <a:r>
              <a:rPr lang="ar-LB" sz="3500" dirty="0" err="1"/>
              <a:t>بِتْعَبِّر</a:t>
            </a:r>
            <a:r>
              <a:rPr lang="ar-LB" sz="3500" dirty="0"/>
              <a:t> عَنْ حَدَثْ</a:t>
            </a:r>
          </a:p>
          <a:p>
            <a:pPr algn="ctr" rtl="1"/>
            <a:r>
              <a:rPr lang="ar-LB" sz="3500" dirty="0"/>
              <a:t> قَبل الطّرد من الفردوس أو بَعدو</a:t>
            </a:r>
            <a:endParaRPr lang="en-US" sz="3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32" y="1899339"/>
            <a:ext cx="8887968" cy="51755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49857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1235" y="322346"/>
            <a:ext cx="2707341" cy="6309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500" dirty="0"/>
              <a:t>الإجابة</a:t>
            </a:r>
            <a:endParaRPr lang="en-US" sz="3500" dirty="0"/>
          </a:p>
        </p:txBody>
      </p:sp>
      <p:sp>
        <p:nvSpPr>
          <p:cNvPr id="5" name="TextBox 4"/>
          <p:cNvSpPr txBox="1"/>
          <p:nvPr/>
        </p:nvSpPr>
        <p:spPr>
          <a:xfrm>
            <a:off x="7611036" y="5755342"/>
            <a:ext cx="618564" cy="5539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ar-LB" sz="3000" b="1" dirty="0"/>
              <a:t>1</a:t>
            </a:r>
            <a:endParaRPr lang="en-US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54906" y="5759826"/>
            <a:ext cx="618564" cy="5539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ar-LB" sz="3000" b="1" dirty="0"/>
              <a:t>3</a:t>
            </a:r>
            <a:endParaRPr lang="en-US" sz="3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71882" y="5764307"/>
            <a:ext cx="618564" cy="5539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ar-LB" sz="3000" b="1" dirty="0"/>
              <a:t>5</a:t>
            </a:r>
            <a:endParaRPr lang="en-US" sz="3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11270" y="5777755"/>
            <a:ext cx="618564" cy="5539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ar-LB" sz="3000" b="1" dirty="0"/>
              <a:t>7</a:t>
            </a:r>
            <a:endParaRPr lang="en-US" sz="3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25588" y="5768791"/>
            <a:ext cx="618564" cy="5539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ar-LB" sz="3000" b="1" u="sng" dirty="0"/>
              <a:t>2</a:t>
            </a:r>
            <a:endParaRPr lang="en-US" sz="30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2182906" y="5759826"/>
            <a:ext cx="618564" cy="5539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ar-LB" sz="3000" b="1" u="sng" dirty="0"/>
              <a:t>4</a:t>
            </a:r>
            <a:endParaRPr lang="en-US" sz="30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1349187" y="5773273"/>
            <a:ext cx="618564" cy="5539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ar-LB" sz="3000" b="1" u="sng" dirty="0"/>
              <a:t>6</a:t>
            </a:r>
            <a:endParaRPr lang="en-US" sz="30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466164" y="5777755"/>
            <a:ext cx="618564" cy="5539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ar-LB" sz="3000" b="1" u="sng" dirty="0"/>
              <a:t>8</a:t>
            </a:r>
            <a:endParaRPr lang="en-US" sz="3000" b="1" u="sng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28" y="1651142"/>
            <a:ext cx="8887968" cy="51755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37732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518" y="569258"/>
            <a:ext cx="6315636" cy="1716741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ar-LB" b="1" dirty="0"/>
              <a:t>وهلّق خلّينا كِلنا سَوا نقول هالعبارة يلي لازم نتذكّرها </a:t>
            </a:r>
            <a:br>
              <a:rPr lang="ar-LB" b="1" dirty="0"/>
            </a:br>
            <a:r>
              <a:rPr lang="ar-LB" b="1" dirty="0"/>
              <a:t>و تنحفر بقلوبنا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42" y="2200525"/>
            <a:ext cx="6907478" cy="46574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5611" y="3186952"/>
            <a:ext cx="2909247" cy="3459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80790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31329" y="551329"/>
            <a:ext cx="5015129" cy="3998497"/>
          </a:xfrm>
          <a:prstGeom prst="cloudCallout">
            <a:avLst>
              <a:gd name="adj1" fmla="val -75046"/>
              <a:gd name="adj2" fmla="val 383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4000" b="1" dirty="0">
                <a:solidFill>
                  <a:schemeClr val="tx1"/>
                </a:solidFill>
              </a:rPr>
              <a:t>ومنخت</a:t>
            </a:r>
            <a:r>
              <a:rPr lang="ar-LB" sz="4000" b="1" dirty="0">
                <a:solidFill>
                  <a:schemeClr val="tx1"/>
                </a:solidFill>
              </a:rPr>
              <a:t>ُ</a:t>
            </a:r>
            <a:r>
              <a:rPr lang="ar-AE" sz="4000" b="1" dirty="0">
                <a:solidFill>
                  <a:schemeClr val="tx1"/>
                </a:solidFill>
              </a:rPr>
              <a:t>م ل</a:t>
            </a:r>
            <a:r>
              <a:rPr lang="ar-LB" sz="4000" b="1" dirty="0">
                <a:solidFill>
                  <a:schemeClr val="tx1"/>
                </a:solidFill>
              </a:rPr>
              <a:t>ِ</a:t>
            </a:r>
            <a:r>
              <a:rPr lang="ar-AE" sz="4000" b="1" dirty="0">
                <a:solidFill>
                  <a:schemeClr val="tx1"/>
                </a:solidFill>
              </a:rPr>
              <a:t>قا</a:t>
            </a:r>
            <a:r>
              <a:rPr lang="ar-LB" sz="4000" b="1" dirty="0">
                <a:solidFill>
                  <a:schemeClr val="tx1"/>
                </a:solidFill>
              </a:rPr>
              <a:t>ءْ</a:t>
            </a:r>
            <a:r>
              <a:rPr lang="ar-AE" sz="4000" b="1" dirty="0">
                <a:solidFill>
                  <a:schemeClr val="tx1"/>
                </a:solidFill>
              </a:rPr>
              <a:t>نا الي</a:t>
            </a:r>
            <a:r>
              <a:rPr lang="ar-LB" sz="4000" b="1" dirty="0">
                <a:solidFill>
                  <a:schemeClr val="tx1"/>
                </a:solidFill>
              </a:rPr>
              <a:t>َ</a:t>
            </a:r>
            <a:r>
              <a:rPr lang="ar-AE" sz="4000" b="1" dirty="0">
                <a:solidFill>
                  <a:schemeClr val="tx1"/>
                </a:solidFill>
              </a:rPr>
              <a:t>وم ب</a:t>
            </a:r>
            <a:r>
              <a:rPr lang="ar-LB" sz="4000" b="1" dirty="0">
                <a:solidFill>
                  <a:schemeClr val="tx1"/>
                </a:solidFill>
              </a:rPr>
              <a:t>ِهال</a:t>
            </a:r>
            <a:r>
              <a:rPr lang="ar-AE" sz="4000" b="1" dirty="0">
                <a:solidFill>
                  <a:schemeClr val="tx1"/>
                </a:solidFill>
              </a:rPr>
              <a:t>ص</a:t>
            </a:r>
            <a:r>
              <a:rPr lang="ar-LB" sz="4000" b="1" dirty="0">
                <a:solidFill>
                  <a:schemeClr val="tx1"/>
                </a:solidFill>
              </a:rPr>
              <a:t>ّ</a:t>
            </a:r>
            <a:r>
              <a:rPr lang="ar-AE" sz="4000" b="1" dirty="0">
                <a:solidFill>
                  <a:schemeClr val="tx1"/>
                </a:solidFill>
              </a:rPr>
              <a:t>لاة</a:t>
            </a:r>
            <a:endParaRPr lang="ar-LB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40740"/>
            <a:ext cx="2909247" cy="3459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78" y="992778"/>
            <a:ext cx="8643313" cy="35886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1589" y="4734342"/>
            <a:ext cx="7436223" cy="212365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LB" sz="4400" b="1" dirty="0">
                <a:solidFill>
                  <a:schemeClr val="accent1">
                    <a:lumMod val="75000"/>
                  </a:schemeClr>
                </a:solidFill>
              </a:rPr>
              <a:t>نردّد كلمات الله للإنسان لما خلقو ونكتِشف </a:t>
            </a:r>
            <a:r>
              <a:rPr lang="ar-LB" sz="4400" dirty="0"/>
              <a:t>إنّو الحَياة مع الله سعادِة والبُعد عنّو تعاسِة 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614" y="246711"/>
            <a:ext cx="6270172" cy="44876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59874" y="246711"/>
            <a:ext cx="3043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200" b="1" dirty="0" err="1">
                <a:solidFill>
                  <a:srgbClr val="FF0000"/>
                </a:solidFill>
              </a:rPr>
              <a:t>شو</a:t>
            </a:r>
            <a:r>
              <a:rPr lang="ar-LB" sz="3200" b="1" dirty="0">
                <a:solidFill>
                  <a:srgbClr val="FF0000"/>
                </a:solidFill>
              </a:rPr>
              <a:t> هدفنا </a:t>
            </a:r>
          </a:p>
          <a:p>
            <a:pPr algn="ctr" rtl="1"/>
            <a:r>
              <a:rPr lang="ar-LB" sz="3200" b="1" dirty="0">
                <a:solidFill>
                  <a:srgbClr val="FF0000"/>
                </a:solidFill>
              </a:rPr>
              <a:t>من </a:t>
            </a:r>
            <a:r>
              <a:rPr lang="ar-LB" sz="3200" b="1" dirty="0" err="1">
                <a:solidFill>
                  <a:srgbClr val="FF0000"/>
                </a:solidFill>
              </a:rPr>
              <a:t>هاللقاء</a:t>
            </a:r>
            <a:r>
              <a:rPr lang="ar-LB" sz="3200" b="1" dirty="0">
                <a:solidFill>
                  <a:srgbClr val="FF0000"/>
                </a:solidFill>
              </a:rPr>
              <a:t>؟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870807" y="376518"/>
            <a:ext cx="6004251" cy="4195481"/>
          </a:xfrm>
          <a:prstGeom prst="cloudCallout">
            <a:avLst>
              <a:gd name="adj1" fmla="val -61764"/>
              <a:gd name="adj2" fmla="val 396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رح </a:t>
            </a:r>
            <a:r>
              <a:rPr lang="ar-LB" sz="4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نبتِدّي</a:t>
            </a:r>
            <a:r>
              <a:rPr lang="ar-L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ctr"/>
            <a:r>
              <a:rPr lang="ar-L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ب </a:t>
            </a:r>
            <a:r>
              <a:rPr lang="ar-LB" sz="4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هالسّؤال</a:t>
            </a:r>
            <a:r>
              <a:rPr lang="ar-L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...</a:t>
            </a:r>
          </a:p>
          <a:p>
            <a:pPr algn="ctr"/>
            <a:r>
              <a:rPr lang="ar-LB" sz="4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شُو</a:t>
            </a:r>
            <a:r>
              <a:rPr lang="ar-L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ar-LB" sz="4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بتَعرْفو</a:t>
            </a:r>
            <a:r>
              <a:rPr lang="ar-LB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عن الفردوس؟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440" y="3398114"/>
            <a:ext cx="2909247" cy="3459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Callout 1 6"/>
          <p:cNvSpPr/>
          <p:nvPr/>
        </p:nvSpPr>
        <p:spPr>
          <a:xfrm>
            <a:off x="1358537" y="1270000"/>
            <a:ext cx="6518366" cy="1616891"/>
          </a:xfrm>
          <a:prstGeom prst="borderCallout1">
            <a:avLst>
              <a:gd name="adj1" fmla="val 18750"/>
              <a:gd name="adj2" fmla="val -8333"/>
              <a:gd name="adj3" fmla="val 160166"/>
              <a:gd name="adj4" fmla="val -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22205" y="1455197"/>
            <a:ext cx="648810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750" b="1" dirty="0"/>
              <a:t>الفردوس هوّي </a:t>
            </a:r>
          </a:p>
          <a:p>
            <a:pPr algn="ctr" rtl="1"/>
            <a:r>
              <a:rPr lang="ar-LB" sz="3750" b="1" dirty="0"/>
              <a:t>هديّة الله للنّاس</a:t>
            </a:r>
            <a:endParaRPr lang="en-US" sz="375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21" y="2767667"/>
            <a:ext cx="7318362" cy="475932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2925585"/>
      </p:ext>
    </p:extLst>
  </p:cSld>
  <p:clrMapOvr>
    <a:masterClrMapping/>
  </p:clrMapOvr>
  <p:transition spd="slow" advTm="50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951012" y="522515"/>
            <a:ext cx="6683537" cy="3122024"/>
          </a:xfrm>
          <a:prstGeom prst="cloudCallout">
            <a:avLst>
              <a:gd name="adj1" fmla="val -40526"/>
              <a:gd name="adj2" fmla="val 760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2"/>
                </a:solidFill>
              </a:rPr>
              <a:t>برافو!</a:t>
            </a:r>
          </a:p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خَلّونا </a:t>
            </a:r>
            <a:r>
              <a:rPr lang="ar-LB" sz="4000" b="1" dirty="0" err="1">
                <a:solidFill>
                  <a:schemeClr val="tx1"/>
                </a:solidFill>
              </a:rPr>
              <a:t>هَلّأ</a:t>
            </a:r>
            <a:r>
              <a:rPr lang="ar-LB" sz="4000" b="1" dirty="0">
                <a:solidFill>
                  <a:schemeClr val="tx1"/>
                </a:solidFill>
              </a:rPr>
              <a:t> نِسمع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ar-LB" sz="4000" b="1" dirty="0">
                <a:solidFill>
                  <a:schemeClr val="tx1"/>
                </a:solidFill>
              </a:rPr>
              <a:t>قصة الفردوس بِالكتاب المقدّس!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65438"/>
            <a:ext cx="2909247" cy="3459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148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3998" cy="6857999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tx1"/>
                </a:solidFill>
              </a:rPr>
              <a:t>جَبَلْ الله الإنْسِانِ</a:t>
            </a:r>
            <a:r>
              <a:rPr lang="ar-LB" sz="3600" dirty="0">
                <a:solidFill>
                  <a:schemeClr val="tx1"/>
                </a:solidFill>
              </a:rPr>
              <a:t> م</a:t>
            </a:r>
            <a:r>
              <a:rPr lang="ar-SA" sz="3600" dirty="0">
                <a:solidFill>
                  <a:schemeClr val="tx1"/>
                </a:solidFill>
              </a:rPr>
              <a:t>نْ ترَاب الأرِضْ ونَفَخْ فيه نَسْمِة حَياة، </a:t>
            </a:r>
            <a:r>
              <a:rPr lang="ar-LB" sz="3600" dirty="0">
                <a:solidFill>
                  <a:schemeClr val="tx1"/>
                </a:solidFill>
              </a:rPr>
              <a:t>و</a:t>
            </a:r>
            <a:r>
              <a:rPr lang="ar-SA" sz="3600" dirty="0">
                <a:solidFill>
                  <a:schemeClr val="tx1"/>
                </a:solidFill>
              </a:rPr>
              <a:t>صَار الإنسان نَفِسْ حَيِّة.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ar-SA" sz="3600" dirty="0">
                <a:solidFill>
                  <a:schemeClr val="tx1"/>
                </a:solidFill>
              </a:rPr>
              <a:t>غَرَسْ الرَّبْ بِستان (يِعْنِي جَنِة)، </a:t>
            </a:r>
            <a:endParaRPr lang="ar-LB" sz="3600" dirty="0">
              <a:solidFill>
                <a:schemeClr val="tx1"/>
              </a:solidFill>
            </a:endParaRPr>
          </a:p>
          <a:p>
            <a:pPr algn="ctr"/>
            <a:r>
              <a:rPr lang="ar-SA" sz="3600" dirty="0">
                <a:solidFill>
                  <a:schemeClr val="tx1"/>
                </a:solidFill>
              </a:rPr>
              <a:t>وحَطْ الإنْسان ب هَالبِسْتِان، </a:t>
            </a:r>
            <a:br>
              <a:rPr lang="ar-SA" sz="3600" dirty="0">
                <a:solidFill>
                  <a:schemeClr val="tx1"/>
                </a:solidFill>
              </a:rPr>
            </a:br>
            <a:r>
              <a:rPr lang="ar-SA" sz="3600" dirty="0">
                <a:solidFill>
                  <a:schemeClr val="tx1"/>
                </a:solidFill>
              </a:rPr>
              <a:t>وكِانْ في مِنْ جَميع الأشْجار يلْلِي مَنْظَر</a:t>
            </a:r>
            <a:r>
              <a:rPr lang="ar-LB" sz="3600" dirty="0">
                <a:solidFill>
                  <a:schemeClr val="tx1"/>
                </a:solidFill>
              </a:rPr>
              <a:t>ه</a:t>
            </a:r>
            <a:r>
              <a:rPr lang="ar-SA" sz="3600" dirty="0">
                <a:solidFill>
                  <a:schemeClr val="tx1"/>
                </a:solidFill>
              </a:rPr>
              <a:t>ا جَميل ويَل</a:t>
            </a:r>
            <a:r>
              <a:rPr lang="ar-LB" sz="3600" dirty="0">
                <a:solidFill>
                  <a:schemeClr val="tx1"/>
                </a:solidFill>
              </a:rPr>
              <a:t>ْ</a:t>
            </a:r>
            <a:r>
              <a:rPr lang="ar-SA" sz="3600" dirty="0">
                <a:solidFill>
                  <a:schemeClr val="tx1"/>
                </a:solidFill>
              </a:rPr>
              <a:t>ل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ي ثَمَرْها طَيِّب ولَذيذ،</a:t>
            </a:r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ar-SA" sz="3600" dirty="0">
                <a:solidFill>
                  <a:schemeClr val="tx1"/>
                </a:solidFill>
              </a:rPr>
              <a:t>  وبنُصّ البِسْتان زَرَعْ الله شجَرَة مَعْرِفَة الخَيْر والشَّر. </a:t>
            </a:r>
            <a:r>
              <a:rPr lang="ar-SA" dirty="0"/>
              <a:t>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3064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3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00B0F0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507</TotalTime>
  <Words>799</Words>
  <Application>Microsoft Office PowerPoint</Application>
  <PresentationFormat>On-screen Show (4:3)</PresentationFormat>
  <Paragraphs>145</Paragraphs>
  <Slides>46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Adobe Arabic</vt:lpstr>
      <vt:lpstr>Arial</vt:lpstr>
      <vt:lpstr>Calibri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الثّاني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وهلّق خلّينا كِلنا سَوا نقول هالعبارة يلي لازم نتذكّرها  و تنحفر بقلوبنا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مَركَزُ التَّربِيَّةِ الدّينِيَّة</dc:title>
  <dc:creator>WMAKSOUR</dc:creator>
  <cp:lastModifiedBy>Michel Haddad (Prof)</cp:lastModifiedBy>
  <cp:revision>50</cp:revision>
  <cp:lastPrinted>2020-10-15T07:51:32Z</cp:lastPrinted>
  <dcterms:created xsi:type="dcterms:W3CDTF">2020-08-25T06:38:39Z</dcterms:created>
  <dcterms:modified xsi:type="dcterms:W3CDTF">2021-11-22T16:42:12Z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8B912C50-FC13-4A00-8D40-1CCF6C8B675D</vt:lpwstr>
  </property>
  <property fmtid="{D5CDD505-2E9C-101B-9397-08002B2CF9AE}" pid="3" name="ArticulatePath">
    <vt:lpwstr>eb4-renc-02-اللقاء الثاني رابع اساسي</vt:lpwstr>
  </property>
</Properties>
</file>