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5"/>
  </p:notesMasterIdLst>
  <p:sldIdLst>
    <p:sldId id="340" r:id="rId2"/>
    <p:sldId id="341" r:id="rId3"/>
    <p:sldId id="358" r:id="rId4"/>
    <p:sldId id="342" r:id="rId5"/>
    <p:sldId id="343" r:id="rId6"/>
    <p:sldId id="344" r:id="rId7"/>
    <p:sldId id="290" r:id="rId8"/>
    <p:sldId id="264" r:id="rId9"/>
    <p:sldId id="274" r:id="rId10"/>
    <p:sldId id="359" r:id="rId11"/>
    <p:sldId id="311" r:id="rId12"/>
    <p:sldId id="291" r:id="rId13"/>
    <p:sldId id="326" r:id="rId14"/>
    <p:sldId id="346" r:id="rId15"/>
    <p:sldId id="328" r:id="rId16"/>
    <p:sldId id="293" r:id="rId17"/>
    <p:sldId id="329" r:id="rId18"/>
    <p:sldId id="360" r:id="rId19"/>
    <p:sldId id="361" r:id="rId20"/>
    <p:sldId id="330" r:id="rId21"/>
    <p:sldId id="295" r:id="rId22"/>
    <p:sldId id="348" r:id="rId23"/>
    <p:sldId id="350" r:id="rId24"/>
    <p:sldId id="351" r:id="rId25"/>
    <p:sldId id="352" r:id="rId26"/>
    <p:sldId id="349" r:id="rId27"/>
    <p:sldId id="353" r:id="rId28"/>
    <p:sldId id="355" r:id="rId29"/>
    <p:sldId id="314" r:id="rId30"/>
    <p:sldId id="315" r:id="rId31"/>
    <p:sldId id="332" r:id="rId32"/>
    <p:sldId id="333" r:id="rId33"/>
    <p:sldId id="334" r:id="rId34"/>
    <p:sldId id="335" r:id="rId35"/>
    <p:sldId id="362" r:id="rId36"/>
    <p:sldId id="336" r:id="rId37"/>
    <p:sldId id="338" r:id="rId38"/>
    <p:sldId id="320" r:id="rId39"/>
    <p:sldId id="337" r:id="rId40"/>
    <p:sldId id="339" r:id="rId41"/>
    <p:sldId id="322" r:id="rId42"/>
    <p:sldId id="357" r:id="rId43"/>
    <p:sldId id="286" r:id="rId44"/>
    <p:sldId id="288" r:id="rId45"/>
    <p:sldId id="305" r:id="rId46"/>
    <p:sldId id="306" r:id="rId47"/>
    <p:sldId id="323" r:id="rId48"/>
    <p:sldId id="324" r:id="rId49"/>
    <p:sldId id="325" r:id="rId50"/>
    <p:sldId id="303" r:id="rId51"/>
    <p:sldId id="310" r:id="rId52"/>
    <p:sldId id="285" r:id="rId53"/>
    <p:sldId id="283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ACC8-554B-4C89-8B4C-2C34C3DE5C9A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0476-5CE9-4178-925B-5C360579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9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9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4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0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3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1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6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5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0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5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6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6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4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35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6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87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46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8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46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1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0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3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0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8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47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5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36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9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430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06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64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0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94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6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139E-6EA2-4D18-BB16-7BAE8AB9C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3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476-5CE9-4178-925B-5C360579E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4.tif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5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5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8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9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4.png"/><Relationship Id="rId4" Type="http://schemas.openxmlformats.org/officeDocument/2006/relationships/image" Target="../media/image31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2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765" y="2399985"/>
            <a:ext cx="5825202" cy="1234727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471817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8"/>
          <p:cNvSpPr/>
          <p:nvPr/>
        </p:nvSpPr>
        <p:spPr>
          <a:xfrm>
            <a:off x="1003300" y="609600"/>
            <a:ext cx="7518400" cy="1905000"/>
          </a:xfrm>
          <a:prstGeom prst="borderCallout1">
            <a:avLst>
              <a:gd name="adj1" fmla="val 103417"/>
              <a:gd name="adj2" fmla="val 90822"/>
              <a:gd name="adj3" fmla="val 209333"/>
              <a:gd name="adj4" fmla="val 6874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449" y="900380"/>
            <a:ext cx="6488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8000" dirty="0"/>
              <a:t>سفينة نوح...</a:t>
            </a:r>
            <a:endParaRPr lang="en-US" sz="8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3" y="2075525"/>
            <a:ext cx="4921284" cy="47443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771825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1" y="121023"/>
            <a:ext cx="6004251" cy="6185648"/>
          </a:xfrm>
          <a:prstGeom prst="cloudCallout">
            <a:avLst>
              <a:gd name="adj1" fmla="val 66156"/>
              <a:gd name="adj2" fmla="val 9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 ! وهلّق خلّونا نْشُوف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بِيقُول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الكتِاب المُقدَّس عَن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هالقِصتَين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11971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1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2">
                    <a:lumMod val="50000"/>
                  </a:schemeClr>
                </a:solidFill>
              </a:rPr>
              <a:t>ق</a:t>
            </a:r>
            <a:r>
              <a:rPr lang="ar-SA" sz="4000" dirty="0">
                <a:solidFill>
                  <a:schemeClr val="tx2">
                    <a:lumMod val="50000"/>
                  </a:schemeClr>
                </a:solidFill>
              </a:rPr>
              <a:t>رَّبْ (عِرِفْ) الإنسان من مرتُو حواء، حِبْلِتْ وجابِت قايين، ورِجعِت جابِت خَيّو هابيل.</a:t>
            </a:r>
            <a:endParaRPr lang="ar-LB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72453" y="141941"/>
            <a:ext cx="5378824" cy="13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قاين وهابيل</a:t>
            </a:r>
            <a:endParaRPr lang="en-US" sz="5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796" y="3469342"/>
            <a:ext cx="4612946" cy="3160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04212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LB" sz="3600" dirty="0">
                <a:solidFill>
                  <a:schemeClr val="tx2">
                    <a:lumMod val="50000"/>
                  </a:schemeClr>
                </a:solidFill>
              </a:rPr>
              <a:t>بس كبروا 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كان هابيل رَاعِي غَنَمْ، وكِان قايين فَلاَّح بيِفْلَح الأرض.</a:t>
            </a:r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بِيَوْم مِن الإِّيام قَدَّمْ قايين للرَّبْ مِن </a:t>
            </a:r>
            <a:r>
              <a:rPr lang="ar-SA" sz="3600" b="1" dirty="0">
                <a:solidFill>
                  <a:srgbClr val="FF0000"/>
                </a:solidFill>
              </a:rPr>
              <a:t>محصُول أَرْضُو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، </a:t>
            </a:r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dirty="0"/>
              <a:t>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7982">
            <a:off x="1416490" y="213417"/>
            <a:ext cx="5379507" cy="4157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7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799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rtl="1"/>
            <a:r>
              <a:rPr lang="ar-LB" sz="3600" dirty="0">
                <a:solidFill>
                  <a:srgbClr val="4E3B30">
                    <a:lumMod val="50000"/>
                  </a:srgbClr>
                </a:solidFill>
              </a:rPr>
              <a:t>                            </a:t>
            </a:r>
            <a:r>
              <a:rPr lang="ar-SA" sz="3600" dirty="0">
                <a:solidFill>
                  <a:srgbClr val="4E3B30">
                    <a:lumMod val="50000"/>
                  </a:srgbClr>
                </a:solidFill>
              </a:rPr>
              <a:t>وقَدَّمْ هابيل مِنْ</a:t>
            </a:r>
            <a:r>
              <a:rPr lang="ar-LB" sz="3600" dirty="0">
                <a:solidFill>
                  <a:srgbClr val="4E3B30">
                    <a:lumMod val="50000"/>
                  </a:srgbClr>
                </a:solidFill>
              </a:rPr>
              <a:t> </a:t>
            </a:r>
            <a:r>
              <a:rPr lang="ar-SA" sz="3600" b="1" dirty="0" err="1">
                <a:solidFill>
                  <a:srgbClr val="FF0000"/>
                </a:solidFill>
              </a:rPr>
              <a:t>غَنَمُو</a:t>
            </a:r>
            <a:r>
              <a:rPr lang="ar-SA" sz="3600" b="1" dirty="0">
                <a:solidFill>
                  <a:srgbClr val="4E3B30">
                    <a:lumMod val="50000"/>
                  </a:srgbClr>
                </a:solidFill>
              </a:rPr>
              <a:t>.</a:t>
            </a:r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lvl="0"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lvl="0" algn="ctr" rtl="1"/>
            <a:br>
              <a:rPr lang="ar-SA" sz="3600" dirty="0">
                <a:solidFill>
                  <a:srgbClr val="4E3B30">
                    <a:lumMod val="50000"/>
                  </a:srgbClr>
                </a:solidFill>
              </a:rPr>
            </a:br>
            <a:r>
              <a:rPr lang="ar-SA" sz="3600" b="1" dirty="0">
                <a:solidFill>
                  <a:srgbClr val="4E3B30">
                    <a:lumMod val="50000"/>
                  </a:srgbClr>
                </a:solidFill>
              </a:rPr>
              <a:t>قِبِل الرّب تَقدِمَة </a:t>
            </a:r>
            <a:r>
              <a:rPr lang="ar-SA" sz="3600" dirty="0">
                <a:solidFill>
                  <a:srgbClr val="4E3B30">
                    <a:lumMod val="50000"/>
                  </a:srgbClr>
                </a:solidFill>
              </a:rPr>
              <a:t>هابيل و</a:t>
            </a:r>
            <a:r>
              <a:rPr lang="ar-LB" sz="3600" dirty="0">
                <a:solidFill>
                  <a:srgbClr val="4E3B30">
                    <a:lumMod val="50000"/>
                  </a:srgbClr>
                </a:solidFill>
              </a:rPr>
              <a:t>لكن </a:t>
            </a:r>
            <a:r>
              <a:rPr lang="ar-SA" sz="3600" dirty="0">
                <a:solidFill>
                  <a:srgbClr val="4E3B30">
                    <a:lumMod val="50000"/>
                  </a:srgbClr>
                </a:solidFill>
              </a:rPr>
              <a:t>ما قِبِل تقدِمة قَايين؛ </a:t>
            </a:r>
            <a:r>
              <a:rPr lang="ar-LB" sz="3600" dirty="0">
                <a:solidFill>
                  <a:srgbClr val="4E3B30">
                    <a:lumMod val="50000"/>
                  </a:srgbClr>
                </a:solidFill>
              </a:rPr>
              <a:t>وقتها </a:t>
            </a:r>
            <a:r>
              <a:rPr lang="ar-SA" sz="3600" b="1" dirty="0">
                <a:solidFill>
                  <a:srgbClr val="4E3B30">
                    <a:lumMod val="50000"/>
                  </a:srgbClr>
                </a:solidFill>
              </a:rPr>
              <a:t>غِضِب قايين وحِرِد</a:t>
            </a:r>
            <a:endParaRPr lang="ar-LB" sz="3600" b="1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endParaRPr lang="ar-LB" sz="3600" dirty="0">
              <a:solidFill>
                <a:srgbClr val="4E3B30">
                  <a:lumMod val="50000"/>
                </a:srgbClr>
              </a:solidFill>
            </a:endParaRPr>
          </a:p>
          <a:p>
            <a:pPr algn="ctr" rtl="1"/>
            <a:r>
              <a:rPr lang="ar-SA" sz="3600" dirty="0">
                <a:solidFill>
                  <a:prstClr val="white"/>
                </a:solidFill>
              </a:rPr>
              <a:t>.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838" y="434622"/>
            <a:ext cx="5828662" cy="453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36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3901" y="330199"/>
            <a:ext cx="5712899" cy="5366871"/>
          </a:xfrm>
          <a:prstGeom prst="cloudCallout">
            <a:avLst>
              <a:gd name="adj1" fmla="val 65725"/>
              <a:gd name="adj2" fmla="val 8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ليش الله قِبِل تَقدِمِة هابِيل ومَا قِبِل تَقدِمِة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قَايِين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 </a:t>
            </a:r>
            <a:r>
              <a:rPr lang="ar-LB" sz="4000" b="1" dirty="0">
                <a:solidFill>
                  <a:schemeClr val="bg2"/>
                </a:solidFill>
              </a:rPr>
              <a:t>اسمعوا </a:t>
            </a:r>
            <a:r>
              <a:rPr lang="ar-LB" sz="4000" b="1" dirty="0" err="1">
                <a:solidFill>
                  <a:schemeClr val="bg2"/>
                </a:solidFill>
              </a:rPr>
              <a:t>شُو</a:t>
            </a:r>
            <a:r>
              <a:rPr lang="ar-LB" sz="4000" b="1" dirty="0">
                <a:solidFill>
                  <a:schemeClr val="bg2"/>
                </a:solidFill>
              </a:rPr>
              <a:t> قال الله </a:t>
            </a:r>
            <a:r>
              <a:rPr lang="ar-LB" sz="4000" b="1" dirty="0" err="1">
                <a:solidFill>
                  <a:schemeClr val="bg2"/>
                </a:solidFill>
              </a:rPr>
              <a:t>لقايين</a:t>
            </a:r>
            <a:r>
              <a:rPr lang="ar-LB" sz="4000" b="1" dirty="0">
                <a:solidFill>
                  <a:schemeClr val="bg2"/>
                </a:solidFill>
              </a:rPr>
              <a:t>!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11971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80600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13447" y="1"/>
            <a:ext cx="9130552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2">
                    <a:lumMod val="50000"/>
                  </a:schemeClr>
                </a:solidFill>
              </a:rPr>
              <a:t>قال الله </a:t>
            </a:r>
            <a:r>
              <a:rPr lang="ar-LB" sz="3600" dirty="0" err="1">
                <a:solidFill>
                  <a:schemeClr val="tx2">
                    <a:lumMod val="50000"/>
                  </a:schemeClr>
                </a:solidFill>
              </a:rPr>
              <a:t>لقايين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ar-SA" sz="3600" b="1" dirty="0" err="1">
                <a:solidFill>
                  <a:schemeClr val="tx2">
                    <a:lumMod val="50000"/>
                  </a:schemeClr>
                </a:solidFill>
              </a:rPr>
              <a:t>لَيْش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 غِضْبِان وحِرْدان؟ لَوْ كِنِتْ عمِلِتْ منيح ما كان راسَكْ مَرفُوع؟ إنتِبِهْ ! </a:t>
            </a:r>
            <a:endParaRPr lang="ar-LB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الخَطِيِّة ناطْرِتَكْ عَ البِابْ، </a:t>
            </a:r>
            <a:endParaRPr lang="ar-LB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إذا إنتَ ما تغلّبِتْ عَلَيْها".</a:t>
            </a:r>
            <a:endParaRPr lang="ar-LB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إِجَا قايين وقَالْ لَخَيّو هابيل: </a:t>
            </a:r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"تَعَا تنرُوح مِشْوَار</a:t>
            </a:r>
            <a:r>
              <a:rPr lang="ar-L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ع البَرِيِّة"، </a:t>
            </a:r>
            <a:br>
              <a:rPr lang="ar-SA" sz="36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4895"/>
          </a:xfrm>
        </p:spPr>
      </p:pic>
      <p:sp>
        <p:nvSpPr>
          <p:cNvPr id="3" name="Rectangle 2"/>
          <p:cNvSpPr/>
          <p:nvPr/>
        </p:nvSpPr>
        <p:spPr>
          <a:xfrm>
            <a:off x="0" y="139700"/>
            <a:ext cx="3949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ولمَّا صَارُوا بِعاد، </a:t>
            </a:r>
            <a:endParaRPr lang="ar-LB" sz="3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هَجَم </a:t>
            </a:r>
            <a:r>
              <a:rPr lang="ar-SA" sz="3000" dirty="0" err="1">
                <a:solidFill>
                  <a:schemeClr val="tx2">
                    <a:lumMod val="50000"/>
                  </a:schemeClr>
                </a:solidFill>
              </a:rPr>
              <a:t>قايين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LB" sz="3000" dirty="0">
                <a:solidFill>
                  <a:schemeClr val="tx2">
                    <a:lumMod val="50000"/>
                  </a:schemeClr>
                </a:solidFill>
              </a:rPr>
              <a:t> عَ 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هابيل </a:t>
            </a:r>
            <a:r>
              <a:rPr lang="ar-SA" sz="3000" dirty="0" err="1">
                <a:solidFill>
                  <a:schemeClr val="tx2">
                    <a:lumMod val="50000"/>
                  </a:schemeClr>
                </a:solidFill>
              </a:rPr>
              <a:t>خَيّو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3000" dirty="0" err="1">
                <a:solidFill>
                  <a:schemeClr val="tx2">
                    <a:lumMod val="50000"/>
                  </a:schemeClr>
                </a:solidFill>
              </a:rPr>
              <a:t>وقَتَلو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31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9467" cy="695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566" y="190500"/>
            <a:ext cx="3517901" cy="1536700"/>
          </a:xfrm>
        </p:spPr>
        <p:txBody>
          <a:bodyPr/>
          <a:lstStyle/>
          <a:p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سأل</a:t>
            </a:r>
            <a:r>
              <a:rPr lang="ar-SA" b="1" dirty="0">
                <a:solidFill>
                  <a:schemeClr val="tx2">
                    <a:lumMod val="50000"/>
                  </a:schemeClr>
                </a:solidFill>
              </a:rPr>
              <a:t> ال</a:t>
            </a:r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له</a:t>
            </a:r>
            <a:r>
              <a:rPr lang="ar-SA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tx2">
                    <a:lumMod val="50000"/>
                  </a:schemeClr>
                </a:solidFill>
              </a:rPr>
              <a:t>قايين</a:t>
            </a:r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5588000" y="1727200"/>
            <a:ext cx="3060700" cy="2273300"/>
          </a:xfrm>
          <a:prstGeom prst="cloudCallout">
            <a:avLst>
              <a:gd name="adj1" fmla="val 56814"/>
              <a:gd name="adj2" fmla="val -73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وَيْن </a:t>
            </a:r>
            <a:r>
              <a:rPr lang="ar-SA" sz="3200" dirty="0" err="1">
                <a:solidFill>
                  <a:schemeClr val="bg1"/>
                </a:solidFill>
              </a:rPr>
              <a:t>خَيَّكْ</a:t>
            </a:r>
            <a:r>
              <a:rPr lang="ar-SA" sz="3200" dirty="0">
                <a:solidFill>
                  <a:schemeClr val="bg1"/>
                </a:solidFill>
              </a:rPr>
              <a:t> هابيل؟ </a:t>
            </a:r>
            <a:endParaRPr lang="ar-LB" sz="32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1600" y="4203700"/>
            <a:ext cx="4610100" cy="2520950"/>
          </a:xfrm>
          <a:prstGeom prst="cloudCallout">
            <a:avLst>
              <a:gd name="adj1" fmla="val 496"/>
              <a:gd name="adj2" fmla="val -1393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ما بَعرِفْ،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</a:rPr>
              <a:t>شُو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</a:rPr>
              <a:t>مْفَكِرْنِي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 حِارِسْ</a:t>
            </a:r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 يعني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 (بادي غارد)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</a:rPr>
              <a:t>لَخَيِّي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 ؟"</a:t>
            </a:r>
            <a:endParaRPr lang="ar-LB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28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95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766" y="190500"/>
            <a:ext cx="3517901" cy="1536700"/>
          </a:xfrm>
        </p:spPr>
        <p:txBody>
          <a:bodyPr/>
          <a:lstStyle/>
          <a:p>
            <a:r>
              <a:rPr lang="ar-SA" dirty="0" err="1">
                <a:solidFill>
                  <a:schemeClr val="tx2">
                    <a:lumMod val="50000"/>
                  </a:schemeClr>
                </a:solidFill>
              </a:rPr>
              <a:t>قلْلُو</a:t>
            </a:r>
            <a:r>
              <a:rPr lang="ar-SA" dirty="0">
                <a:solidFill>
                  <a:schemeClr val="tx2">
                    <a:lumMod val="50000"/>
                  </a:schemeClr>
                </a:solidFill>
              </a:rPr>
              <a:t> الرَّب </a:t>
            </a:r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364066" y="2927350"/>
            <a:ext cx="7090833" cy="3702050"/>
          </a:xfrm>
          <a:prstGeom prst="cloudCallout">
            <a:avLst>
              <a:gd name="adj1" fmla="val -14263"/>
              <a:gd name="adj2" fmla="val -84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bg1"/>
              </a:solidFill>
            </a:endParaRPr>
          </a:p>
          <a:p>
            <a:pPr algn="ctr" rtl="1"/>
            <a:endParaRPr lang="ar-LB" sz="2600" dirty="0">
              <a:solidFill>
                <a:schemeClr val="bg1"/>
              </a:solidFill>
            </a:endParaRPr>
          </a:p>
          <a:p>
            <a:pPr algn="ctr" rtl="1"/>
            <a:r>
              <a:rPr lang="ar-SA" sz="2600" dirty="0" err="1">
                <a:solidFill>
                  <a:schemeClr val="bg1"/>
                </a:solidFill>
              </a:rPr>
              <a:t>شُو</a:t>
            </a:r>
            <a:r>
              <a:rPr lang="ar-SA" sz="2600" dirty="0">
                <a:solidFill>
                  <a:schemeClr val="bg1"/>
                </a:solidFill>
              </a:rPr>
              <a:t> عْمِلت ؟ </a:t>
            </a:r>
            <a:r>
              <a:rPr lang="ar-SA" sz="2600" dirty="0" err="1">
                <a:solidFill>
                  <a:schemeClr val="bg1"/>
                </a:solidFill>
              </a:rPr>
              <a:t>دَمّات</a:t>
            </a:r>
            <a:r>
              <a:rPr lang="ar-SA" sz="2600" dirty="0">
                <a:solidFill>
                  <a:schemeClr val="bg1"/>
                </a:solidFill>
              </a:rPr>
              <a:t> </a:t>
            </a:r>
            <a:r>
              <a:rPr lang="ar-SA" sz="2600" dirty="0" err="1">
                <a:solidFill>
                  <a:schemeClr val="bg1"/>
                </a:solidFill>
              </a:rPr>
              <a:t>خَيَّك</a:t>
            </a:r>
            <a:r>
              <a:rPr lang="ar-SA" sz="2600" dirty="0">
                <a:solidFill>
                  <a:schemeClr val="bg1"/>
                </a:solidFill>
              </a:rPr>
              <a:t> عَمْ </a:t>
            </a:r>
            <a:r>
              <a:rPr lang="ar-SA" sz="2600" dirty="0" err="1">
                <a:solidFill>
                  <a:schemeClr val="bg1"/>
                </a:solidFill>
              </a:rPr>
              <a:t>تِصْرَخْلِي</a:t>
            </a:r>
            <a:r>
              <a:rPr lang="ar-SA" sz="2600" dirty="0">
                <a:solidFill>
                  <a:schemeClr val="bg1"/>
                </a:solidFill>
              </a:rPr>
              <a:t> مِنْ الأرض ؛ مِنْ اليَوْم الأرِضْ رَحْ تِلْعَنَكْ، لأنَّا شِرْبِتْ دَمْ </a:t>
            </a:r>
            <a:r>
              <a:rPr lang="ar-SA" sz="2600" dirty="0" err="1">
                <a:solidFill>
                  <a:schemeClr val="bg1"/>
                </a:solidFill>
              </a:rPr>
              <a:t>خَيَّك</a:t>
            </a:r>
            <a:r>
              <a:rPr lang="ar-SA" sz="2600" dirty="0">
                <a:solidFill>
                  <a:schemeClr val="bg1"/>
                </a:solidFill>
              </a:rPr>
              <a:t> مِنْ </a:t>
            </a:r>
            <a:r>
              <a:rPr lang="ar-SA" sz="2600" dirty="0" err="1">
                <a:solidFill>
                  <a:schemeClr val="bg1"/>
                </a:solidFill>
              </a:rPr>
              <a:t>إيدَكْ</a:t>
            </a:r>
            <a:r>
              <a:rPr lang="ar-SA" sz="2600" dirty="0">
                <a:solidFill>
                  <a:schemeClr val="bg1"/>
                </a:solidFill>
              </a:rPr>
              <a:t> ؛ </a:t>
            </a:r>
            <a:endParaRPr lang="ar-LB" sz="2600" dirty="0">
              <a:solidFill>
                <a:schemeClr val="bg1"/>
              </a:solidFill>
            </a:endParaRPr>
          </a:p>
          <a:p>
            <a:pPr algn="ctr" rtl="1"/>
            <a:r>
              <a:rPr lang="ar-SA" sz="2600" dirty="0">
                <a:solidFill>
                  <a:schemeClr val="bg1"/>
                </a:solidFill>
              </a:rPr>
              <a:t>مِشْ رَحْ تَعطيك غَلِتْها مِتِلْ قبل </a:t>
            </a:r>
            <a:endParaRPr lang="ar-LB" sz="2600" dirty="0">
              <a:solidFill>
                <a:schemeClr val="bg1"/>
              </a:solidFill>
            </a:endParaRPr>
          </a:p>
          <a:p>
            <a:pPr algn="ctr" rtl="1"/>
            <a:r>
              <a:rPr lang="ar-SA" sz="2600" dirty="0">
                <a:solidFill>
                  <a:schemeClr val="bg1"/>
                </a:solidFill>
              </a:rPr>
              <a:t>ورَحْ </a:t>
            </a:r>
            <a:r>
              <a:rPr lang="ar-SA" sz="2600" dirty="0" err="1">
                <a:solidFill>
                  <a:schemeClr val="bg1"/>
                </a:solidFill>
              </a:rPr>
              <a:t>بتضَلَّك</a:t>
            </a:r>
            <a:r>
              <a:rPr lang="ar-SA" sz="2600" dirty="0">
                <a:solidFill>
                  <a:schemeClr val="bg1"/>
                </a:solidFill>
              </a:rPr>
              <a:t> شِارِد على وجه الأرض." </a:t>
            </a:r>
            <a:br>
              <a:rPr lang="ar-SA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2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057" y="116721"/>
            <a:ext cx="4611189" cy="67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48791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10101" y="340658"/>
            <a:ext cx="5179499" cy="4554071"/>
          </a:xfrm>
          <a:prstGeom prst="cloudCallout">
            <a:avLst>
              <a:gd name="adj1" fmla="val 65581"/>
              <a:gd name="adj2" fmla="val 39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سألو الرّب لَ قايين؟ شو جاوبو؟ </a:t>
            </a:r>
          </a:p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رجع الله قلّو؟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11971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14911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2355" cy="6909266"/>
          </a:xfrm>
        </p:spPr>
      </p:pic>
      <p:sp>
        <p:nvSpPr>
          <p:cNvPr id="5" name="Rectangle 4"/>
          <p:cNvSpPr/>
          <p:nvPr/>
        </p:nvSpPr>
        <p:spPr>
          <a:xfrm>
            <a:off x="146048" y="158521"/>
            <a:ext cx="3244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 err="1">
                <a:solidFill>
                  <a:schemeClr val="tx2">
                    <a:lumMod val="50000"/>
                  </a:schemeClr>
                </a:solidFill>
              </a:rPr>
              <a:t>ولأنو</a:t>
            </a:r>
            <a:r>
              <a:rPr lang="ar-LB" sz="2800" dirty="0">
                <a:solidFill>
                  <a:schemeClr val="tx2">
                    <a:lumMod val="50000"/>
                  </a:schemeClr>
                </a:solidFill>
              </a:rPr>
              <a:t> خاف من يلي الله رح </a:t>
            </a:r>
            <a:r>
              <a:rPr lang="ar-LB" sz="2800" dirty="0" err="1">
                <a:solidFill>
                  <a:schemeClr val="tx2">
                    <a:lumMod val="50000"/>
                  </a:schemeClr>
                </a:solidFill>
              </a:rPr>
              <a:t>يعملو</a:t>
            </a:r>
            <a:r>
              <a:rPr lang="ar-LB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rtl="1"/>
            <a:r>
              <a:rPr lang="ar-LB" sz="2800" dirty="0">
                <a:solidFill>
                  <a:schemeClr val="tx2">
                    <a:lumMod val="50000"/>
                  </a:schemeClr>
                </a:solidFill>
              </a:rPr>
              <a:t>قال </a:t>
            </a:r>
            <a:r>
              <a:rPr lang="ar-LB" sz="2800" dirty="0" err="1">
                <a:solidFill>
                  <a:schemeClr val="tx2">
                    <a:lumMod val="50000"/>
                  </a:schemeClr>
                </a:solidFill>
              </a:rPr>
              <a:t>قايين</a:t>
            </a:r>
            <a:r>
              <a:rPr lang="ar-LB" sz="2800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36599" y="1543516"/>
            <a:ext cx="3492501" cy="2095500"/>
          </a:xfrm>
          <a:prstGeom prst="cloudCallout">
            <a:avLst>
              <a:gd name="adj1" fmla="val 61784"/>
              <a:gd name="adj2" fmla="val -962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ar-SA" sz="2900" dirty="0">
                <a:solidFill>
                  <a:schemeClr val="accent2">
                    <a:lumMod val="75000"/>
                  </a:schemeClr>
                </a:solidFill>
              </a:rPr>
              <a:t>هَلَّقْ، مينْ ما شِافْنِي راح </a:t>
            </a:r>
            <a:r>
              <a:rPr lang="ar-SA" sz="2900" dirty="0" err="1">
                <a:solidFill>
                  <a:schemeClr val="accent2">
                    <a:lumMod val="75000"/>
                  </a:schemeClr>
                </a:solidFill>
              </a:rPr>
              <a:t>بيِقْتِلْنِي</a:t>
            </a:r>
            <a:r>
              <a:rPr lang="ar-SA" sz="2900" dirty="0">
                <a:solidFill>
                  <a:schemeClr val="accent2">
                    <a:lumMod val="75000"/>
                  </a:schemeClr>
                </a:solidFill>
              </a:rPr>
              <a:t>." </a:t>
            </a:r>
            <a:endParaRPr lang="ar-LB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7800" y="4257664"/>
            <a:ext cx="3429000" cy="240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>
                <a:solidFill>
                  <a:schemeClr val="tx2">
                    <a:lumMod val="50000"/>
                  </a:schemeClr>
                </a:solidFill>
              </a:rPr>
              <a:t>لكن</a:t>
            </a: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LB" sz="3000" dirty="0">
                <a:solidFill>
                  <a:schemeClr val="tx2">
                    <a:lumMod val="50000"/>
                  </a:schemeClr>
                </a:solidFill>
              </a:rPr>
              <a:t>الله 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رَسَمْ على </a:t>
            </a:r>
            <a:r>
              <a:rPr lang="ar-SA" sz="3000" dirty="0" err="1">
                <a:solidFill>
                  <a:schemeClr val="tx2">
                    <a:lumMod val="50000"/>
                  </a:schemeClr>
                </a:solidFill>
              </a:rPr>
              <a:t>جبينُو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 علامِة </a:t>
            </a:r>
            <a:br>
              <a:rPr lang="ar-SA" sz="3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تَ يِحْميه مِن شَرّ النّاس </a:t>
            </a:r>
            <a:endParaRPr lang="ar-LB" sz="3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000" dirty="0" err="1">
                <a:solidFill>
                  <a:schemeClr val="tx2">
                    <a:lumMod val="50000"/>
                  </a:schemeClr>
                </a:solidFill>
              </a:rPr>
              <a:t>وتَ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 ما حَدَا </a:t>
            </a:r>
            <a:r>
              <a:rPr lang="ar-SA" sz="3000" dirty="0" err="1">
                <a:solidFill>
                  <a:schemeClr val="tx2">
                    <a:lumMod val="50000"/>
                  </a:schemeClr>
                </a:solidFill>
              </a:rPr>
              <a:t>يِقِتْلُو</a:t>
            </a:r>
            <a:r>
              <a:rPr lang="ar-SA" sz="30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94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94201" y="495300"/>
            <a:ext cx="5750999" cy="3449170"/>
          </a:xfrm>
          <a:prstGeom prst="cloudCallout">
            <a:avLst>
              <a:gd name="adj1" fmla="val 65462"/>
              <a:gd name="adj2" fmla="val 50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منِتْعَلّم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مِن يلّي صار مَع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هالخيّين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11971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5896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10028" y="239790"/>
            <a:ext cx="6705600" cy="3603780"/>
          </a:xfrm>
          <a:prstGeom prst="cloudCallout">
            <a:avLst>
              <a:gd name="adj1" fmla="val 48709"/>
              <a:gd name="adj2" fmla="val 64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 err="1">
                <a:solidFill>
                  <a:schemeClr val="tx1"/>
                </a:solidFill>
              </a:rPr>
              <a:t>منِتعَلَّم</a:t>
            </a:r>
            <a:r>
              <a:rPr lang="ar-LB" sz="3600" b="1" dirty="0">
                <a:solidFill>
                  <a:schemeClr val="tx1"/>
                </a:solidFill>
              </a:rPr>
              <a:t> إنّو مَا نحسُد حَدا وإنّو لازم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نحِبّ! </a:t>
            </a:r>
          </a:p>
          <a:p>
            <a:pPr algn="ctr" rtl="1"/>
            <a:r>
              <a:rPr lang="ar-LB" sz="3600" b="1" dirty="0" err="1">
                <a:solidFill>
                  <a:schemeClr val="tx1"/>
                </a:solidFill>
              </a:rPr>
              <a:t>وهالأسبوع</a:t>
            </a:r>
            <a:r>
              <a:rPr lang="ar-LB" sz="3600" b="1" dirty="0">
                <a:solidFill>
                  <a:schemeClr val="tx1"/>
                </a:solidFill>
              </a:rPr>
              <a:t> رَح نركِّزْ عَ هيدا الفعل!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75" y="3307977"/>
            <a:ext cx="2447365" cy="3550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59" y="4035580"/>
            <a:ext cx="5432610" cy="2566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9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65758" y="227881"/>
            <a:ext cx="5400136" cy="5195019"/>
          </a:xfrm>
          <a:prstGeom prst="cloudCallout">
            <a:avLst>
              <a:gd name="adj1" fmla="val 72952"/>
              <a:gd name="adj2" fmla="val 16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وهَلَّق بَدنا نِطلُب من الله يساعِدْنا مَع هيدي الصلّاة والحَركات الجَسَديِّة... وقَفُوا وعملُوا الحَركِات الموجودِة بِالرّسوم وقولُوا العِبارات!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75" y="330797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5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44" y="1104900"/>
            <a:ext cx="9159143" cy="52357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62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3089" y="1270000"/>
            <a:ext cx="10111089" cy="50419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62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>
            <a:stCxn id="2" idx="2"/>
            <a:endCxn id="3" idx="2"/>
          </p:cNvCxnSpPr>
          <p:nvPr/>
        </p:nvCxnSpPr>
        <p:spPr>
          <a:xfrm>
            <a:off x="3783456" y="1930400"/>
            <a:ext cx="0" cy="4110963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8892" y="967153"/>
            <a:ext cx="6207370" cy="2444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49769" y="1143000"/>
            <a:ext cx="2883877" cy="20398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Stop</a:t>
            </a:r>
          </a:p>
          <a:p>
            <a:pPr algn="ctr"/>
            <a:r>
              <a:rPr lang="fr-FR" sz="4400" dirty="0"/>
              <a:t>Break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13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" y="279400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47326" y="279400"/>
            <a:ext cx="5896674" cy="2920509"/>
          </a:xfrm>
          <a:prstGeom prst="cloudCallout">
            <a:avLst>
              <a:gd name="adj1" fmla="val -62461"/>
              <a:gd name="adj2" fmla="val 16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هدفنا من معرفة قصة نوح؟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00" y="4419600"/>
            <a:ext cx="678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75000"/>
                  </a:schemeClr>
                </a:solidFill>
              </a:rPr>
              <a:t>مع نوح الله شاف الله شر الانسان كتر عا الارض وخلّص الله نوح  وعيلتو لأنو كان أمين وصادق 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04195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1"/>
            <a:ext cx="9103658" cy="6804212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rgbClr val="002060"/>
              </a:solidFill>
            </a:endParaRPr>
          </a:p>
          <a:p>
            <a:pPr algn="ctr" rtl="1"/>
            <a:r>
              <a:rPr lang="ar-LB" sz="3600" dirty="0">
                <a:solidFill>
                  <a:srgbClr val="002060"/>
                </a:solidFill>
              </a:rPr>
              <a:t>شِافْ الله إنُّو شَرّ الإنْسِان كِتِرْ على الأرض وإِنُّو قَلْب الإنسان وكِلْ أفْكارُو هِيّي شَرْ، مِنْ عَبُكْرا لَعَشِيِة ما بيفَكِرْ إلا بالشَرْ وقال </a:t>
            </a:r>
            <a:r>
              <a:rPr lang="ar-LB" sz="3600" dirty="0">
                <a:solidFill>
                  <a:schemeClr val="accent2">
                    <a:lumMod val="50000"/>
                  </a:schemeClr>
                </a:solidFill>
              </a:rPr>
              <a:t>:  "يا رَيْتْنِي مَا خَلَقِتْ الإنْسان ؛ ما بَقَى بَدّي يكُون في إنْسِان عَلَى وِجْ الأرِضْ؛ وما عَادْ بَقَى بَدّي شِي، يا رَيْتْنِي مَا خَلَقْتُن".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599" y="314936"/>
            <a:ext cx="7288307" cy="13312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نوح والطوفان 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99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0764" y="1047586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الثّالث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425" y="4941273"/>
            <a:ext cx="4051723" cy="1421798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 err="1"/>
              <a:t>قاين</a:t>
            </a:r>
            <a:r>
              <a:rPr lang="ar-LB" sz="4500" b="1" dirty="0"/>
              <a:t> وهابيل</a:t>
            </a:r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90953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94689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643" y="93355"/>
            <a:ext cx="4898785" cy="3674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18128" y="885017"/>
            <a:ext cx="4254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002060"/>
                </a:solidFill>
              </a:rPr>
              <a:t>بَسْ كِان في نُوح </a:t>
            </a:r>
            <a:r>
              <a:rPr lang="ar-SA" sz="3200" dirty="0" err="1">
                <a:solidFill>
                  <a:srgbClr val="002060"/>
                </a:solidFill>
              </a:rPr>
              <a:t>يللي</a:t>
            </a:r>
            <a:r>
              <a:rPr lang="ar-SA" sz="3200" dirty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  <a:p>
            <a:pPr algn="ctr" rtl="1"/>
            <a:r>
              <a:rPr lang="ar-SA" sz="3200" dirty="0">
                <a:solidFill>
                  <a:srgbClr val="002060"/>
                </a:solidFill>
              </a:rPr>
              <a:t>كِان الله راضِي عَنُّو </a:t>
            </a:r>
            <a:r>
              <a:rPr lang="ar-SA" sz="3200" dirty="0" err="1">
                <a:solidFill>
                  <a:srgbClr val="002060"/>
                </a:solidFill>
              </a:rPr>
              <a:t>لأنُّو</a:t>
            </a:r>
            <a:r>
              <a:rPr lang="ar-SA" sz="3200" dirty="0">
                <a:solidFill>
                  <a:srgbClr val="002060"/>
                </a:solidFill>
              </a:rPr>
              <a:t> كان أمين وصادِقْ بِكِل </a:t>
            </a:r>
            <a:r>
              <a:rPr lang="ar-SA" sz="3200" dirty="0" err="1">
                <a:solidFill>
                  <a:srgbClr val="002060"/>
                </a:solidFill>
              </a:rPr>
              <a:t>أعْمِالُو</a:t>
            </a:r>
            <a:r>
              <a:rPr lang="ar-SA" sz="3200" dirty="0">
                <a:solidFill>
                  <a:srgbClr val="002060"/>
                </a:solidFill>
              </a:rPr>
              <a:t>. قِال الله لَنُوح</a:t>
            </a:r>
            <a:r>
              <a:rPr lang="ar-LB" sz="3200" dirty="0">
                <a:solidFill>
                  <a:srgbClr val="002060"/>
                </a:solidFill>
              </a:rPr>
              <a:t>:</a:t>
            </a:r>
            <a:endParaRPr lang="en-US" sz="3200" dirty="0"/>
          </a:p>
        </p:txBody>
      </p:sp>
      <p:sp>
        <p:nvSpPr>
          <p:cNvPr id="8" name="Cloud Callout 7"/>
          <p:cNvSpPr/>
          <p:nvPr/>
        </p:nvSpPr>
        <p:spPr>
          <a:xfrm>
            <a:off x="736601" y="3963840"/>
            <a:ext cx="7442200" cy="2894160"/>
          </a:xfrm>
          <a:prstGeom prst="cloudCallout">
            <a:avLst>
              <a:gd name="adj1" fmla="val -41422"/>
              <a:gd name="adj2" fmla="val -75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قرَّرِتْ إنُّو ما يْكُون في إِنْسِان عَ الأرِضْ، بَس </a:t>
            </a:r>
            <a:r>
              <a:rPr lang="ar-SA" sz="2800" dirty="0" err="1">
                <a:solidFill>
                  <a:schemeClr val="accent2">
                    <a:lumMod val="50000"/>
                  </a:schemeClr>
                </a:solidFill>
              </a:rPr>
              <a:t>إِنْت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، عمُول سَفينِة مِنْ الخَشَبْ القِطْرانِي المنيح لأنِي رَحْ جيبْ طُوفان عَ الأرِضْ."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70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9505" cy="6952129"/>
          </a:xfrm>
        </p:spPr>
      </p:pic>
      <p:sp>
        <p:nvSpPr>
          <p:cNvPr id="3" name="Rectangle 2"/>
          <p:cNvSpPr/>
          <p:nvPr/>
        </p:nvSpPr>
        <p:spPr>
          <a:xfrm>
            <a:off x="25400" y="3995678"/>
            <a:ext cx="2591945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rgbClr val="002060"/>
                </a:solidFill>
              </a:rPr>
              <a:t>وعِمِلْ نُوحْ السَفينِة مِتِلْ مَا الله </a:t>
            </a:r>
            <a:r>
              <a:rPr lang="ar-SA" sz="3000" dirty="0" err="1">
                <a:solidFill>
                  <a:srgbClr val="002060"/>
                </a:solidFill>
              </a:rPr>
              <a:t>قلْلُو</a:t>
            </a:r>
            <a:r>
              <a:rPr lang="ar-SA" sz="3000" dirty="0">
                <a:solidFill>
                  <a:srgbClr val="002060"/>
                </a:solidFill>
              </a:rPr>
              <a:t>؛ ولمَّا صارِت جِاهزِة </a:t>
            </a:r>
            <a:r>
              <a:rPr lang="ar-SA" sz="3000" dirty="0" err="1">
                <a:solidFill>
                  <a:srgbClr val="002060"/>
                </a:solidFill>
              </a:rPr>
              <a:t>قللو</a:t>
            </a:r>
            <a:r>
              <a:rPr lang="ar-SA" sz="3000" dirty="0">
                <a:solidFill>
                  <a:srgbClr val="002060"/>
                </a:solidFill>
              </a:rPr>
              <a:t> الله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832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Cloud Callout 4"/>
          <p:cNvSpPr/>
          <p:nvPr/>
        </p:nvSpPr>
        <p:spPr>
          <a:xfrm>
            <a:off x="3718812" y="4096604"/>
            <a:ext cx="5425187" cy="2633774"/>
          </a:xfrm>
          <a:prstGeom prst="cloudCallout">
            <a:avLst>
              <a:gd name="adj1" fmla="val -75748"/>
              <a:gd name="adj2" fmla="val -9823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solidFill>
                <a:srgbClr val="002060"/>
              </a:solidFill>
            </a:endParaRPr>
          </a:p>
          <a:p>
            <a:pPr algn="ctr" rtl="1"/>
            <a:r>
              <a:rPr lang="ar-SA" sz="2400" dirty="0">
                <a:solidFill>
                  <a:schemeClr val="accent2">
                    <a:lumMod val="50000"/>
                  </a:schemeClr>
                </a:solidFill>
              </a:rPr>
              <a:t>"فوتْ عَ السَفينِة، </a:t>
            </a:r>
            <a:r>
              <a:rPr lang="ar-SA" sz="2400" dirty="0" err="1">
                <a:solidFill>
                  <a:schemeClr val="accent2">
                    <a:lumMod val="50000"/>
                  </a:schemeClr>
                </a:solidFill>
              </a:rPr>
              <a:t>إنْتَ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</a:rPr>
              <a:t> وكْلَ عَيْلتَك لأنّي شِفْتَك أمين وصادِقْ ؛ خُودْ مَعَكْ مِنْ كِلْ حيوانات الأرِضْ ذَكَرْ وأُنْثَى ومِنْ طيور </a:t>
            </a:r>
            <a:r>
              <a:rPr lang="ar-SA" sz="2400" dirty="0" err="1">
                <a:solidFill>
                  <a:schemeClr val="accent2">
                    <a:lumMod val="50000"/>
                  </a:schemeClr>
                </a:solidFill>
              </a:rPr>
              <a:t>السَمَا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</a:rPr>
              <a:t> ذَكَرْ وأُنثَى".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99" y="2540000"/>
            <a:ext cx="1905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3000" dirty="0"/>
              <a:t>هَيْك عِمِلْ نُوح ؛ مِتِل مَا </a:t>
            </a:r>
            <a:r>
              <a:rPr lang="ar-SA" sz="3000" dirty="0" err="1"/>
              <a:t>قلْلُو</a:t>
            </a:r>
            <a:r>
              <a:rPr lang="ar-SA" sz="3000" dirty="0"/>
              <a:t> الرَّبْ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951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2418" y="389964"/>
            <a:ext cx="6004251" cy="5204012"/>
          </a:xfrm>
          <a:prstGeom prst="cloudCallout">
            <a:avLst>
              <a:gd name="adj1" fmla="val 66443"/>
              <a:gd name="adj2" fmla="val 13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اسمُو الرّجّال يلّي اللّه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اختَارو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طَلَب الله منّو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ولَيش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11971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4471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38100" y="4919008"/>
            <a:ext cx="9144000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</a:t>
            </a:r>
            <a:r>
              <a:rPr lang="ar-LB" sz="3000" dirty="0"/>
              <a:t>من </a:t>
            </a:r>
            <a:r>
              <a:rPr lang="ar-SA" sz="3000" dirty="0"/>
              <a:t>اليَومْ </a:t>
            </a:r>
            <a:r>
              <a:rPr lang="ar-SA" sz="3000" dirty="0" err="1"/>
              <a:t>يلْلِي</a:t>
            </a:r>
            <a:r>
              <a:rPr lang="ar-SA" sz="3000" dirty="0"/>
              <a:t> دَخَلُوا </a:t>
            </a:r>
            <a:r>
              <a:rPr lang="ar-LB" sz="3000" dirty="0"/>
              <a:t>فيه </a:t>
            </a:r>
            <a:r>
              <a:rPr lang="ar-SA" sz="3000" dirty="0"/>
              <a:t>السَفينِة </a:t>
            </a:r>
            <a:r>
              <a:rPr lang="ar-SA" sz="3000" dirty="0" err="1"/>
              <a:t>بَلَشْ</a:t>
            </a:r>
            <a:r>
              <a:rPr lang="ar-SA" sz="3000" dirty="0"/>
              <a:t> الطُوفَان وبِقِي المَطَرْ والشِتِي أربعين يَوْمْ </a:t>
            </a:r>
            <a:r>
              <a:rPr lang="ar-LB" sz="3000" dirty="0"/>
              <a:t> </a:t>
            </a:r>
            <a:r>
              <a:rPr lang="ar-SA" sz="3000" dirty="0"/>
              <a:t>وصارِتْ السَفينِة تِسْبَحْ عَ المَيّ، وما بِقِي حَدَا طَيِّبْ على الأرض، </a:t>
            </a:r>
            <a:r>
              <a:rPr lang="ar-LB" sz="3000" dirty="0"/>
              <a:t>ل</a:t>
            </a:r>
            <a:r>
              <a:rPr lang="ar-SA" sz="3000" dirty="0"/>
              <a:t>ا إِنْسِان ولا حَيَوان ؛ ما بِقِي إلا نُوح </a:t>
            </a:r>
            <a:r>
              <a:rPr lang="ar-SA" sz="3000" dirty="0" err="1"/>
              <a:t>ويلْلِي</a:t>
            </a:r>
            <a:r>
              <a:rPr lang="ar-SA" sz="3000" dirty="0"/>
              <a:t> مَعُو بالسَفينِة</a:t>
            </a:r>
            <a:r>
              <a:rPr lang="ar-SA" sz="3000" dirty="0">
                <a:solidFill>
                  <a:srgbClr val="002060"/>
                </a:solidFill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537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900" y="0"/>
            <a:ext cx="9232900" cy="6994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205577"/>
            <a:ext cx="871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700" dirty="0">
                <a:solidFill>
                  <a:schemeClr val="bg1"/>
                </a:solidFill>
              </a:rPr>
              <a:t>بَعِدْ أَرْبَعين يَوْمْ، فَتَحْ نُوح شِبّاك السَّفينِة وطَيَّر الغُراب، ضَلّ يطيرْ تَ نشّفِتْ المَي ؛ </a:t>
            </a:r>
            <a:r>
              <a:rPr lang="ar-SA" sz="2700" b="1" dirty="0">
                <a:solidFill>
                  <a:schemeClr val="bg1"/>
                </a:solidFill>
              </a:rPr>
              <a:t>وبَعْدَيْن طَيَّر الحَمامة</a:t>
            </a:r>
            <a:r>
              <a:rPr lang="ar-SA" sz="2700" dirty="0">
                <a:solidFill>
                  <a:schemeClr val="bg1"/>
                </a:solidFill>
              </a:rPr>
              <a:t>، </a:t>
            </a:r>
            <a:r>
              <a:rPr lang="ar-LB" sz="2700" dirty="0">
                <a:solidFill>
                  <a:schemeClr val="bg1"/>
                </a:solidFill>
              </a:rPr>
              <a:t>بس </a:t>
            </a:r>
            <a:r>
              <a:rPr lang="ar-SA" sz="2700" dirty="0">
                <a:solidFill>
                  <a:schemeClr val="bg1"/>
                </a:solidFill>
              </a:rPr>
              <a:t>الحَمِامِة مَا لِقْيِت مَحَلْ تِنْزَلْ عَلَيْه رِجْعِتْ للسَّفينِة </a:t>
            </a:r>
            <a:r>
              <a:rPr lang="ar-SA" sz="2700" dirty="0" err="1">
                <a:solidFill>
                  <a:schemeClr val="bg1"/>
                </a:solidFill>
              </a:rPr>
              <a:t>لأنُّو</a:t>
            </a:r>
            <a:r>
              <a:rPr lang="ar-SA" sz="2700" dirty="0">
                <a:solidFill>
                  <a:schemeClr val="bg1"/>
                </a:solidFill>
              </a:rPr>
              <a:t> المَيّ كِانِتْ </a:t>
            </a:r>
            <a:r>
              <a:rPr lang="ar-SA" sz="2700" dirty="0" err="1">
                <a:solidFill>
                  <a:schemeClr val="bg1"/>
                </a:solidFill>
              </a:rPr>
              <a:t>مغِطايِي</a:t>
            </a:r>
            <a:r>
              <a:rPr lang="ar-SA" sz="2700" dirty="0">
                <a:solidFill>
                  <a:schemeClr val="bg1"/>
                </a:solidFill>
              </a:rPr>
              <a:t> الأرض كِلْها 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372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16"/>
            <a:ext cx="9144000" cy="685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854" y="4808835"/>
            <a:ext cx="6109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</a:rPr>
              <a:t>وبعد سَبعة إيام طَيَّر نُوح الحمامة عن جديد، رِجْعِتْ الحَمِامِة صَوْب المَسَا </a:t>
            </a:r>
            <a:r>
              <a:rPr lang="ar-SA" sz="3000" dirty="0" err="1">
                <a:solidFill>
                  <a:schemeClr val="bg1"/>
                </a:solidFill>
              </a:rPr>
              <a:t>وبتِمَّا</a:t>
            </a:r>
            <a:r>
              <a:rPr lang="ar-SA" sz="3000" dirty="0">
                <a:solidFill>
                  <a:schemeClr val="bg1"/>
                </a:solidFill>
              </a:rPr>
              <a:t> (فمها) وَرَقِة زَيتُون خَضْرَة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26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2418" y="800100"/>
            <a:ext cx="6394217" cy="3949700"/>
          </a:xfrm>
          <a:prstGeom prst="cloudCallout">
            <a:avLst>
              <a:gd name="adj1" fmla="val 58874"/>
              <a:gd name="adj2" fmla="val 31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بِقلّي يا شاطْرِين،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بعَت نُوح؟</a:t>
            </a:r>
          </a:p>
          <a:p>
            <a:pPr algn="ctr" rtl="1"/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صَار فِيُن؟ </a:t>
            </a:r>
          </a:p>
          <a:p>
            <a:pPr algn="ctr"/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307976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07640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20171"/>
            <a:ext cx="9144000" cy="681765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7785" y="940996"/>
            <a:ext cx="77999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عِرِفْ نُوح إنّو المَي بَل</a:t>
            </a:r>
            <a:r>
              <a:rPr kumimoji="0" lang="ar-LB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َّ</a:t>
            </a: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شِتْ </a:t>
            </a:r>
            <a:r>
              <a:rPr lang="ar-LB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ت</a:t>
            </a: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خِفّ على وِجّ </a:t>
            </a:r>
            <a:endParaRPr kumimoji="0" lang="ar-LB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الأرِضْ. نطَرْ سبعَة إيام وطَيَّر الحَمامِة، </a:t>
            </a:r>
            <a:endParaRPr kumimoji="0" lang="ar-LB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راحِتْ وما رِجْعِت رَفَعْ نُوح غَطا السَفينِة </a:t>
            </a:r>
            <a:b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وشِاف إنُّو الأرِضْ صارِتْ نِاشفِة تمامًا.</a:t>
            </a:r>
            <a:endParaRPr kumimoji="0" lang="ar-SA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64820" y="6607810"/>
            <a:ext cx="631190" cy="3606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 </a:t>
            </a:r>
            <a:endParaRPr lang="en-US" sz="1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6266" y="2890735"/>
            <a:ext cx="637225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+mj-cs"/>
              </a:rPr>
            </a:b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طِلِعْ نُوح وكِل</a:t>
            </a:r>
            <a:r>
              <a:rPr kumimoji="0" lang="ar-LB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ْ</a:t>
            </a: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عَيِلتُو مِن السَّفينِة </a:t>
            </a:r>
            <a:endParaRPr kumimoji="0" lang="ar-LB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وبنى مَذبَحْ تَيِشْكُر الرَّبْ.</a:t>
            </a:r>
            <a:endParaRPr kumimoji="0" lang="ar-LB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قِال الله بِقَلْبُو : </a:t>
            </a:r>
            <a:endParaRPr kumimoji="0" lang="ar-LB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"مِشْ رَحْ بِلْعَنْ الأرِضْ بسَبَب</a:t>
            </a:r>
            <a:endParaRPr kumimoji="0" lang="ar-LB" sz="36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الإنْسان أبدا". </a:t>
            </a:r>
            <a:endParaRPr kumimoji="0" lang="ar-SA" sz="36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595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3805897" y="424934"/>
            <a:ext cx="252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</a:rPr>
              <a:t>وقِال</a:t>
            </a:r>
            <a:r>
              <a:rPr lang="ar-LB" sz="2800" b="1" dirty="0">
                <a:solidFill>
                  <a:srgbClr val="002060"/>
                </a:solidFill>
              </a:rPr>
              <a:t> الله</a:t>
            </a:r>
            <a:r>
              <a:rPr lang="ar-SA" sz="2800" b="1" dirty="0">
                <a:solidFill>
                  <a:srgbClr val="002060"/>
                </a:solidFill>
              </a:rPr>
              <a:t> لنوح </a:t>
            </a:r>
            <a:endParaRPr lang="ar-LB" sz="2800" b="1" dirty="0">
              <a:solidFill>
                <a:srgbClr val="002060"/>
              </a:solidFill>
            </a:endParaRPr>
          </a:p>
          <a:p>
            <a:pPr algn="ctr" rtl="1"/>
            <a:r>
              <a:rPr lang="ar-SA" sz="2800" b="1" dirty="0" err="1">
                <a:solidFill>
                  <a:srgbClr val="002060"/>
                </a:solidFill>
              </a:rPr>
              <a:t>ولَولادُو</a:t>
            </a:r>
            <a:r>
              <a:rPr lang="ar-SA" sz="2800" b="1" dirty="0">
                <a:solidFill>
                  <a:srgbClr val="002060"/>
                </a:solidFill>
              </a:rPr>
              <a:t> :</a:t>
            </a:r>
            <a:endParaRPr lang="ar-LB" sz="2800" b="1" dirty="0">
              <a:solidFill>
                <a:srgbClr val="00206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42118" y="2908300"/>
            <a:ext cx="7800182" cy="3949700"/>
          </a:xfrm>
          <a:prstGeom prst="cloudCallout">
            <a:avLst>
              <a:gd name="adj1" fmla="val -43701"/>
              <a:gd name="adj2" fmla="val -751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endParaRPr lang="ar-LB" sz="2800" dirty="0">
              <a:solidFill>
                <a:srgbClr val="002060"/>
              </a:solidFill>
            </a:endParaRPr>
          </a:p>
          <a:p>
            <a:pPr algn="ctr" rtl="1"/>
            <a:r>
              <a:rPr lang="ar-SA" sz="2800" dirty="0">
                <a:solidFill>
                  <a:srgbClr val="002060"/>
                </a:solidFill>
              </a:rPr>
              <a:t>"بَيْنِي وبَيِنْكُن رَحْ بيكُون في عَهِدْ ومَعْ ولادْ وِلادْكُن مِنْ بَعِدْكُن، ومَعْ كِلّ نَفِس فيها حَياة ومَعْ الطُّيُور والوُحُوش والحَيَوانِات </a:t>
            </a:r>
            <a:r>
              <a:rPr lang="ar-SA" sz="2800" dirty="0" err="1">
                <a:solidFill>
                  <a:srgbClr val="002060"/>
                </a:solidFill>
              </a:rPr>
              <a:t>يلْلِي</a:t>
            </a:r>
            <a:r>
              <a:rPr lang="ar-SA" sz="2800" dirty="0">
                <a:solidFill>
                  <a:srgbClr val="002060"/>
                </a:solidFill>
              </a:rPr>
              <a:t> مَعكُ</a:t>
            </a:r>
            <a:r>
              <a:rPr lang="ar-LB" sz="2800" dirty="0">
                <a:solidFill>
                  <a:srgbClr val="002060"/>
                </a:solidFill>
              </a:rPr>
              <a:t>ن </a:t>
            </a:r>
            <a:r>
              <a:rPr lang="ar-SA" sz="2800" dirty="0">
                <a:solidFill>
                  <a:srgbClr val="002060"/>
                </a:solidFill>
              </a:rPr>
              <a:t>؛ </a:t>
            </a:r>
            <a:endParaRPr lang="ar-LB" sz="2800" dirty="0">
              <a:solidFill>
                <a:srgbClr val="002060"/>
              </a:solidFill>
            </a:endParaRPr>
          </a:p>
          <a:p>
            <a:pPr algn="ctr" rtl="1"/>
            <a:r>
              <a:rPr lang="ar-SA" sz="2800" dirty="0">
                <a:solidFill>
                  <a:srgbClr val="002060"/>
                </a:solidFill>
              </a:rPr>
              <a:t>مِشْ رَحْ بيكونْ في بَعِدْ اليَومْ طوفان تَ يِفْنِي الأرِض" وهَيْدِي علامِة عَهدِي بينيِ وبينكُن…"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9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4" y="156754"/>
            <a:ext cx="5270407" cy="67012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55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2419" y="939800"/>
            <a:ext cx="5907882" cy="3672541"/>
          </a:xfrm>
          <a:prstGeom prst="cloudCallout">
            <a:avLst>
              <a:gd name="adj1" fmla="val 66435"/>
              <a:gd name="adj2" fmla="val 3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هِيّي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برأيكُن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هالعَلامِة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311971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05167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19"/>
            <a:ext cx="9157758" cy="6868319"/>
          </a:xfrm>
        </p:spPr>
      </p:pic>
      <p:sp>
        <p:nvSpPr>
          <p:cNvPr id="8" name="Rectangle 7"/>
          <p:cNvSpPr/>
          <p:nvPr/>
        </p:nvSpPr>
        <p:spPr>
          <a:xfrm>
            <a:off x="5169835" y="114975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dirty="0">
                <a:solidFill>
                  <a:srgbClr val="002060"/>
                </a:solidFill>
              </a:rPr>
              <a:t>قَوْس قُزَحْ</a:t>
            </a:r>
            <a:r>
              <a:rPr lang="ar-LB" dirty="0">
                <a:solidFill>
                  <a:srgbClr val="002060"/>
                </a:solidFill>
              </a:rPr>
              <a:t>!!! </a:t>
            </a:r>
            <a:r>
              <a:rPr lang="ar-LB" dirty="0" err="1">
                <a:solidFill>
                  <a:srgbClr val="002060"/>
                </a:solidFill>
              </a:rPr>
              <a:t>برافو</a:t>
            </a:r>
            <a:r>
              <a:rPr lang="ar-LB" dirty="0">
                <a:solidFill>
                  <a:srgbClr val="002060"/>
                </a:solidFill>
              </a:rPr>
              <a:t> و بيّن</a:t>
            </a:r>
            <a:r>
              <a:rPr lang="ar-SA" dirty="0">
                <a:solidFill>
                  <a:srgbClr val="002060"/>
                </a:solidFill>
              </a:rPr>
              <a:t> </a:t>
            </a:r>
            <a:r>
              <a:rPr lang="ar-SA" dirty="0" err="1">
                <a:solidFill>
                  <a:srgbClr val="002060"/>
                </a:solidFill>
              </a:rPr>
              <a:t>بالسَمَا</a:t>
            </a:r>
            <a:r>
              <a:rPr lang="ar-SA" dirty="0">
                <a:solidFill>
                  <a:srgbClr val="002060"/>
                </a:solidFill>
              </a:rPr>
              <a:t> </a:t>
            </a:r>
            <a:r>
              <a:rPr lang="ar-LB" dirty="0">
                <a:solidFill>
                  <a:srgbClr val="002060"/>
                </a:solidFill>
              </a:rPr>
              <a:t>وقال الله: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253219" y="3696836"/>
            <a:ext cx="5746689" cy="3161164"/>
          </a:xfrm>
          <a:prstGeom prst="cloudCallout">
            <a:avLst>
              <a:gd name="adj1" fmla="val -40786"/>
              <a:gd name="adj2" fmla="val -921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هَيْدَا عَلامِة عَهْدي مَعْكُن، بَسْ يبيِّنْ القَوْس 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بالسَما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بذْكُر العَهِد بيني وبين كِلْ نَفِس فيها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 حياة!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7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00" y="-302044"/>
            <a:ext cx="6880909" cy="70787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442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7918" y="516988"/>
            <a:ext cx="5981497" cy="4566001"/>
          </a:xfrm>
          <a:prstGeom prst="cloudCallout">
            <a:avLst>
              <a:gd name="adj1" fmla="val 57054"/>
              <a:gd name="adj2" fmla="val 22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من ب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عد ما س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م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عنا </a:t>
            </a:r>
            <a:r>
              <a:rPr lang="ar-LB" sz="4000" b="1" dirty="0">
                <a:solidFill>
                  <a:schemeClr val="tx1"/>
                </a:solidFill>
              </a:rPr>
              <a:t>هال</a:t>
            </a:r>
            <a:r>
              <a:rPr lang="ar-AE" sz="4000" b="1" dirty="0">
                <a:solidFill>
                  <a:schemeClr val="tx1"/>
                </a:solidFill>
              </a:rPr>
              <a:t>ق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</a:t>
            </a:r>
            <a:r>
              <a:rPr lang="ar-AE" sz="4000" b="1" dirty="0">
                <a:solidFill>
                  <a:schemeClr val="tx1"/>
                </a:solidFill>
              </a:rPr>
              <a:t>ة</a:t>
            </a:r>
            <a:r>
              <a:rPr lang="ar-LB" sz="4000" b="1" dirty="0">
                <a:solidFill>
                  <a:schemeClr val="tx1"/>
                </a:solidFill>
              </a:rPr>
              <a:t>،</a:t>
            </a:r>
            <a:r>
              <a:rPr lang="ar-AE" sz="4000" b="1" dirty="0">
                <a:solidFill>
                  <a:schemeClr val="tx1"/>
                </a:solidFill>
              </a:rPr>
              <a:t> ج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ر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ب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يا </a:t>
            </a:r>
            <a:r>
              <a:rPr lang="ar-LB" sz="4000" b="1" dirty="0">
                <a:solidFill>
                  <a:schemeClr val="tx1"/>
                </a:solidFill>
              </a:rPr>
              <a:t>أ</a:t>
            </a:r>
            <a:r>
              <a:rPr lang="ar-AE" sz="4000" b="1" dirty="0">
                <a:solidFill>
                  <a:schemeClr val="tx1"/>
                </a:solidFill>
              </a:rPr>
              <a:t>صدقائي عمل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ه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لت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م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رين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75" y="330797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065930" y="2998694"/>
            <a:ext cx="2312894" cy="9412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89730" y="3509682"/>
            <a:ext cx="2335305" cy="9592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44906" y="4948519"/>
            <a:ext cx="2460813" cy="102197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85247" y="3496235"/>
            <a:ext cx="2514601" cy="99508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2882" y="4760259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dirty="0">
                <a:solidFill>
                  <a:srgbClr val="002060"/>
                </a:solidFill>
              </a:rPr>
              <a:t>الرّب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922495" y="4993341"/>
            <a:ext cx="263114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882152" y="2895599"/>
            <a:ext cx="2514601" cy="99508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77671" y="5432612"/>
            <a:ext cx="2640107" cy="58270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5552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68" y="794746"/>
            <a:ext cx="8523084" cy="2271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711" y="3066054"/>
            <a:ext cx="4238598" cy="4238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319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68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6979023" y="1048871"/>
            <a:ext cx="2070848" cy="517064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300" dirty="0"/>
              <a:t>تذكّروا قصّة نوح وكَمْلوا </a:t>
            </a:r>
            <a:r>
              <a:rPr lang="ar-LB" sz="3300" dirty="0" err="1"/>
              <a:t>هالنّص</a:t>
            </a:r>
            <a:r>
              <a:rPr lang="ar-LB" sz="3300" dirty="0"/>
              <a:t> وحُطّوا الكِلمِة المُناسْبِة من العَمُود البنَفْسَجيّ بالمَكان المُناسِب!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385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812" y="0"/>
            <a:ext cx="93188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682" y="416859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شرّ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2553" y="1268506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خلق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7494" y="1272988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نوح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45942" y="2214283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أميناً 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5777" y="2214283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صادقاً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08177" y="3227295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سفينة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9211" y="3294530"/>
            <a:ext cx="1425388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الطوفان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42448" y="4168589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الرّب</a:t>
            </a:r>
            <a:endParaRPr lang="en-US" sz="2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50424" y="5190566"/>
            <a:ext cx="1344707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حيوانات</a:t>
            </a:r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75530" y="6096000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أربعين</a:t>
            </a: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301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4" y="242047"/>
            <a:ext cx="8848164" cy="6615953"/>
          </a:xfrm>
        </p:spPr>
      </p:pic>
      <p:sp>
        <p:nvSpPr>
          <p:cNvPr id="5" name="TextBox 4"/>
          <p:cNvSpPr txBox="1"/>
          <p:nvPr/>
        </p:nvSpPr>
        <p:spPr>
          <a:xfrm>
            <a:off x="2487706" y="376518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حيّ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22777" y="1169894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إنسان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27493" y="2030506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حمامة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09329" y="2850777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زيتون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98894" y="3630706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مذبحًا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07341" y="4509247"/>
            <a:ext cx="1169895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عهد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3495" y="5383306"/>
            <a:ext cx="1658472" cy="477054"/>
          </a:xfrm>
          <a:prstGeom prst="rect">
            <a:avLst/>
          </a:prstGeom>
          <a:solidFill>
            <a:srgbClr val="AE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قوس قزح</a:t>
            </a: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41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22068" y="0"/>
            <a:ext cx="6270172" cy="5565930"/>
          </a:xfrm>
          <a:prstGeom prst="cloudCallout">
            <a:avLst>
              <a:gd name="adj1" fmla="val 49230"/>
              <a:gd name="adj2" fmla="val 47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لقاءْنا اليوم مُمَيَّز لأنكُن رح تِسمَعُوا قِصتَين: قصّة </a:t>
            </a:r>
            <a:r>
              <a:rPr lang="ar-LB" sz="3200" dirty="0" err="1">
                <a:solidFill>
                  <a:schemeClr val="tx1"/>
                </a:solidFill>
              </a:rPr>
              <a:t>قايِن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ar-LB" sz="3200" dirty="0" err="1">
                <a:solidFill>
                  <a:schemeClr val="tx1"/>
                </a:solidFill>
              </a:rPr>
              <a:t>وخَيُّو</a:t>
            </a:r>
            <a:r>
              <a:rPr lang="ar-LB" sz="3200" dirty="0">
                <a:solidFill>
                  <a:schemeClr val="tx1"/>
                </a:solidFill>
              </a:rPr>
              <a:t> هابيل،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وقصِّة نٌوح!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رَكْزوا مَعِي،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وسمَعوني واشتغلوا منيح!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50" y="3177349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25" y="526125"/>
            <a:ext cx="6745941" cy="20260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ar-LB" b="1" dirty="0"/>
              <a:t>وهلّق خلّينا كِلنا سَوا نقول هالعبارة يلي لازم نتذكّرها </a:t>
            </a:r>
            <a:br>
              <a:rPr lang="en-US" b="1" dirty="0"/>
            </a:br>
            <a:r>
              <a:rPr lang="ar-LB" b="1" dirty="0"/>
              <a:t>و تِنْحَفَر بقلُوبْنا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6989"/>
            <a:ext cx="6410417" cy="36710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140" y="3307976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68201"/>
              <a:gd name="adj2" fmla="val 45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500" b="1" dirty="0">
                <a:solidFill>
                  <a:schemeClr val="tx1"/>
                </a:solidFill>
              </a:rPr>
              <a:t>ومنخت</a:t>
            </a:r>
            <a:r>
              <a:rPr lang="ar-LB" sz="4500" b="1" dirty="0">
                <a:solidFill>
                  <a:schemeClr val="tx1"/>
                </a:solidFill>
              </a:rPr>
              <a:t>ُ</a:t>
            </a:r>
            <a:r>
              <a:rPr lang="ar-AE" sz="4500" b="1" dirty="0">
                <a:solidFill>
                  <a:schemeClr val="tx1"/>
                </a:solidFill>
              </a:rPr>
              <a:t>م ل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AE" sz="4500" b="1" dirty="0">
                <a:solidFill>
                  <a:schemeClr val="tx1"/>
                </a:solidFill>
              </a:rPr>
              <a:t>قا</a:t>
            </a:r>
            <a:r>
              <a:rPr lang="ar-LB" sz="4500" b="1" dirty="0">
                <a:solidFill>
                  <a:schemeClr val="tx1"/>
                </a:solidFill>
              </a:rPr>
              <a:t>ءْ</a:t>
            </a:r>
            <a:r>
              <a:rPr lang="ar-AE" sz="4500" b="1" dirty="0">
                <a:solidFill>
                  <a:schemeClr val="tx1"/>
                </a:solidFill>
              </a:rPr>
              <a:t>نا الي</a:t>
            </a:r>
            <a:r>
              <a:rPr lang="ar-LB" sz="4500" b="1" dirty="0">
                <a:solidFill>
                  <a:schemeClr val="tx1"/>
                </a:solidFill>
              </a:rPr>
              <a:t>َ</a:t>
            </a:r>
            <a:r>
              <a:rPr lang="ar-AE" sz="4500" b="1" dirty="0">
                <a:solidFill>
                  <a:schemeClr val="tx1"/>
                </a:solidFill>
              </a:rPr>
              <a:t>وم ب</a:t>
            </a:r>
            <a:r>
              <a:rPr lang="ar-LB" sz="4500" b="1" dirty="0">
                <a:solidFill>
                  <a:schemeClr val="tx1"/>
                </a:solidFill>
              </a:rPr>
              <a:t>ِال</a:t>
            </a:r>
            <a:r>
              <a:rPr lang="ar-AE" sz="4500" b="1" dirty="0">
                <a:solidFill>
                  <a:schemeClr val="tx1"/>
                </a:solidFill>
              </a:rPr>
              <a:t>ص</a:t>
            </a:r>
            <a:r>
              <a:rPr lang="ar-LB" sz="4500" b="1" dirty="0">
                <a:solidFill>
                  <a:schemeClr val="tx1"/>
                </a:solidFill>
              </a:rPr>
              <a:t>ّ</a:t>
            </a:r>
            <a:r>
              <a:rPr lang="ar-AE" sz="4500" b="1" dirty="0">
                <a:solidFill>
                  <a:schemeClr val="tx1"/>
                </a:solidFill>
              </a:rPr>
              <a:t>لاة</a:t>
            </a:r>
            <a:r>
              <a:rPr lang="ar-LB" sz="45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75" y="330797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526"/>
            <a:ext cx="9245756" cy="4311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43688" y="480459"/>
            <a:ext cx="4331477" cy="3197175"/>
          </a:xfrm>
          <a:prstGeom prst="cloudCallout">
            <a:avLst>
              <a:gd name="adj1" fmla="val 94673"/>
              <a:gd name="adj2" fmla="val 62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75" y="3307977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92" y="403412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542552" y="522515"/>
            <a:ext cx="5243531" cy="1888543"/>
          </a:xfrm>
          <a:prstGeom prst="cloudCallout">
            <a:avLst>
              <a:gd name="adj1" fmla="val -66598"/>
              <a:gd name="adj2" fmla="val -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هدَفَنا من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هاللّقاء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44672"/>
            <a:ext cx="74362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400" b="1" dirty="0">
                <a:solidFill>
                  <a:schemeClr val="accent1">
                    <a:lumMod val="75000"/>
                  </a:schemeClr>
                </a:solidFill>
              </a:rPr>
              <a:t>ندافِعْ عن </a:t>
            </a:r>
            <a:r>
              <a:rPr lang="ar-LB" sz="4400" dirty="0"/>
              <a:t>حَياة</a:t>
            </a:r>
            <a:r>
              <a:rPr lang="fr-FR" sz="4400" dirty="0"/>
              <a:t> </a:t>
            </a:r>
            <a:r>
              <a:rPr lang="ar-LB" sz="4400" dirty="0"/>
              <a:t>كلّ إنسان بَعد اكتِشافنا إنها مُقدِّسِة وإنّو ما حدَا أبدًا </a:t>
            </a:r>
            <a:r>
              <a:rPr lang="ar-LB" sz="4400" dirty="0" err="1"/>
              <a:t>إلو</a:t>
            </a:r>
            <a:r>
              <a:rPr lang="ar-LB" sz="4400" dirty="0"/>
              <a:t> حَق إنّو يمسَّها.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32855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640080"/>
            <a:ext cx="5977356" cy="3676424"/>
          </a:xfrm>
          <a:prstGeom prst="cloudCallout">
            <a:avLst>
              <a:gd name="adj1" fmla="val 56039"/>
              <a:gd name="adj2" fmla="val 4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بيعرف مِين هنّي قاين وهابيل؟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7" y="3307976"/>
            <a:ext cx="2447365" cy="355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8"/>
          <p:cNvSpPr/>
          <p:nvPr/>
        </p:nvSpPr>
        <p:spPr>
          <a:xfrm>
            <a:off x="1003300" y="609600"/>
            <a:ext cx="7518400" cy="1905000"/>
          </a:xfrm>
          <a:prstGeom prst="borderCallout1">
            <a:avLst>
              <a:gd name="adj1" fmla="val 100750"/>
              <a:gd name="adj2" fmla="val 619"/>
              <a:gd name="adj3" fmla="val 174666"/>
              <a:gd name="adj4" fmla="val 2752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249" y="790186"/>
            <a:ext cx="6488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8000" dirty="0"/>
              <a:t>ولاد آدم وحوّاء</a:t>
            </a:r>
            <a:endParaRPr lang="en-US" sz="8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3" y="2075525"/>
            <a:ext cx="4921284" cy="47443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52" y="2327352"/>
            <a:ext cx="6186366" cy="42751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107578"/>
            <a:ext cx="6992469" cy="2541493"/>
          </a:xfrm>
          <a:prstGeom prst="cloudCallout">
            <a:avLst>
              <a:gd name="adj1" fmla="val 47240"/>
              <a:gd name="adj2" fmla="val 86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ومِين </a:t>
            </a:r>
            <a:r>
              <a:rPr lang="ar-LB" sz="4000" b="1" dirty="0" err="1">
                <a:solidFill>
                  <a:schemeClr val="bg2"/>
                </a:solidFill>
              </a:rPr>
              <a:t>بْيَعرِف</a:t>
            </a:r>
            <a:r>
              <a:rPr lang="ar-LB" sz="4000" b="1" dirty="0">
                <a:solidFill>
                  <a:schemeClr val="bg2"/>
                </a:solidFill>
              </a:rPr>
              <a:t> هَيدِي سفِينِة مِين؟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716" y="3160059"/>
            <a:ext cx="2447365" cy="3550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2411" y="5150222"/>
            <a:ext cx="2191871" cy="349623"/>
          </a:xfrm>
          <a:prstGeom prst="rect">
            <a:avLst/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4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9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E36363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994</Words>
  <Application>Microsoft Office PowerPoint</Application>
  <PresentationFormat>On-screen Show (4:3)</PresentationFormat>
  <Paragraphs>200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الثّالث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سأل الله قايين:</vt:lpstr>
      <vt:lpstr>قلْلُو الرَّب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وهلّق خلّينا كِلنا سَوا نقول هالعبارة يلي لازم نتذكّرها  و تِنْحَفَر بقلُوبْنا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65</cp:revision>
  <dcterms:created xsi:type="dcterms:W3CDTF">2020-08-25T06:38:39Z</dcterms:created>
  <dcterms:modified xsi:type="dcterms:W3CDTF">2021-12-03T19:58:04Z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A6B539C4-9191-4A62-A5F4-E4D6E29DEEDC</vt:lpwstr>
  </property>
  <property fmtid="{D5CDD505-2E9C-101B-9397-08002B2CF9AE}" pid="3" name="ArticulatePath">
    <vt:lpwstr>eb4-renc-03-اللقاء الثالث رابع اساسي</vt:lpwstr>
  </property>
</Properties>
</file>