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notesSlides/notesSlide26.xml" ContentType="application/vnd.openxmlformats-officedocument.presentationml.notesSlide+xml"/>
  <Override PartName="/ppt/tags/tag39.xml" ContentType="application/vnd.openxmlformats-officedocument.presentationml.tags+xml"/>
  <Override PartName="/ppt/notesSlides/notesSlide27.xml" ContentType="application/vnd.openxmlformats-officedocument.presentationml.notesSlide+xml"/>
  <Override PartName="/ppt/tags/tag40.xml" ContentType="application/vnd.openxmlformats-officedocument.presentationml.tags+xml"/>
  <Override PartName="/ppt/notesSlides/notesSlide28.xml" ContentType="application/vnd.openxmlformats-officedocument.presentationml.notesSlide+xml"/>
  <Override PartName="/ppt/tags/tag41.xml" ContentType="application/vnd.openxmlformats-officedocument.presentationml.tags+xml"/>
  <Override PartName="/ppt/notesSlides/notesSlide29.xml" ContentType="application/vnd.openxmlformats-officedocument.presentationml.notesSlide+xml"/>
  <Override PartName="/ppt/tags/tag42.xml" ContentType="application/vnd.openxmlformats-officedocument.presentationml.tags+xml"/>
  <Override PartName="/ppt/notesSlides/notesSlide30.xml" ContentType="application/vnd.openxmlformats-officedocument.presentationml.notesSlide+xml"/>
  <Override PartName="/ppt/tags/tag43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4"/>
  </p:notesMasterIdLst>
  <p:sldIdLst>
    <p:sldId id="257" r:id="rId2"/>
    <p:sldId id="339" r:id="rId3"/>
    <p:sldId id="258" r:id="rId4"/>
    <p:sldId id="292" r:id="rId5"/>
    <p:sldId id="289" r:id="rId6"/>
    <p:sldId id="259" r:id="rId7"/>
    <p:sldId id="290" r:id="rId8"/>
    <p:sldId id="264" r:id="rId9"/>
    <p:sldId id="326" r:id="rId10"/>
    <p:sldId id="311" r:id="rId11"/>
    <p:sldId id="328" r:id="rId12"/>
    <p:sldId id="340" r:id="rId13"/>
    <p:sldId id="329" r:id="rId14"/>
    <p:sldId id="293" r:id="rId15"/>
    <p:sldId id="330" r:id="rId16"/>
    <p:sldId id="341" r:id="rId17"/>
    <p:sldId id="342" r:id="rId18"/>
    <p:sldId id="343" r:id="rId19"/>
    <p:sldId id="344" r:id="rId20"/>
    <p:sldId id="345" r:id="rId21"/>
    <p:sldId id="346" r:id="rId22"/>
    <p:sldId id="331" r:id="rId23"/>
    <p:sldId id="333" r:id="rId24"/>
    <p:sldId id="347" r:id="rId25"/>
    <p:sldId id="335" r:id="rId26"/>
    <p:sldId id="348" r:id="rId27"/>
    <p:sldId id="349" r:id="rId28"/>
    <p:sldId id="350" r:id="rId29"/>
    <p:sldId id="351" r:id="rId30"/>
    <p:sldId id="352" r:id="rId31"/>
    <p:sldId id="353" r:id="rId32"/>
    <p:sldId id="355" r:id="rId33"/>
    <p:sldId id="286" r:id="rId34"/>
    <p:sldId id="288" r:id="rId35"/>
    <p:sldId id="327" r:id="rId36"/>
    <p:sldId id="306" r:id="rId37"/>
    <p:sldId id="323" r:id="rId38"/>
    <p:sldId id="303" r:id="rId39"/>
    <p:sldId id="287" r:id="rId40"/>
    <p:sldId id="310" r:id="rId41"/>
    <p:sldId id="285" r:id="rId42"/>
    <p:sldId id="283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D1BE9-7A04-4212-B0D5-6E6422785010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D05F-2FDB-4D92-9FEB-43FCD5859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64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48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2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3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2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02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9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5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7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2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08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21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43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66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38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95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9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0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6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6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CD05F-2FDB-4D92-9FEB-43FCD5859A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1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4.png"/><Relationship Id="rId4" Type="http://schemas.openxmlformats.org/officeDocument/2006/relationships/image" Target="../media/image34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5" Type="http://schemas.openxmlformats.org/officeDocument/2006/relationships/image" Target="../media/image4.png"/><Relationship Id="rId4" Type="http://schemas.openxmlformats.org/officeDocument/2006/relationships/image" Target="../media/image3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62689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47113" y="274320"/>
            <a:ext cx="5322613" cy="4191491"/>
          </a:xfrm>
          <a:prstGeom prst="cloudCallout">
            <a:avLst>
              <a:gd name="adj1" fmla="val 64839"/>
              <a:gd name="adj2" fmla="val 48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وهلَّق بَدكُن تعرْفُوا </a:t>
            </a:r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شُو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صَار بَين الله وابراهِيم؟ </a:t>
            </a:r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وشُو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عِمِل ابراهيم؟ </a:t>
            </a:r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يلّا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اسمعوني!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542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6559639" y="136435"/>
            <a:ext cx="25843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dirty="0"/>
              <a:t>بيَوْم من الإيام، </a:t>
            </a:r>
            <a:endParaRPr lang="ar-LB" sz="3000" dirty="0"/>
          </a:p>
          <a:p>
            <a:pPr algn="ctr" rtl="1"/>
            <a:r>
              <a:rPr lang="ar-SA" sz="3000" b="1" dirty="0"/>
              <a:t>قال الله</a:t>
            </a:r>
            <a:endParaRPr lang="ar-LB" sz="3000" b="1" dirty="0"/>
          </a:p>
          <a:p>
            <a:pPr algn="ctr" rtl="1"/>
            <a:r>
              <a:rPr lang="ar-SA" sz="3000" b="1" dirty="0"/>
              <a:t> لإبراهيم</a:t>
            </a:r>
            <a:r>
              <a:rPr lang="ar-LB" sz="3000" dirty="0"/>
              <a:t>:</a:t>
            </a:r>
            <a:r>
              <a:rPr lang="ar-SA" sz="3000" dirty="0"/>
              <a:t> </a:t>
            </a:r>
            <a:endParaRPr lang="en-US" sz="3000" dirty="0"/>
          </a:p>
        </p:txBody>
      </p:sp>
      <p:sp>
        <p:nvSpPr>
          <p:cNvPr id="5" name="Cloud Callout 4"/>
          <p:cNvSpPr/>
          <p:nvPr/>
        </p:nvSpPr>
        <p:spPr>
          <a:xfrm>
            <a:off x="209005" y="3331028"/>
            <a:ext cx="5695406" cy="3383280"/>
          </a:xfrm>
          <a:prstGeom prst="cloudCallout">
            <a:avLst>
              <a:gd name="adj1" fmla="val 71282"/>
              <a:gd name="adj2" fmla="val -871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SA" sz="2800" dirty="0" err="1">
                <a:solidFill>
                  <a:schemeClr val="tx1"/>
                </a:solidFill>
              </a:rPr>
              <a:t>إنطلِقْ</a:t>
            </a:r>
            <a:r>
              <a:rPr lang="ar-SA" sz="2800" dirty="0">
                <a:solidFill>
                  <a:schemeClr val="tx1"/>
                </a:solidFill>
              </a:rPr>
              <a:t>، رُوحْ وتْرُوك أرضَك وعَشيرتَك وبَيْت بيَّك</a:t>
            </a:r>
            <a:r>
              <a:rPr lang="ar-LB" sz="2800" dirty="0">
                <a:solidFill>
                  <a:schemeClr val="tx1"/>
                </a:solidFill>
              </a:rPr>
              <a:t>، </a:t>
            </a:r>
            <a:r>
              <a:rPr lang="ar-SA" sz="2800" dirty="0">
                <a:solidFill>
                  <a:schemeClr val="tx1"/>
                </a:solidFill>
              </a:rPr>
              <a:t>للأرِضْ </a:t>
            </a:r>
            <a:r>
              <a:rPr lang="ar-SA" sz="2800" dirty="0" err="1">
                <a:solidFill>
                  <a:schemeClr val="tx1"/>
                </a:solidFill>
              </a:rPr>
              <a:t>يلْلِي</a:t>
            </a:r>
            <a:r>
              <a:rPr lang="ar-SA" sz="2800" dirty="0">
                <a:solidFill>
                  <a:schemeClr val="tx1"/>
                </a:solidFill>
              </a:rPr>
              <a:t> أنا رَح دِلَّك عْلَي</a:t>
            </a:r>
            <a:r>
              <a:rPr lang="ar-LB" sz="2800" dirty="0">
                <a:solidFill>
                  <a:schemeClr val="tx1"/>
                </a:solidFill>
              </a:rPr>
              <a:t>ه</a:t>
            </a:r>
            <a:r>
              <a:rPr lang="ar-SA" sz="2800" dirty="0">
                <a:solidFill>
                  <a:schemeClr val="tx1"/>
                </a:solidFill>
              </a:rPr>
              <a:t>ا. رَحْ أعمُل مِنَّك شَعْب كبير ، ورَحْ ببارْكَكْ،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0" y="3315788"/>
            <a:ext cx="6008914" cy="3563257"/>
          </a:xfrm>
          <a:prstGeom prst="cloudCallout">
            <a:avLst>
              <a:gd name="adj1" fmla="val 65963"/>
              <a:gd name="adj2" fmla="val -1057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SA" sz="2800" dirty="0" err="1">
                <a:solidFill>
                  <a:schemeClr val="tx1"/>
                </a:solidFill>
              </a:rPr>
              <a:t>وإسمَكْ</a:t>
            </a:r>
            <a:r>
              <a:rPr lang="ar-SA" sz="2800" dirty="0">
                <a:solidFill>
                  <a:schemeClr val="tx1"/>
                </a:solidFill>
              </a:rPr>
              <a:t> بيكُون عَظِيم بين النَّاس، ورَحْ بِتْكُون </a:t>
            </a:r>
            <a:r>
              <a:rPr lang="ar-SA" sz="2800" dirty="0" err="1">
                <a:solidFill>
                  <a:schemeClr val="tx1"/>
                </a:solidFill>
              </a:rPr>
              <a:t>إنتَ</a:t>
            </a:r>
            <a:r>
              <a:rPr lang="ar-SA" sz="2800" dirty="0">
                <a:solidFill>
                  <a:schemeClr val="tx1"/>
                </a:solidFill>
              </a:rPr>
              <a:t> بَرَكِة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لَغيرَك ، </a:t>
            </a:r>
            <a:r>
              <a:rPr lang="ar-SA" sz="2800" dirty="0" err="1">
                <a:solidFill>
                  <a:schemeClr val="tx1"/>
                </a:solidFill>
              </a:rPr>
              <a:t>ويلْلِي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2800" dirty="0" err="1">
                <a:solidFill>
                  <a:schemeClr val="tx1"/>
                </a:solidFill>
              </a:rPr>
              <a:t>بيلْعَنَك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2800" dirty="0" err="1">
                <a:solidFill>
                  <a:schemeClr val="tx1"/>
                </a:solidFill>
              </a:rPr>
              <a:t>بِلْعَنو</a:t>
            </a:r>
            <a:r>
              <a:rPr lang="ar-SA" sz="2800" dirty="0">
                <a:solidFill>
                  <a:schemeClr val="tx1"/>
                </a:solidFill>
              </a:rPr>
              <a:t>، </a:t>
            </a:r>
            <a:r>
              <a:rPr lang="ar-SA" sz="2800" dirty="0" err="1">
                <a:solidFill>
                  <a:schemeClr val="tx1"/>
                </a:solidFill>
              </a:rPr>
              <a:t>ويلْلِي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2800" dirty="0" err="1">
                <a:solidFill>
                  <a:schemeClr val="tx1"/>
                </a:solidFill>
              </a:rPr>
              <a:t>بِيبَارْكَكْ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2800" dirty="0" err="1">
                <a:solidFill>
                  <a:schemeClr val="tx1"/>
                </a:solidFill>
              </a:rPr>
              <a:t>بِبارْكُو</a:t>
            </a:r>
            <a:r>
              <a:rPr lang="ar-SA" sz="2800" dirty="0">
                <a:solidFill>
                  <a:schemeClr val="tx1"/>
                </a:solidFill>
              </a:rPr>
              <a:t>، وكِلْ شُعوب الأرض رَحْ </a:t>
            </a:r>
            <a:r>
              <a:rPr lang="ar-SA" sz="2800" dirty="0" err="1">
                <a:solidFill>
                  <a:schemeClr val="tx1"/>
                </a:solidFill>
              </a:rPr>
              <a:t>بِتِتْبارَكْ</a:t>
            </a:r>
            <a:r>
              <a:rPr lang="ar-SA" sz="2800" dirty="0">
                <a:solidFill>
                  <a:schemeClr val="tx1"/>
                </a:solidFill>
              </a:rPr>
              <a:t> مِنَّك".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"/>
            <a:ext cx="9144001" cy="6858001"/>
          </a:xfrm>
        </p:spPr>
      </p:pic>
      <p:sp>
        <p:nvSpPr>
          <p:cNvPr id="3" name="Rectangle 2"/>
          <p:cNvSpPr/>
          <p:nvPr/>
        </p:nvSpPr>
        <p:spPr>
          <a:xfrm>
            <a:off x="97969" y="5010025"/>
            <a:ext cx="8941527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راحْ إبراهيم مِتِلْ ما أمَرُو الله (وراح مَعُو لوُط)، كان إبراهيم عُمْرُو 75 </a:t>
            </a:r>
            <a:r>
              <a:rPr lang="ar-SA" sz="2800" dirty="0" err="1"/>
              <a:t>سنة.أخَدْ</a:t>
            </a:r>
            <a:r>
              <a:rPr lang="ar-SA" sz="2800" dirty="0"/>
              <a:t> مَعُو مَرْتُو سارَة </a:t>
            </a:r>
            <a:r>
              <a:rPr lang="ar-SA" sz="2800" dirty="0" err="1"/>
              <a:t>وإبِنْ</a:t>
            </a:r>
            <a:r>
              <a:rPr lang="ar-SA" sz="2800" dirty="0"/>
              <a:t> </a:t>
            </a:r>
            <a:r>
              <a:rPr lang="ar-SA" sz="2800" dirty="0" err="1"/>
              <a:t>خَيُّو</a:t>
            </a:r>
            <a:r>
              <a:rPr lang="ar-SA" sz="2800" dirty="0"/>
              <a:t> لوط وكِلّ </a:t>
            </a:r>
            <a:r>
              <a:rPr lang="ar-SA" sz="2800" dirty="0" err="1"/>
              <a:t>شي</a:t>
            </a:r>
            <a:r>
              <a:rPr lang="ar-SA" sz="2800" dirty="0"/>
              <a:t> </a:t>
            </a:r>
            <a:r>
              <a:rPr lang="ar-SA" sz="2800" dirty="0" err="1"/>
              <a:t>بيملكُو</a:t>
            </a:r>
            <a:r>
              <a:rPr lang="ar-SA" sz="2800" dirty="0"/>
              <a:t> مِنْ خَدَمْ وغَنَم ومَواشِي، تَ </a:t>
            </a:r>
            <a:r>
              <a:rPr lang="ar-SA" sz="2800" dirty="0" err="1"/>
              <a:t>وِصْلُو</a:t>
            </a:r>
            <a:r>
              <a:rPr lang="ar-LB" sz="2800" dirty="0"/>
              <a:t>ا</a:t>
            </a:r>
            <a:r>
              <a:rPr lang="ar-SA" sz="2800" dirty="0"/>
              <a:t> لأرِضْ جديدة </a:t>
            </a:r>
            <a:r>
              <a:rPr lang="ar-SA" sz="2800" dirty="0" err="1"/>
              <a:t>هِيِّي</a:t>
            </a:r>
            <a:r>
              <a:rPr lang="ar-SA" sz="2800" dirty="0"/>
              <a:t> أَرِضْ كِنْعَان</a:t>
            </a:r>
            <a:r>
              <a:rPr lang="ar-SA" dirty="0"/>
              <a:t>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62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2" y="0"/>
            <a:ext cx="9144001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وصَار يِمشِي إبراهيم بهالأرِض، وظَهَرْلُو الله وقلْلُو : "لنَسْلَك يلْلِي رَح بيِجي بَعْدَك بَعْطِي هيدِي الأرض. وهَونِيك بَنَى إبراهيم مَذْبَح للرَّبْ لأنُّو الرَّبّ ظَهَرْلُو وصَار يِرحَلْ إبراهيم حَتَّى وصِل لصَحراء النقَّب.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"/>
            <a:ext cx="9144000" cy="69755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0114" y="110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000" dirty="0"/>
              <a:t>وصَار يِمشِي إبراهيم </a:t>
            </a:r>
            <a:r>
              <a:rPr lang="ar-SA" sz="4000" dirty="0" err="1"/>
              <a:t>بهالأرِض</a:t>
            </a:r>
            <a:r>
              <a:rPr lang="ar-SA" sz="4000" dirty="0"/>
              <a:t>، </a:t>
            </a:r>
            <a:r>
              <a:rPr lang="ar-SA" sz="4000" dirty="0" err="1"/>
              <a:t>وظَهَرْلُو</a:t>
            </a:r>
            <a:r>
              <a:rPr lang="ar-SA" sz="4000" dirty="0"/>
              <a:t> الله </a:t>
            </a:r>
            <a:r>
              <a:rPr lang="ar-SA" sz="4000" dirty="0" err="1"/>
              <a:t>وقلْلُو</a:t>
            </a:r>
            <a:r>
              <a:rPr lang="ar-SA" sz="4000" dirty="0"/>
              <a:t> </a:t>
            </a:r>
            <a:r>
              <a:rPr lang="ar-LB" dirty="0"/>
              <a:t>: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498527" y="2731824"/>
            <a:ext cx="7363175" cy="3786541"/>
          </a:xfrm>
          <a:prstGeom prst="cloudCallout">
            <a:avLst>
              <a:gd name="adj1" fmla="val 58917"/>
              <a:gd name="adj2" fmla="val -74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r>
              <a:rPr lang="ar-SA" sz="3200" dirty="0"/>
              <a:t>لنَسْلَك </a:t>
            </a:r>
            <a:r>
              <a:rPr lang="ar-SA" sz="3200" dirty="0" err="1"/>
              <a:t>يلْلِي</a:t>
            </a:r>
            <a:r>
              <a:rPr lang="ar-SA" sz="3200" dirty="0"/>
              <a:t> رَح </a:t>
            </a:r>
            <a:r>
              <a:rPr lang="ar-SA" sz="3200" dirty="0" err="1"/>
              <a:t>بيِجي</a:t>
            </a:r>
            <a:r>
              <a:rPr lang="ar-SA" sz="3200" dirty="0"/>
              <a:t> بَعْدَك بَعْطِي هيدِي الأرض. وهَونِيك بَنَى إبراهيم مَذْبَح للرَّبْ </a:t>
            </a:r>
            <a:r>
              <a:rPr lang="ar-SA" sz="3200" dirty="0" err="1"/>
              <a:t>لأنُّو</a:t>
            </a:r>
            <a:r>
              <a:rPr lang="ar-SA" sz="3200" dirty="0"/>
              <a:t> الرَّبّ </a:t>
            </a:r>
            <a:r>
              <a:rPr lang="ar-SA" sz="3200" dirty="0" err="1"/>
              <a:t>ظَهَرْلُو</a:t>
            </a:r>
            <a:r>
              <a:rPr lang="ar-SA" sz="3200" dirty="0"/>
              <a:t> وصَار يِرحَلْ إبراهيم حَتَّى وصِل لصَحراء النقَّب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13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26347" y="248770"/>
            <a:ext cx="5769505" cy="4935071"/>
          </a:xfrm>
          <a:prstGeom prst="cloudCallout">
            <a:avLst>
              <a:gd name="adj1" fmla="val 67671"/>
              <a:gd name="adj2" fmla="val 40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طلب الله من ابراهيم؟</a:t>
            </a:r>
          </a:p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عمل ابراهيم؟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47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037771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050" y="0"/>
            <a:ext cx="9144000" cy="6858000"/>
          </a:xfrm>
        </p:spPr>
      </p:pic>
      <p:sp>
        <p:nvSpPr>
          <p:cNvPr id="5" name="Oval 4"/>
          <p:cNvSpPr/>
          <p:nvPr/>
        </p:nvSpPr>
        <p:spPr>
          <a:xfrm>
            <a:off x="4362993" y="5976"/>
            <a:ext cx="4684957" cy="1613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الله يعقد عهداً مع إبراهيم </a:t>
            </a:r>
            <a:endParaRPr lang="en-US" sz="3500" dirty="0"/>
          </a:p>
        </p:txBody>
      </p:sp>
      <p:sp>
        <p:nvSpPr>
          <p:cNvPr id="7" name="Rectangle 6"/>
          <p:cNvSpPr/>
          <p:nvPr/>
        </p:nvSpPr>
        <p:spPr>
          <a:xfrm>
            <a:off x="3391732" y="4671875"/>
            <a:ext cx="565621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dirty="0"/>
              <a:t>كان إبراهيم كتير غَنِي </a:t>
            </a:r>
            <a:r>
              <a:rPr lang="ar-SA" sz="3200" dirty="0" err="1"/>
              <a:t>وعِنْدُو</a:t>
            </a:r>
            <a:r>
              <a:rPr lang="ar-SA" sz="3200" dirty="0"/>
              <a:t> مِنْ كِلّ </a:t>
            </a:r>
            <a:r>
              <a:rPr lang="ar-SA" sz="3200" dirty="0" err="1"/>
              <a:t>شي</a:t>
            </a:r>
            <a:r>
              <a:rPr lang="ar-SA" sz="3200" dirty="0"/>
              <a:t>، مِنْ مَواشِي وفِضَّة وذَهَبْ، وكِان لوط كَمان غَني.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82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248503" cy="6936377"/>
          </a:xfrm>
        </p:spPr>
      </p:pic>
      <p:sp>
        <p:nvSpPr>
          <p:cNvPr id="5" name="Rectangle 4"/>
          <p:cNvSpPr/>
          <p:nvPr/>
        </p:nvSpPr>
        <p:spPr>
          <a:xfrm>
            <a:off x="1321565" y="5760720"/>
            <a:ext cx="6241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3000" dirty="0"/>
              <a:t>وصار </a:t>
            </a:r>
            <a:r>
              <a:rPr lang="ar-SA" sz="3000" dirty="0"/>
              <a:t>في خِلاف بَيْن رِعْيان إبراهيم </a:t>
            </a:r>
            <a:endParaRPr lang="ar-LB" sz="3000" dirty="0"/>
          </a:p>
          <a:p>
            <a:pPr algn="ctr"/>
            <a:r>
              <a:rPr lang="ar-SA" sz="3000" dirty="0"/>
              <a:t>ورِعْيان لوط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02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81105" y="914737"/>
            <a:ext cx="23391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b="1" dirty="0"/>
              <a:t>قال إبراهيم </a:t>
            </a:r>
            <a:endParaRPr lang="ar-LB" sz="3000" b="1" dirty="0"/>
          </a:p>
          <a:p>
            <a:pPr algn="ctr" rtl="1"/>
            <a:r>
              <a:rPr lang="ar-SA" sz="3000" b="1" dirty="0"/>
              <a:t>للوط : </a:t>
            </a:r>
            <a:endParaRPr lang="ar-LB" sz="3000" b="1" dirty="0"/>
          </a:p>
        </p:txBody>
      </p:sp>
      <p:sp>
        <p:nvSpPr>
          <p:cNvPr id="8" name="Cloud Callout 7"/>
          <p:cNvSpPr/>
          <p:nvPr/>
        </p:nvSpPr>
        <p:spPr>
          <a:xfrm>
            <a:off x="0" y="3429000"/>
            <a:ext cx="8395482" cy="3296531"/>
          </a:xfrm>
          <a:prstGeom prst="cloudCallout">
            <a:avLst>
              <a:gd name="adj1" fmla="val 20365"/>
              <a:gd name="adj2" fmla="val -9933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تَمَا يكُون في خلاف بيني وبينَك خلْلِينا نِفْتِرِقْ وكِلْ واحَد يرُوح مِن جِهَّة،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 إذا رُحْت شِمال أنا بِرُوح يَمين. 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وإذا رُحِتْ يَمينْ أنا بروحْ شمال".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20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112025" y="296091"/>
            <a:ext cx="29097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b="1" dirty="0"/>
              <a:t>قال إبراهيم</a:t>
            </a:r>
            <a:endParaRPr lang="ar-LB" sz="4000" b="1" dirty="0"/>
          </a:p>
          <a:p>
            <a:pPr algn="ctr" rtl="1"/>
            <a:r>
              <a:rPr lang="ar-SA" sz="4000" b="1" dirty="0"/>
              <a:t> للوط </a:t>
            </a:r>
            <a:r>
              <a:rPr lang="ar-SA" b="1" dirty="0"/>
              <a:t>: </a:t>
            </a:r>
            <a:endParaRPr lang="ar-LB" b="1" dirty="0"/>
          </a:p>
        </p:txBody>
      </p:sp>
      <p:sp>
        <p:nvSpPr>
          <p:cNvPr id="3" name="Rectangle 2"/>
          <p:cNvSpPr/>
          <p:nvPr/>
        </p:nvSpPr>
        <p:spPr>
          <a:xfrm>
            <a:off x="354326" y="5287559"/>
            <a:ext cx="8534401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وهَيْك صَار. أطلَّع لُوط وشِاف سَهِلْ الأردُن وراح صَوب نَهر الأردن،  وراح إبراهيم صَوب أَرِض كِنعان.</a:t>
            </a:r>
            <a:r>
              <a:rPr lang="ar-LB" sz="3000" dirty="0"/>
              <a:t> </a:t>
            </a:r>
            <a:r>
              <a:rPr lang="ar-SA" sz="3000" dirty="0"/>
              <a:t>سكَن لُوط حَدْ سَدوم. وكانوا أهل سَدوم أشرار كتير.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15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Desktop\صور الصفوف مصحح\livres pour web\EB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034" y="0"/>
            <a:ext cx="4810109" cy="70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225014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7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546364" y="0"/>
            <a:ext cx="23150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500" dirty="0"/>
              <a:t>ظ</a:t>
            </a:r>
            <a:r>
              <a:rPr lang="ar-SA" sz="2500" dirty="0"/>
              <a:t>هَرْ الله لإبراهيم</a:t>
            </a:r>
            <a:endParaRPr lang="ar-LB" sz="2500" dirty="0"/>
          </a:p>
          <a:p>
            <a:pPr algn="ctr" rtl="1"/>
            <a:r>
              <a:rPr lang="ar-SA" sz="2500" dirty="0"/>
              <a:t> بالحِلِم </a:t>
            </a:r>
            <a:r>
              <a:rPr lang="ar-SA" sz="2500" dirty="0" err="1"/>
              <a:t>وقلْلُو</a:t>
            </a:r>
            <a:endParaRPr lang="en-US" sz="2500" dirty="0"/>
          </a:p>
        </p:txBody>
      </p:sp>
      <p:sp>
        <p:nvSpPr>
          <p:cNvPr id="6" name="Cloud Callout 5"/>
          <p:cNvSpPr/>
          <p:nvPr/>
        </p:nvSpPr>
        <p:spPr>
          <a:xfrm>
            <a:off x="3546364" y="1602377"/>
            <a:ext cx="5252531" cy="2636482"/>
          </a:xfrm>
          <a:prstGeom prst="cloudCallout">
            <a:avLst>
              <a:gd name="adj1" fmla="val -31115"/>
              <a:gd name="adj2" fmla="val -8000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"ما تْخَاف يا إبراهيم، أنا رَحّ بِحميك وأَجْرَك عِندِي كبير". </a:t>
            </a:r>
            <a:endParaRPr lang="ar-LB" sz="32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8194" y="4212848"/>
            <a:ext cx="6296297" cy="2636482"/>
          </a:xfrm>
          <a:prstGeom prst="cloudCallout">
            <a:avLst>
              <a:gd name="adj1" fmla="val -11605"/>
              <a:gd name="adj2" fmla="val -13847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يا رَبْ، ما رَزَقْتني وَلَد، </a:t>
            </a:r>
            <a:r>
              <a:rPr lang="ar-SA" sz="3200" dirty="0" err="1">
                <a:solidFill>
                  <a:schemeClr val="tx1"/>
                </a:solidFill>
              </a:rPr>
              <a:t>ويلْلِي</a:t>
            </a:r>
            <a:r>
              <a:rPr lang="ar-SA" sz="3200" dirty="0">
                <a:solidFill>
                  <a:schemeClr val="tx1"/>
                </a:solidFill>
              </a:rPr>
              <a:t> رَحْ </a:t>
            </a:r>
            <a:r>
              <a:rPr lang="ar-SA" sz="3200" dirty="0" err="1">
                <a:solidFill>
                  <a:schemeClr val="tx1"/>
                </a:solidFill>
              </a:rPr>
              <a:t>بيورَتْ</a:t>
            </a:r>
            <a:r>
              <a:rPr lang="ar-SA" sz="3200" dirty="0">
                <a:solidFill>
                  <a:schemeClr val="tx1"/>
                </a:solidFill>
              </a:rPr>
              <a:t> كِلْ </a:t>
            </a:r>
            <a:r>
              <a:rPr lang="ar-SA" sz="3200" dirty="0" err="1">
                <a:solidFill>
                  <a:schemeClr val="tx1"/>
                </a:solidFill>
              </a:rPr>
              <a:t>شِي</a:t>
            </a:r>
            <a:r>
              <a:rPr lang="ar-SA" sz="3200" dirty="0">
                <a:solidFill>
                  <a:schemeClr val="tx1"/>
                </a:solidFill>
              </a:rPr>
              <a:t>، هُوّي الرِجّال </a:t>
            </a:r>
            <a:r>
              <a:rPr lang="ar-SA" sz="3200" dirty="0" err="1">
                <a:solidFill>
                  <a:schemeClr val="tx1"/>
                </a:solidFill>
              </a:rPr>
              <a:t>يلْلِي</a:t>
            </a:r>
            <a:r>
              <a:rPr lang="ar-SA" sz="3200" dirty="0">
                <a:solidFill>
                  <a:schemeClr val="tx1"/>
                </a:solidFill>
              </a:rPr>
              <a:t> رِبِي بِبَيتي"</a:t>
            </a:r>
            <a:endParaRPr lang="ar-LB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84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0915" y="149721"/>
            <a:ext cx="18421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b="1" dirty="0" err="1"/>
              <a:t>قلْلُو</a:t>
            </a:r>
            <a:r>
              <a:rPr lang="ar-SA" sz="3000" b="1" dirty="0"/>
              <a:t> الله</a:t>
            </a:r>
            <a:r>
              <a:rPr lang="ar-LB" sz="3000" b="1" dirty="0"/>
              <a:t>:</a:t>
            </a:r>
            <a:r>
              <a:rPr lang="ar-SA" sz="3000" b="1" dirty="0"/>
              <a:t> </a:t>
            </a:r>
            <a:endParaRPr lang="en-US" sz="3000" dirty="0"/>
          </a:p>
        </p:txBody>
      </p:sp>
      <p:sp>
        <p:nvSpPr>
          <p:cNvPr id="6" name="Cloud Callout 5"/>
          <p:cNvSpPr/>
          <p:nvPr/>
        </p:nvSpPr>
        <p:spPr>
          <a:xfrm>
            <a:off x="0" y="2390279"/>
            <a:ext cx="6068758" cy="4318000"/>
          </a:xfrm>
          <a:prstGeom prst="cloudCallout">
            <a:avLst>
              <a:gd name="adj1" fmla="val 13442"/>
              <a:gd name="adj2" fmla="val -8831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 err="1">
                <a:solidFill>
                  <a:schemeClr val="tx1"/>
                </a:solidFill>
              </a:rPr>
              <a:t>لأ</a:t>
            </a:r>
            <a:r>
              <a:rPr lang="ar-SA" sz="3200" dirty="0">
                <a:solidFill>
                  <a:schemeClr val="tx1"/>
                </a:solidFill>
              </a:rPr>
              <a:t>، مِشْ هُوّي </a:t>
            </a:r>
            <a:r>
              <a:rPr lang="ar-SA" sz="3200" dirty="0" err="1">
                <a:solidFill>
                  <a:schemeClr val="tx1"/>
                </a:solidFill>
              </a:rPr>
              <a:t>يلْلِي</a:t>
            </a:r>
            <a:r>
              <a:rPr lang="ar-SA" sz="3200" dirty="0">
                <a:solidFill>
                  <a:schemeClr val="tx1"/>
                </a:solidFill>
              </a:rPr>
              <a:t> رَحْ </a:t>
            </a:r>
            <a:r>
              <a:rPr lang="ar-SA" sz="3200" dirty="0" err="1">
                <a:solidFill>
                  <a:schemeClr val="tx1"/>
                </a:solidFill>
              </a:rPr>
              <a:t>بِيورَتَك</a:t>
            </a:r>
            <a:r>
              <a:rPr lang="ar-SA" sz="3200" dirty="0">
                <a:solidFill>
                  <a:schemeClr val="tx1"/>
                </a:solidFill>
              </a:rPr>
              <a:t>، </a:t>
            </a:r>
            <a:r>
              <a:rPr lang="ar-SA" sz="3200" dirty="0" err="1">
                <a:solidFill>
                  <a:schemeClr val="tx1"/>
                </a:solidFill>
              </a:rPr>
              <a:t>يلْلِي</a:t>
            </a:r>
            <a:r>
              <a:rPr lang="ar-SA" sz="3200" dirty="0">
                <a:solidFill>
                  <a:schemeClr val="tx1"/>
                </a:solidFill>
              </a:rPr>
              <a:t> رَح </a:t>
            </a:r>
            <a:r>
              <a:rPr lang="ar-SA" sz="3200" dirty="0" err="1">
                <a:solidFill>
                  <a:schemeClr val="tx1"/>
                </a:solidFill>
              </a:rPr>
              <a:t>بيجِي</a:t>
            </a:r>
            <a:r>
              <a:rPr lang="ar-SA" sz="3200" dirty="0">
                <a:solidFill>
                  <a:schemeClr val="tx1"/>
                </a:solidFill>
              </a:rPr>
              <a:t> مِنَّك هُوّي </a:t>
            </a:r>
            <a:r>
              <a:rPr lang="ar-SA" sz="3200" dirty="0" err="1">
                <a:solidFill>
                  <a:schemeClr val="tx1"/>
                </a:solidFill>
              </a:rPr>
              <a:t>يلْلِي</a:t>
            </a:r>
            <a:r>
              <a:rPr lang="ar-SA" sz="3200" dirty="0">
                <a:solidFill>
                  <a:schemeClr val="tx1"/>
                </a:solidFill>
              </a:rPr>
              <a:t> بَدُو </a:t>
            </a:r>
            <a:r>
              <a:rPr lang="ar-SA" sz="3200" dirty="0" err="1">
                <a:solidFill>
                  <a:schemeClr val="tx1"/>
                </a:solidFill>
              </a:rPr>
              <a:t>يورَتَك</a:t>
            </a:r>
            <a:r>
              <a:rPr lang="ar-LB" sz="3200" dirty="0">
                <a:solidFill>
                  <a:schemeClr val="tx1"/>
                </a:solidFill>
              </a:rPr>
              <a:t>.</a:t>
            </a:r>
            <a:r>
              <a:rPr lang="ar-SA" sz="3200" dirty="0">
                <a:solidFill>
                  <a:schemeClr val="tx1"/>
                </a:solidFill>
              </a:rPr>
              <a:t> طْلاعْ لَبَرّا وشُوفْ </a:t>
            </a:r>
            <a:r>
              <a:rPr lang="ar-SA" sz="3200" dirty="0" err="1">
                <a:solidFill>
                  <a:schemeClr val="tx1"/>
                </a:solidFill>
              </a:rPr>
              <a:t>السَمَا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SA" sz="3200" dirty="0" err="1">
                <a:solidFill>
                  <a:schemeClr val="tx1"/>
                </a:solidFill>
              </a:rPr>
              <a:t>وانْجُومَا</a:t>
            </a:r>
            <a:r>
              <a:rPr lang="ar-SA" sz="3200" dirty="0">
                <a:solidFill>
                  <a:schemeClr val="tx1"/>
                </a:solidFill>
              </a:rPr>
              <a:t>، وعِدَّا إذا فيك، هَيْك رَحْ بيكُون نَسلَك".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3" name="Oval 2"/>
          <p:cNvSpPr/>
          <p:nvPr/>
        </p:nvSpPr>
        <p:spPr>
          <a:xfrm>
            <a:off x="685799" y="404446"/>
            <a:ext cx="3288323" cy="1547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/>
              <a:t>وطلِع ابراهيم واتْطلّع بالسما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91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61257" y="143691"/>
            <a:ext cx="6004251" cy="4203551"/>
          </a:xfrm>
          <a:prstGeom prst="cloudCallout">
            <a:avLst>
              <a:gd name="adj1" fmla="val 56628"/>
              <a:gd name="adj2" fmla="val 5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أهمّ </a:t>
            </a:r>
            <a:r>
              <a:rPr lang="ar-LB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شِي</a:t>
            </a:r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وَعَد فيه الله إبراهيم؟</a:t>
            </a:r>
          </a:p>
          <a:p>
            <a:pPr algn="ctr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قولكُن رح بيآمن؟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16306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02368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384" y="3331029"/>
            <a:ext cx="5953250" cy="3858773"/>
          </a:xfrm>
        </p:spPr>
      </p:pic>
      <p:sp>
        <p:nvSpPr>
          <p:cNvPr id="5" name="Rounded Rectangular Callout 4"/>
          <p:cNvSpPr/>
          <p:nvPr/>
        </p:nvSpPr>
        <p:spPr>
          <a:xfrm>
            <a:off x="836023" y="478973"/>
            <a:ext cx="6466115" cy="2381794"/>
          </a:xfrm>
          <a:prstGeom prst="wedgeRoundRectCallout">
            <a:avLst>
              <a:gd name="adj1" fmla="val -7904"/>
              <a:gd name="adj2" fmla="val 696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أكيد !</a:t>
            </a: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آمَنْ إبراهيم بِكِلْمِة الله، وشِاف الله إنّو إبراهيم إنسان عَظيم …</a:t>
            </a:r>
            <a:endParaRPr lang="ar-LB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 err="1">
                <a:solidFill>
                  <a:schemeClr val="tx1"/>
                </a:solidFill>
              </a:rPr>
              <a:t>لأنو</a:t>
            </a:r>
            <a:r>
              <a:rPr lang="ar-SA" sz="3000" b="1" dirty="0">
                <a:solidFill>
                  <a:schemeClr val="tx1"/>
                </a:solidFill>
              </a:rPr>
              <a:t> آمن </a:t>
            </a:r>
            <a:r>
              <a:rPr lang="ar-SA" sz="3000" b="1" dirty="0" err="1">
                <a:solidFill>
                  <a:schemeClr val="tx1"/>
                </a:solidFill>
              </a:rPr>
              <a:t>بِكِلْمتُو</a:t>
            </a:r>
            <a:r>
              <a:rPr lang="ar-SA" sz="3000" b="1" dirty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835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960104"/>
          </a:xfrm>
        </p:spPr>
      </p:pic>
      <p:sp>
        <p:nvSpPr>
          <p:cNvPr id="5" name="Oval 4"/>
          <p:cNvSpPr/>
          <p:nvPr/>
        </p:nvSpPr>
        <p:spPr>
          <a:xfrm>
            <a:off x="5513866" y="-49349"/>
            <a:ext cx="3630134" cy="1319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/>
              <a:t>مولد </a:t>
            </a:r>
          </a:p>
          <a:p>
            <a:pPr algn="ctr"/>
            <a:r>
              <a:rPr lang="ar-LB" sz="4000" dirty="0"/>
              <a:t>اسماعيل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6188278" y="4079853"/>
            <a:ext cx="2955722" cy="2015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2500" dirty="0"/>
              <a:t>سَارَة مرت إبراهيم ما جابِت وَلَد ؛ </a:t>
            </a:r>
            <a:endParaRPr lang="ar-LB" sz="2500" dirty="0"/>
          </a:p>
          <a:p>
            <a:pPr algn="ctr" rtl="1"/>
            <a:r>
              <a:rPr lang="ar-SA" sz="2500" dirty="0"/>
              <a:t>وكِان عِنْدَا خَادمِة مَصرِيّة اسمَا هَاجَرْ.</a:t>
            </a:r>
            <a:endParaRPr lang="en-US" sz="2500" dirty="0"/>
          </a:p>
          <a:p>
            <a:pPr algn="ctr" rtl="1"/>
            <a:r>
              <a:rPr lang="ar-SA" sz="2500" dirty="0"/>
              <a:t>قالِتْ سَارة لإبراهيم</a:t>
            </a:r>
            <a:endParaRPr lang="en-US" sz="2500" dirty="0"/>
          </a:p>
        </p:txBody>
      </p:sp>
      <p:sp>
        <p:nvSpPr>
          <p:cNvPr id="6" name="Cloud Callout 5"/>
          <p:cNvSpPr/>
          <p:nvPr/>
        </p:nvSpPr>
        <p:spPr>
          <a:xfrm>
            <a:off x="-470263" y="6740434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638322" y="3289189"/>
            <a:ext cx="4911635" cy="2312126"/>
          </a:xfrm>
          <a:prstGeom prst="cloudCallout">
            <a:avLst>
              <a:gd name="adj1" fmla="val 11348"/>
              <a:gd name="adj2" fmla="val -81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dirty="0"/>
              <a:t>أنا مِشْ عَمْ جيب ولاد، خُود هاجَر الخَادْمِة، بَرْكي </a:t>
            </a:r>
            <a:r>
              <a:rPr lang="ar-SA" sz="2600" dirty="0" err="1"/>
              <a:t>بِتْجِيبْ</a:t>
            </a:r>
            <a:r>
              <a:rPr lang="ar-SA" sz="2600" dirty="0"/>
              <a:t> </a:t>
            </a:r>
            <a:r>
              <a:rPr lang="ar-SA" sz="2600" dirty="0" err="1"/>
              <a:t>هِيِّي</a:t>
            </a:r>
            <a:r>
              <a:rPr lang="ar-SA" sz="2600" dirty="0"/>
              <a:t> ولاد </a:t>
            </a:r>
            <a:r>
              <a:rPr lang="ar-SA" sz="2600" dirty="0" err="1"/>
              <a:t>وبْيِعْمَر</a:t>
            </a:r>
            <a:r>
              <a:rPr lang="ar-SA" sz="2600" dirty="0"/>
              <a:t> بَيِتْنا</a:t>
            </a:r>
            <a:r>
              <a:rPr lang="ar-SA" dirty="0"/>
              <a:t>. </a:t>
            </a:r>
            <a:endParaRPr lang="ar-LB" dirty="0"/>
          </a:p>
        </p:txBody>
      </p:sp>
      <p:sp>
        <p:nvSpPr>
          <p:cNvPr id="8" name="Rectangle 7"/>
          <p:cNvSpPr/>
          <p:nvPr/>
        </p:nvSpPr>
        <p:spPr>
          <a:xfrm>
            <a:off x="191548" y="5285009"/>
            <a:ext cx="19350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هيك صار و</a:t>
            </a:r>
            <a:r>
              <a:rPr lang="ar-SA" sz="3200" dirty="0"/>
              <a:t>حِبلِت هَاجَرْ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982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886890" y="566678"/>
            <a:ext cx="43107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000" dirty="0">
                <a:solidFill>
                  <a:prstClr val="black"/>
                </a:solidFill>
              </a:rPr>
              <a:t>شِكيِت سارَه هَمَّا لإبراهيم،</a:t>
            </a:r>
            <a:endParaRPr lang="ar-LB" sz="3000" dirty="0">
              <a:solidFill>
                <a:prstClr val="black"/>
              </a:solidFill>
            </a:endParaRPr>
          </a:p>
          <a:p>
            <a:pPr lvl="0" algn="ctr" rtl="1"/>
            <a:r>
              <a:rPr lang="ar-SA" sz="3000" dirty="0">
                <a:solidFill>
                  <a:prstClr val="black"/>
                </a:solidFill>
              </a:rPr>
              <a:t> قَلّلا :"الخادْمِة لإلِك، اعمِلِي مِتِل </a:t>
            </a:r>
            <a:r>
              <a:rPr lang="ar-SA" sz="3000" dirty="0" err="1">
                <a:solidFill>
                  <a:prstClr val="black"/>
                </a:solidFill>
              </a:rPr>
              <a:t>مابَدَّك</a:t>
            </a:r>
            <a:r>
              <a:rPr lang="ar-SA" sz="3000" dirty="0">
                <a:solidFill>
                  <a:prstClr val="black"/>
                </a:solidFill>
              </a:rPr>
              <a:t>«</a:t>
            </a:r>
            <a:endParaRPr lang="ar-LB" sz="3000" dirty="0">
              <a:solidFill>
                <a:prstClr val="black"/>
              </a:solidFill>
            </a:endParaRPr>
          </a:p>
          <a:p>
            <a:pPr lvl="0" algn="ctr" rtl="1"/>
            <a:r>
              <a:rPr lang="ar-LB" sz="3000" dirty="0">
                <a:solidFill>
                  <a:prstClr val="black"/>
                </a:solidFill>
              </a:rPr>
              <a:t>قِس</a:t>
            </a:r>
            <a:r>
              <a:rPr lang="ar-SA" sz="3000" dirty="0" err="1">
                <a:solidFill>
                  <a:prstClr val="black"/>
                </a:solidFill>
              </a:rPr>
              <a:t>يِتْ</a:t>
            </a:r>
            <a:r>
              <a:rPr lang="ar-SA" sz="3000" dirty="0">
                <a:solidFill>
                  <a:prstClr val="black"/>
                </a:solidFill>
              </a:rPr>
              <a:t> سَارة عَلَى</a:t>
            </a:r>
            <a:endParaRPr lang="ar-LB" sz="3000" dirty="0">
              <a:solidFill>
                <a:prstClr val="black"/>
              </a:solidFill>
            </a:endParaRPr>
          </a:p>
          <a:p>
            <a:pPr lvl="0" algn="ctr" rtl="1"/>
            <a:r>
              <a:rPr lang="ar-SA" sz="3000" dirty="0">
                <a:solidFill>
                  <a:prstClr val="black"/>
                </a:solidFill>
              </a:rPr>
              <a:t> هاجَر، فَهَرَبِتْ</a:t>
            </a:r>
            <a:r>
              <a:rPr lang="ar-SA" dirty="0">
                <a:solidFill>
                  <a:prstClr val="black"/>
                </a:solidFill>
              </a:rPr>
              <a:t>. </a:t>
            </a:r>
            <a:endParaRPr lang="ar-LB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68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596743" y="-136769"/>
            <a:ext cx="2707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>
                <a:solidFill>
                  <a:prstClr val="black"/>
                </a:solidFill>
              </a:rPr>
              <a:t>ولَكِن سِمْعِتْ مَلاك </a:t>
            </a:r>
            <a:endParaRPr lang="ar-LB" sz="4000" dirty="0">
              <a:solidFill>
                <a:prstClr val="black"/>
              </a:solidFill>
            </a:endParaRPr>
          </a:p>
          <a:p>
            <a:pPr algn="ctr" rtl="1"/>
            <a:r>
              <a:rPr lang="ar-SA" sz="4000" dirty="0">
                <a:solidFill>
                  <a:prstClr val="black"/>
                </a:solidFill>
              </a:rPr>
              <a:t>الرَّبّ </a:t>
            </a:r>
            <a:r>
              <a:rPr lang="ar-SA" sz="4000" dirty="0" err="1">
                <a:solidFill>
                  <a:prstClr val="black"/>
                </a:solidFill>
              </a:rPr>
              <a:t>بيقلّلا</a:t>
            </a:r>
            <a:r>
              <a:rPr lang="ar-LB" sz="4000" dirty="0">
                <a:solidFill>
                  <a:prstClr val="black"/>
                </a:solidFill>
              </a:rPr>
              <a:t>:</a:t>
            </a:r>
            <a:r>
              <a:rPr lang="ar-SA" sz="4000" dirty="0">
                <a:solidFill>
                  <a:prstClr val="black"/>
                </a:solidFill>
              </a:rPr>
              <a:t> </a:t>
            </a:r>
            <a:endParaRPr lang="en-US" sz="4000" dirty="0"/>
          </a:p>
        </p:txBody>
      </p:sp>
      <p:sp>
        <p:nvSpPr>
          <p:cNvPr id="6" name="Cloud Callout 5"/>
          <p:cNvSpPr/>
          <p:nvPr/>
        </p:nvSpPr>
        <p:spPr>
          <a:xfrm>
            <a:off x="638322" y="3289189"/>
            <a:ext cx="4911635" cy="2312126"/>
          </a:xfrm>
          <a:prstGeom prst="cloudCallout">
            <a:avLst>
              <a:gd name="adj1" fmla="val 11348"/>
              <a:gd name="adj2" fmla="val -81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</a:rPr>
              <a:t>لوَيِن </a:t>
            </a:r>
            <a:r>
              <a:rPr lang="ar-SA" sz="4000" b="1" dirty="0" err="1">
                <a:solidFill>
                  <a:prstClr val="black"/>
                </a:solidFill>
              </a:rPr>
              <a:t>رَايْحَة</a:t>
            </a:r>
            <a:r>
              <a:rPr lang="ar-SA" sz="4000" b="1" dirty="0">
                <a:solidFill>
                  <a:prstClr val="black"/>
                </a:solidFill>
              </a:rPr>
              <a:t> يا هاجَر</a:t>
            </a:r>
            <a:r>
              <a:rPr lang="ar-LB" sz="4000" b="1" dirty="0">
                <a:solidFill>
                  <a:prstClr val="black"/>
                </a:solidFill>
              </a:rPr>
              <a:t>؟</a:t>
            </a:r>
            <a:endParaRPr lang="ar-LB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570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39" y="0"/>
            <a:ext cx="9235440" cy="6779623"/>
          </a:xfrm>
        </p:spPr>
      </p:pic>
      <p:sp>
        <p:nvSpPr>
          <p:cNvPr id="5" name="Cloud Callout 4"/>
          <p:cNvSpPr/>
          <p:nvPr/>
        </p:nvSpPr>
        <p:spPr>
          <a:xfrm>
            <a:off x="2767568" y="3746389"/>
            <a:ext cx="4911635" cy="2312126"/>
          </a:xfrm>
          <a:prstGeom prst="cloudCallout">
            <a:avLst>
              <a:gd name="adj1" fmla="val -45035"/>
              <a:gd name="adj2" fmla="val -78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 err="1">
                <a:solidFill>
                  <a:prstClr val="black"/>
                </a:solidFill>
              </a:rPr>
              <a:t>هِرْبِانِة</a:t>
            </a:r>
            <a:r>
              <a:rPr lang="ar-SA" sz="4000" dirty="0">
                <a:solidFill>
                  <a:prstClr val="black"/>
                </a:solidFill>
              </a:rPr>
              <a:t> مِنْ مْعَلِمْتِي لأنَّا قاسية </a:t>
            </a:r>
            <a:r>
              <a:rPr lang="ar-SA" sz="4000" dirty="0" err="1">
                <a:solidFill>
                  <a:prstClr val="black"/>
                </a:solidFill>
              </a:rPr>
              <a:t>عْلَيّي</a:t>
            </a:r>
            <a:r>
              <a:rPr lang="ar-SA" sz="4000" dirty="0">
                <a:solidFill>
                  <a:prstClr val="black"/>
                </a:solidFill>
              </a:rPr>
              <a:t>".</a:t>
            </a:r>
            <a:endParaRPr lang="ar-LB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15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609599" y="4112149"/>
            <a:ext cx="7450184" cy="2312126"/>
          </a:xfrm>
          <a:prstGeom prst="cloudCallout">
            <a:avLst>
              <a:gd name="adj1" fmla="val 17370"/>
              <a:gd name="adj2" fmla="val -89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sz="3200" dirty="0">
                <a:solidFill>
                  <a:prstClr val="black"/>
                </a:solidFill>
              </a:rPr>
              <a:t>ارجَعِي وما تْخَافي، </a:t>
            </a:r>
            <a:endParaRPr lang="ar-LB" sz="3200" dirty="0">
              <a:solidFill>
                <a:prstClr val="black"/>
              </a:solidFill>
            </a:endParaRPr>
          </a:p>
          <a:p>
            <a:pPr lvl="0" algn="ctr" rtl="1"/>
            <a:r>
              <a:rPr lang="ar-LB" sz="3200" dirty="0">
                <a:solidFill>
                  <a:prstClr val="black"/>
                </a:solidFill>
              </a:rPr>
              <a:t>ر</a:t>
            </a:r>
            <a:r>
              <a:rPr lang="ar-SA" sz="3200" dirty="0">
                <a:solidFill>
                  <a:prstClr val="black"/>
                </a:solidFill>
              </a:rPr>
              <a:t>حْ </a:t>
            </a:r>
            <a:r>
              <a:rPr lang="ar-SA" sz="3200" dirty="0" err="1">
                <a:solidFill>
                  <a:prstClr val="black"/>
                </a:solidFill>
              </a:rPr>
              <a:t>بْتِجيبي</a:t>
            </a:r>
            <a:r>
              <a:rPr lang="ar-SA" sz="3200" dirty="0">
                <a:solidFill>
                  <a:prstClr val="black"/>
                </a:solidFill>
              </a:rPr>
              <a:t> صَبي سَمّيه اسماعيل </a:t>
            </a:r>
            <a:r>
              <a:rPr lang="ar-SA" sz="3200" dirty="0" err="1">
                <a:solidFill>
                  <a:prstClr val="black"/>
                </a:solidFill>
              </a:rPr>
              <a:t>لأنُّو</a:t>
            </a:r>
            <a:r>
              <a:rPr lang="ar-SA" sz="3200" dirty="0">
                <a:solidFill>
                  <a:prstClr val="black"/>
                </a:solidFill>
              </a:rPr>
              <a:t> الله </a:t>
            </a:r>
            <a:r>
              <a:rPr lang="ar-SA" sz="3200" b="1" dirty="0">
                <a:solidFill>
                  <a:prstClr val="black"/>
                </a:solidFill>
              </a:rPr>
              <a:t>سمِع صَوت عَذابِك".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24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9524" y="982773"/>
            <a:ext cx="4042768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الرّابع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54" y="4347180"/>
            <a:ext cx="3821316" cy="770749"/>
          </a:xfrm>
        </p:spPr>
        <p:txBody>
          <a:bodyPr>
            <a:noAutofit/>
          </a:bodyPr>
          <a:lstStyle/>
          <a:p>
            <a:pPr algn="ctr" rtl="1"/>
            <a:r>
              <a:rPr lang="ar-LB" sz="7000" b="1" dirty="0"/>
              <a:t>إبراهيم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889340" y="0"/>
            <a:ext cx="3788229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ورجْعِت هاجَر وولدّت، وجابِتْ لإبراهيم صَبي وسمَّاه إسماعيل.</a:t>
            </a:r>
            <a:endParaRPr lang="fr-FR" sz="2800" dirty="0"/>
          </a:p>
          <a:p>
            <a:pPr algn="ctr" rtl="1"/>
            <a:r>
              <a:rPr lang="ar-SA" sz="2800" dirty="0"/>
              <a:t>وقَال الله لإبراهيم :</a:t>
            </a:r>
            <a:endParaRPr lang="ar-LB" sz="2800" dirty="0"/>
          </a:p>
        </p:txBody>
      </p:sp>
      <p:sp>
        <p:nvSpPr>
          <p:cNvPr id="6" name="Cloud Callout 5"/>
          <p:cNvSpPr/>
          <p:nvPr/>
        </p:nvSpPr>
        <p:spPr>
          <a:xfrm>
            <a:off x="4049486" y="4336869"/>
            <a:ext cx="5094514" cy="2521131"/>
          </a:xfrm>
          <a:prstGeom prst="cloudCallout">
            <a:avLst>
              <a:gd name="adj1" fmla="val -115192"/>
              <a:gd name="adj2" fmla="val 7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أنا رَح بارِك سارة ورح </a:t>
            </a:r>
            <a:r>
              <a:rPr lang="ar-SA" sz="4000" dirty="0" err="1">
                <a:solidFill>
                  <a:schemeClr val="tx1"/>
                </a:solidFill>
              </a:rPr>
              <a:t>بِتْجِيب</a:t>
            </a:r>
            <a:r>
              <a:rPr lang="ar-SA" sz="4000" dirty="0">
                <a:solidFill>
                  <a:schemeClr val="tx1"/>
                </a:solidFill>
              </a:rPr>
              <a:t> صَبي.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204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38859"/>
            <a:ext cx="9240013" cy="6996859"/>
          </a:xfrm>
        </p:spPr>
      </p:pic>
      <p:sp>
        <p:nvSpPr>
          <p:cNvPr id="3" name="Rectangle 2"/>
          <p:cNvSpPr/>
          <p:nvPr/>
        </p:nvSpPr>
        <p:spPr>
          <a:xfrm>
            <a:off x="6409616" y="203405"/>
            <a:ext cx="24504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/>
              <a:t>سَجَد إبراهيم</a:t>
            </a:r>
            <a:endParaRPr lang="ar-LB" sz="3200" dirty="0"/>
          </a:p>
          <a:p>
            <a:pPr algn="ctr" rtl="1"/>
            <a:r>
              <a:rPr lang="ar-SA" sz="3200" dirty="0"/>
              <a:t> وضِحِك </a:t>
            </a:r>
            <a:endParaRPr lang="ar-LB" sz="3200" dirty="0"/>
          </a:p>
          <a:p>
            <a:pPr algn="ctr" rtl="1"/>
            <a:r>
              <a:rPr lang="ar-SA" sz="3200" dirty="0" err="1"/>
              <a:t>بِقَلْبُو</a:t>
            </a:r>
            <a:r>
              <a:rPr lang="ar-SA" sz="3200" dirty="0"/>
              <a:t> وقال : 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67545" y="-111760"/>
            <a:ext cx="4700398" cy="3573417"/>
          </a:xfrm>
          <a:prstGeom prst="cloudCallout">
            <a:avLst>
              <a:gd name="adj1" fmla="val 94809"/>
              <a:gd name="adj2" fmla="val 108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err="1">
                <a:solidFill>
                  <a:schemeClr val="tx1"/>
                </a:solidFill>
              </a:rPr>
              <a:t>يلْلِي</a:t>
            </a:r>
            <a:r>
              <a:rPr lang="ar-SA" sz="3200" dirty="0">
                <a:solidFill>
                  <a:schemeClr val="tx1"/>
                </a:solidFill>
              </a:rPr>
              <a:t> رَح </a:t>
            </a:r>
            <a:r>
              <a:rPr lang="ar-SA" sz="3200" dirty="0" err="1">
                <a:solidFill>
                  <a:schemeClr val="tx1"/>
                </a:solidFill>
              </a:rPr>
              <a:t>بيصير</a:t>
            </a:r>
            <a:r>
              <a:rPr lang="ar-SA" sz="3200" dirty="0">
                <a:solidFill>
                  <a:schemeClr val="tx1"/>
                </a:solidFill>
              </a:rPr>
              <a:t> عمرُو ميِة سنة رح </a:t>
            </a:r>
            <a:r>
              <a:rPr lang="ar-SA" sz="3200" dirty="0" err="1">
                <a:solidFill>
                  <a:schemeClr val="tx1"/>
                </a:solidFill>
              </a:rPr>
              <a:t>بيجبْلُو</a:t>
            </a:r>
            <a:r>
              <a:rPr lang="ar-SA" sz="3200" dirty="0">
                <a:solidFill>
                  <a:schemeClr val="tx1"/>
                </a:solidFill>
              </a:rPr>
              <a:t> وَلدْ، </a:t>
            </a:r>
            <a:r>
              <a:rPr lang="ar-SA" sz="3200" dirty="0" err="1">
                <a:solidFill>
                  <a:schemeClr val="tx1"/>
                </a:solidFill>
              </a:rPr>
              <a:t>ويلْلِي</a:t>
            </a:r>
            <a:r>
              <a:rPr lang="ar-SA" sz="3200" dirty="0">
                <a:solidFill>
                  <a:schemeClr val="tx1"/>
                </a:solidFill>
              </a:rPr>
              <a:t> عُمْرا تِسْعين رَح بِتْوَلِّد.</a:t>
            </a:r>
            <a:endParaRPr lang="ar-LB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27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760"/>
            <a:ext cx="9144000" cy="6996859"/>
          </a:xfrm>
        </p:spPr>
      </p:pic>
      <p:sp>
        <p:nvSpPr>
          <p:cNvPr id="3" name="Rectangle 2"/>
          <p:cNvSpPr/>
          <p:nvPr/>
        </p:nvSpPr>
        <p:spPr>
          <a:xfrm>
            <a:off x="5755053" y="203405"/>
            <a:ext cx="3132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/>
              <a:t>وقال</a:t>
            </a:r>
            <a:r>
              <a:rPr lang="ar-LB" sz="3200" dirty="0"/>
              <a:t> ابراهيم</a:t>
            </a:r>
            <a:r>
              <a:rPr lang="ar-SA" sz="3200" dirty="0"/>
              <a:t> </a:t>
            </a:r>
            <a:r>
              <a:rPr lang="ar-SA" sz="3200" dirty="0" err="1"/>
              <a:t>لألله</a:t>
            </a:r>
            <a:r>
              <a:rPr lang="ar-SA" sz="3200" dirty="0"/>
              <a:t> 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4671730" y="939437"/>
            <a:ext cx="4321575" cy="1645920"/>
          </a:xfrm>
          <a:prstGeom prst="cloudCallout">
            <a:avLst>
              <a:gd name="adj1" fmla="val -45142"/>
              <a:gd name="adj2" fmla="val 244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err="1">
                <a:solidFill>
                  <a:schemeClr val="tx1"/>
                </a:solidFill>
              </a:rPr>
              <a:t>بيكْفِي</a:t>
            </a:r>
            <a:r>
              <a:rPr lang="ar-SA" sz="3200" dirty="0">
                <a:solidFill>
                  <a:schemeClr val="tx1"/>
                </a:solidFill>
              </a:rPr>
              <a:t> إنو إسماعيل يعيشْ</a:t>
            </a:r>
            <a:endParaRPr lang="ar-LB" sz="32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9564" y="1609700"/>
            <a:ext cx="5155063" cy="5426656"/>
          </a:xfrm>
          <a:prstGeom prst="cloudCallout">
            <a:avLst>
              <a:gd name="adj1" fmla="val -1063"/>
              <a:gd name="adj2" fmla="val -6904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سارَه مَرْتَك رَح </a:t>
            </a:r>
            <a:r>
              <a:rPr lang="ar-SA" sz="3200" dirty="0" err="1">
                <a:solidFill>
                  <a:schemeClr val="tx1"/>
                </a:solidFill>
              </a:rPr>
              <a:t>بِتْجِيب</a:t>
            </a:r>
            <a:r>
              <a:rPr lang="ar-SA" sz="3200" dirty="0">
                <a:solidFill>
                  <a:schemeClr val="tx1"/>
                </a:solidFill>
              </a:rPr>
              <a:t> صَب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ي، بتسَمّي</a:t>
            </a:r>
            <a:r>
              <a:rPr lang="ar-LB" sz="3200" dirty="0">
                <a:solidFill>
                  <a:schemeClr val="tx1"/>
                </a:solidFill>
              </a:rPr>
              <a:t>ه</a:t>
            </a:r>
            <a:r>
              <a:rPr lang="ar-SA" sz="3200" dirty="0">
                <a:solidFill>
                  <a:schemeClr val="tx1"/>
                </a:solidFill>
              </a:rPr>
              <a:t> اسحَق، ورَحْ بيكُون بيني وبينُو عَهِد أبدي. رَح ببارِك إسماعيل ولكِن عهدي رَح بيكُون مَع اسحَق</a:t>
            </a:r>
            <a:endParaRPr lang="ar-LB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535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47918" y="174811"/>
            <a:ext cx="5981497" cy="5056094"/>
          </a:xfrm>
          <a:prstGeom prst="cloudCallout">
            <a:avLst>
              <a:gd name="adj1" fmla="val 70755"/>
              <a:gd name="adj2" fmla="val 13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tx1"/>
                </a:solidFill>
              </a:rPr>
              <a:t>من ب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عد ما س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معنا </a:t>
            </a:r>
            <a:r>
              <a:rPr lang="ar-LB" sz="4000" b="1" dirty="0">
                <a:solidFill>
                  <a:schemeClr val="tx1"/>
                </a:solidFill>
              </a:rPr>
              <a:t>هال</a:t>
            </a:r>
            <a:r>
              <a:rPr lang="ar-AE" sz="4000" b="1" dirty="0">
                <a:solidFill>
                  <a:schemeClr val="tx1"/>
                </a:solidFill>
              </a:rPr>
              <a:t>ق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ص</a:t>
            </a:r>
            <a:r>
              <a:rPr lang="ar-LB" sz="4000" b="1" dirty="0">
                <a:solidFill>
                  <a:schemeClr val="tx1"/>
                </a:solidFill>
              </a:rPr>
              <a:t>ّ</a:t>
            </a:r>
            <a:r>
              <a:rPr lang="ar-AE" sz="4000" b="1" dirty="0">
                <a:solidFill>
                  <a:schemeClr val="tx1"/>
                </a:solidFill>
              </a:rPr>
              <a:t>ة</a:t>
            </a:r>
            <a:r>
              <a:rPr lang="ar-LB" sz="4000" b="1" dirty="0">
                <a:solidFill>
                  <a:schemeClr val="tx1"/>
                </a:solidFill>
              </a:rPr>
              <a:t>،</a:t>
            </a:r>
            <a:r>
              <a:rPr lang="ar-AE" sz="4000" b="1" dirty="0">
                <a:solidFill>
                  <a:schemeClr val="tx1"/>
                </a:solidFill>
              </a:rPr>
              <a:t> ج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ر</a:t>
            </a:r>
            <a:r>
              <a:rPr lang="ar-LB" sz="4000" b="1" dirty="0">
                <a:solidFill>
                  <a:schemeClr val="tx1"/>
                </a:solidFill>
              </a:rPr>
              <a:t>ْ</a:t>
            </a:r>
            <a:r>
              <a:rPr lang="ar-AE" sz="4000" b="1" dirty="0">
                <a:solidFill>
                  <a:schemeClr val="tx1"/>
                </a:solidFill>
              </a:rPr>
              <a:t>ب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يا </a:t>
            </a:r>
            <a:r>
              <a:rPr lang="ar-LB" sz="4000" b="1" dirty="0">
                <a:solidFill>
                  <a:schemeClr val="tx1"/>
                </a:solidFill>
              </a:rPr>
              <a:t>أ</a:t>
            </a:r>
            <a:r>
              <a:rPr lang="ar-AE" sz="4000" b="1" dirty="0">
                <a:solidFill>
                  <a:schemeClr val="tx1"/>
                </a:solidFill>
              </a:rPr>
              <a:t>صدقائي عمل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و ه</a:t>
            </a:r>
            <a:r>
              <a:rPr lang="ar-LB" sz="4000" b="1" dirty="0">
                <a:solidFill>
                  <a:schemeClr val="tx1"/>
                </a:solidFill>
              </a:rPr>
              <a:t>ا</a:t>
            </a:r>
            <a:r>
              <a:rPr lang="ar-AE" sz="4000" b="1" dirty="0">
                <a:solidFill>
                  <a:schemeClr val="tx1"/>
                </a:solidFill>
              </a:rPr>
              <a:t>لت</a:t>
            </a:r>
            <a:r>
              <a:rPr lang="ar-LB" sz="4000" b="1" dirty="0">
                <a:solidFill>
                  <a:schemeClr val="tx1"/>
                </a:solidFill>
              </a:rPr>
              <a:t>َّ</a:t>
            </a:r>
            <a:r>
              <a:rPr lang="ar-AE" sz="4000" b="1" dirty="0">
                <a:solidFill>
                  <a:schemeClr val="tx1"/>
                </a:solidFill>
              </a:rPr>
              <a:t>م</a:t>
            </a:r>
            <a:r>
              <a:rPr lang="ar-LB" sz="4000" b="1" dirty="0">
                <a:solidFill>
                  <a:schemeClr val="tx1"/>
                </a:solidFill>
              </a:rPr>
              <a:t>ا</a:t>
            </a:r>
            <a:r>
              <a:rPr lang="ar-AE" sz="4000" b="1" dirty="0">
                <a:solidFill>
                  <a:schemeClr val="tx1"/>
                </a:solidFill>
              </a:rPr>
              <a:t>رين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0693" y="1048871"/>
            <a:ext cx="1479177" cy="4293483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000" dirty="0"/>
              <a:t>حطّوا </a:t>
            </a:r>
          </a:p>
          <a:p>
            <a:pPr algn="ctr"/>
            <a:r>
              <a:rPr lang="ar-LB" sz="3000" dirty="0"/>
              <a:t>علامة</a:t>
            </a:r>
          </a:p>
          <a:p>
            <a:pPr algn="ctr"/>
            <a:r>
              <a:rPr lang="ar-LB" sz="3000" dirty="0"/>
              <a:t>صح </a:t>
            </a:r>
          </a:p>
          <a:p>
            <a:pPr algn="ctr"/>
            <a:r>
              <a:rPr lang="ar-LB" sz="3000" dirty="0"/>
              <a:t>عند اقوال الله لإبراهيم </a:t>
            </a:r>
          </a:p>
          <a:p>
            <a:pPr algn="ctr"/>
            <a:endParaRPr lang="en-US" sz="3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006"/>
            <a:ext cx="6835290" cy="6648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16" y="567"/>
            <a:ext cx="7338977" cy="6857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0693" y="1048871"/>
            <a:ext cx="1479177" cy="4293483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000" dirty="0"/>
              <a:t>حطّوا </a:t>
            </a:r>
          </a:p>
          <a:p>
            <a:pPr algn="ctr"/>
            <a:r>
              <a:rPr lang="ar-LB" sz="3000" dirty="0"/>
              <a:t>علامة</a:t>
            </a:r>
          </a:p>
          <a:p>
            <a:pPr algn="ctr"/>
            <a:r>
              <a:rPr lang="ar-LB" sz="3000" dirty="0"/>
              <a:t>صح </a:t>
            </a:r>
          </a:p>
          <a:p>
            <a:pPr algn="ctr"/>
            <a:r>
              <a:rPr lang="ar-LB" sz="3000" dirty="0"/>
              <a:t>عند اقوال الله لإبراهيم </a:t>
            </a:r>
          </a:p>
          <a:p>
            <a:pPr algn="ctr"/>
            <a:endParaRPr lang="en-US" sz="3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993" y="0"/>
            <a:ext cx="907926" cy="86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334" y="1591235"/>
            <a:ext cx="907926" cy="86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110" y="3263153"/>
            <a:ext cx="907926" cy="86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68" y="2312894"/>
            <a:ext cx="710424" cy="677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945" y="0"/>
            <a:ext cx="907926" cy="865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630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754" y="0"/>
            <a:ext cx="930075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319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46" y="352697"/>
            <a:ext cx="8194766" cy="2071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182" b="-5851"/>
          <a:stretch/>
        </p:blipFill>
        <p:spPr>
          <a:xfrm>
            <a:off x="404949" y="2423886"/>
            <a:ext cx="5269559" cy="5269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385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140" y="2847703"/>
            <a:ext cx="7796369" cy="35246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12058"/>
            <a:ext cx="6745941" cy="202602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ar-LB" b="1" dirty="0"/>
              <a:t>وهلّق خلّينا كِلنا سَوا نقول هالعبارة يلي لازم نتذكّرها </a:t>
            </a:r>
            <a:br>
              <a:rPr lang="en-US" b="1" dirty="0"/>
            </a:br>
            <a:r>
              <a:rPr lang="ar-LB" b="1" dirty="0"/>
              <a:t>و تنحفر بقلوبنا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621398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79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8212"/>
            <a:ext cx="7079967" cy="208671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0"/>
            <a:ext cx="7530353" cy="3998497"/>
          </a:xfrm>
          <a:prstGeom prst="cloudCallout">
            <a:avLst>
              <a:gd name="adj1" fmla="val 46323"/>
              <a:gd name="adj2" fmla="val 37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وهيدا الفعل يلي بدّي ياكن تعيشوا هالأسبوع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483" y="2756647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268" y="136544"/>
            <a:ext cx="5331221" cy="658491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88129" y="282387"/>
            <a:ext cx="5015129" cy="3998497"/>
          </a:xfrm>
          <a:prstGeom prst="cloudCallout">
            <a:avLst>
              <a:gd name="adj1" fmla="val 73705"/>
              <a:gd name="adj2" fmla="val 2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500" b="1" dirty="0">
                <a:solidFill>
                  <a:schemeClr val="tx1"/>
                </a:solidFill>
              </a:rPr>
              <a:t>ومنخت</a:t>
            </a:r>
            <a:r>
              <a:rPr lang="ar-LB" sz="4500" b="1" dirty="0">
                <a:solidFill>
                  <a:schemeClr val="tx1"/>
                </a:solidFill>
              </a:rPr>
              <a:t>ُ</a:t>
            </a:r>
            <a:r>
              <a:rPr lang="ar-AE" sz="4500" b="1" dirty="0">
                <a:solidFill>
                  <a:schemeClr val="tx1"/>
                </a:solidFill>
              </a:rPr>
              <a:t>م ل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AE" sz="4500" b="1" dirty="0">
                <a:solidFill>
                  <a:schemeClr val="tx1"/>
                </a:solidFill>
              </a:rPr>
              <a:t>قا</a:t>
            </a:r>
            <a:r>
              <a:rPr lang="ar-LB" sz="4500" b="1" dirty="0">
                <a:solidFill>
                  <a:schemeClr val="tx1"/>
                </a:solidFill>
              </a:rPr>
              <a:t>ءْ</a:t>
            </a:r>
            <a:r>
              <a:rPr lang="ar-AE" sz="4500" b="1" dirty="0">
                <a:solidFill>
                  <a:schemeClr val="tx1"/>
                </a:solidFill>
              </a:rPr>
              <a:t>نا الي</a:t>
            </a:r>
            <a:r>
              <a:rPr lang="ar-LB" sz="4500" b="1" dirty="0">
                <a:solidFill>
                  <a:schemeClr val="tx1"/>
                </a:solidFill>
              </a:rPr>
              <a:t>َ</a:t>
            </a:r>
            <a:r>
              <a:rPr lang="ar-AE" sz="4500" b="1" dirty="0">
                <a:solidFill>
                  <a:schemeClr val="tx1"/>
                </a:solidFill>
              </a:rPr>
              <a:t>وم ب</a:t>
            </a:r>
            <a:r>
              <a:rPr lang="ar-LB" sz="4500" b="1" dirty="0">
                <a:solidFill>
                  <a:schemeClr val="tx1"/>
                </a:solidFill>
              </a:rPr>
              <a:t>ِال</a:t>
            </a:r>
            <a:r>
              <a:rPr lang="ar-AE" sz="4500" b="1" dirty="0">
                <a:solidFill>
                  <a:schemeClr val="tx1"/>
                </a:solidFill>
              </a:rPr>
              <a:t>ص</a:t>
            </a:r>
            <a:r>
              <a:rPr lang="ar-LB" sz="4500" b="1" dirty="0">
                <a:solidFill>
                  <a:schemeClr val="tx1"/>
                </a:solidFill>
              </a:rPr>
              <a:t>ّ</a:t>
            </a:r>
            <a:r>
              <a:rPr lang="ar-AE" sz="4500" b="1" dirty="0">
                <a:solidFill>
                  <a:schemeClr val="tx1"/>
                </a:solidFill>
              </a:rPr>
              <a:t>لاة</a:t>
            </a:r>
            <a:r>
              <a:rPr lang="ar-LB" sz="45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743200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4664"/>
            <a:ext cx="9144000" cy="4948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641824"/>
            <a:ext cx="4331477" cy="3197175"/>
          </a:xfrm>
          <a:prstGeom prst="cloudCallout">
            <a:avLst>
              <a:gd name="adj1" fmla="val 81253"/>
              <a:gd name="adj2" fmla="val 14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الأسبوع القادم</a:t>
            </a:r>
            <a:r>
              <a:rPr lang="en-US" sz="4125" dirty="0">
                <a:solidFill>
                  <a:schemeClr val="tx1"/>
                </a:solidFill>
              </a:rPr>
              <a:t>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66" y="1881625"/>
            <a:ext cx="3482788" cy="49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2388" y="174813"/>
            <a:ext cx="5177117" cy="4880513"/>
          </a:xfrm>
          <a:prstGeom prst="cloudCallout">
            <a:avLst>
              <a:gd name="adj1" fmla="val 72944"/>
              <a:gd name="adj2" fmla="val 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سلام المسيح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بلقاءْنا اليوم رَحْ نِسمَعْ قِصِّة شَخص هوُّي بَيْ كَلّ المُؤمنين!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رَكْزوا مَعِي 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وسمَعوني مْنِيح!</a:t>
            </a: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087" y="2743200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" y="66193"/>
            <a:ext cx="3241260" cy="324126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54698" y="809897"/>
            <a:ext cx="5254171" cy="2299064"/>
          </a:xfrm>
          <a:prstGeom prst="cloudCallout">
            <a:avLst>
              <a:gd name="adj1" fmla="val -70505"/>
              <a:gd name="adj2" fmla="val 3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هَدَفنا من هاللقاء؟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827" y="4221854"/>
            <a:ext cx="75572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b="1" dirty="0">
                <a:solidFill>
                  <a:schemeClr val="accent1">
                    <a:lumMod val="75000"/>
                  </a:schemeClr>
                </a:solidFill>
              </a:rPr>
              <a:t>نشرح كيف إنو بِسبَب إيمان ابراهِيم،  بارَك الله كِل نَسلُو وجَميع أُمَم الأرض، </a:t>
            </a:r>
          </a:p>
          <a:p>
            <a:pPr algn="r" rtl="1"/>
            <a:r>
              <a:rPr lang="ar-LB" sz="3200" b="1" dirty="0">
                <a:solidFill>
                  <a:schemeClr val="accent1">
                    <a:lumMod val="75000"/>
                  </a:schemeClr>
                </a:solidFill>
              </a:rPr>
              <a:t>ونكتِشِف </a:t>
            </a:r>
            <a:r>
              <a:rPr lang="ar-LB" sz="3200" dirty="0"/>
              <a:t>إنّو ابراهيم وِثِق بِالله ثِقَة مُطلَقَة واتّكَل عليه، ونِختِبِر </a:t>
            </a:r>
            <a:r>
              <a:rPr lang="ar-LB" sz="3200" dirty="0" err="1"/>
              <a:t>هَالشي</a:t>
            </a:r>
            <a:r>
              <a:rPr lang="ar-LB" sz="3200" dirty="0"/>
              <a:t> مِتِل إبراهيم!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3102" y="522514"/>
            <a:ext cx="5965448" cy="3793990"/>
          </a:xfrm>
          <a:prstGeom prst="cloudCallout">
            <a:avLst>
              <a:gd name="adj1" fmla="val 61638"/>
              <a:gd name="adj2" fmla="val 26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حدا منكُن اسمُو ابراهيم ؟مين فيه يخبّرني </a:t>
            </a:r>
            <a:r>
              <a:rPr lang="ar-LB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شِي</a:t>
            </a:r>
            <a:r>
              <a:rPr lang="ar-LB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عن إبراهيم؟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0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72" y="1724297"/>
            <a:ext cx="6438132" cy="5233093"/>
          </a:xfrm>
        </p:spPr>
      </p:pic>
      <p:sp>
        <p:nvSpPr>
          <p:cNvPr id="7" name="Rounded Rectangular Callout 6"/>
          <p:cNvSpPr/>
          <p:nvPr/>
        </p:nvSpPr>
        <p:spPr>
          <a:xfrm>
            <a:off x="1776549" y="1387187"/>
            <a:ext cx="5669280" cy="203780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4500" dirty="0"/>
              <a:t>   هوي بي المؤمنين</a:t>
            </a:r>
            <a:endParaRPr lang="en-US" sz="4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47256" y="84147"/>
            <a:ext cx="4222378" cy="13312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b="1" dirty="0"/>
              <a:t>برافو</a:t>
            </a:r>
            <a:endParaRPr lang="en-US" sz="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16306"/>
            <a:ext cx="2783541" cy="397725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43" y="1808359"/>
            <a:ext cx="6957312" cy="47692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217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0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0070C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727</TotalTime>
  <Words>790</Words>
  <Application>Microsoft Office PowerPoint</Application>
  <PresentationFormat>On-screen Show (4:3)</PresentationFormat>
  <Paragraphs>128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الرّابع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وهلّق خلّينا كِلنا سَوا نقول هالعبارة يلي لازم نتذكّرها  و تنحفر بقلوبنا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eb4-renc-04-اللقاء الرابع رابع اساسي</dc:title>
  <dc:creator>Michel Haddad</dc:creator>
  <cp:lastModifiedBy>Michel Haddad (Prof)</cp:lastModifiedBy>
  <cp:revision>64</cp:revision>
  <cp:lastPrinted>2020-10-15T07:56:23Z</cp:lastPrinted>
  <dcterms:created xsi:type="dcterms:W3CDTF">2020-08-25T06:38:39Z</dcterms:created>
  <dcterms:modified xsi:type="dcterms:W3CDTF">2021-12-03T20:00:39Z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12590387-8CF2-4E8B-8C16-331EBE19537A</vt:lpwstr>
  </property>
  <property fmtid="{D5CDD505-2E9C-101B-9397-08002B2CF9AE}" pid="3" name="ArticulatePath">
    <vt:lpwstr>eb4-renc-04-اللقاء الرابع رابع اساسي</vt:lpwstr>
  </property>
</Properties>
</file>