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1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264" r:id="rId9"/>
    <p:sldId id="326" r:id="rId10"/>
    <p:sldId id="311" r:id="rId11"/>
    <p:sldId id="291" r:id="rId12"/>
    <p:sldId id="353" r:id="rId13"/>
    <p:sldId id="293" r:id="rId14"/>
    <p:sldId id="356" r:id="rId15"/>
    <p:sldId id="354" r:id="rId16"/>
    <p:sldId id="295" r:id="rId17"/>
    <p:sldId id="339" r:id="rId18"/>
    <p:sldId id="357" r:id="rId19"/>
    <p:sldId id="358" r:id="rId20"/>
    <p:sldId id="360" r:id="rId21"/>
    <p:sldId id="361" r:id="rId22"/>
    <p:sldId id="362" r:id="rId23"/>
    <p:sldId id="363" r:id="rId24"/>
    <p:sldId id="342" r:id="rId25"/>
    <p:sldId id="364" r:id="rId26"/>
    <p:sldId id="344" r:id="rId27"/>
    <p:sldId id="365" r:id="rId28"/>
    <p:sldId id="286" r:id="rId29"/>
    <p:sldId id="288" r:id="rId30"/>
    <p:sldId id="348" r:id="rId31"/>
    <p:sldId id="349" r:id="rId32"/>
    <p:sldId id="350" r:id="rId33"/>
    <p:sldId id="303" r:id="rId34"/>
    <p:sldId id="287" r:id="rId35"/>
    <p:sldId id="351" r:id="rId36"/>
    <p:sldId id="310" r:id="rId37"/>
    <p:sldId id="285" r:id="rId38"/>
    <p:sldId id="352" r:id="rId39"/>
    <p:sldId id="28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0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9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6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5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1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9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69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8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2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34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0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8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51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3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9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1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1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68852" y="471488"/>
            <a:ext cx="4774686" cy="4765299"/>
          </a:xfrm>
          <a:prstGeom prst="cloudCallout">
            <a:avLst>
              <a:gd name="adj1" fmla="val 83159"/>
              <a:gd name="adj2" fmla="val 6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وهلّق خلّونا نشوف شُو بيقُول الكْتِاب المُقَدّس عن إبراهيم و إبنو اسحق!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506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r>
              <a:rPr lang="ar-SA" sz="3700" dirty="0">
                <a:solidFill>
                  <a:schemeClr val="tx1"/>
                </a:solidFill>
              </a:rPr>
              <a:t>كان إبراهيم قَاعِد قِدَّام بِابْ الخَيْمِة عَ طَقّة الظُّهر، اطَلَّعْ وشَافْ 3 رْجِال واقفِينْ عَلى مَسافة قريبة منّو، قام تَيْلاقيُن وسَلَّمْ عليُنْ وسَجَدلُنْ للأرض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161365"/>
            <a:ext cx="6844553" cy="102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الله يعد إبراهيم بابن </a:t>
            </a:r>
            <a:endParaRPr lang="en-US" sz="35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361" y="1045443"/>
            <a:ext cx="5357813" cy="3555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000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6649" y="315396"/>
            <a:ext cx="2467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وقال لواحَد مِنُّنْ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314325"/>
            <a:ext cx="5529263" cy="2886075"/>
          </a:xfrm>
          <a:prstGeom prst="cloudCallout">
            <a:avLst>
              <a:gd name="adj1" fmla="val 61637"/>
              <a:gd name="adj2" fmla="val 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612" y="628561"/>
            <a:ext cx="50006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خلْلِيني جِبِلْكُن مَيّ تَتْغَسْلوا إجْرَيْكُنْ وتِرْتاحُوا تَحْت الشَجَرَة ، وتاكْلُوا شِي يِسْنُد قَلِبْكُن، بَعْدَيْن روحُو والله مَعْكُنْ، لأنّو مِشْ بالصِدْفِة جيتُوا لَهَون".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3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Internal Storage 6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  <a:p>
            <a:pPr algn="ctr" rtl="1"/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dirty="0"/>
              <a:t>قَالُولُوا :"عمُول مِتِلْ ما قِلتْ". حَضَّرْلُنْ إبراهيم أَكِلْ وأَكَلُوا،  وقالولوا : "وين سارَة مَرتَك ؟"</a:t>
            </a:r>
            <a:endParaRPr lang="en-US" b="1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8951"/>
            <a:ext cx="9144000" cy="3829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7042" y="201096"/>
            <a:ext cx="19559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5000" dirty="0"/>
              <a:t>قَالُولُوا</a:t>
            </a:r>
            <a:r>
              <a:rPr lang="en-US" sz="5000" dirty="0"/>
              <a:t>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71611" y="1114425"/>
            <a:ext cx="4786313" cy="1671638"/>
          </a:xfrm>
          <a:prstGeom prst="wedgeRoundRectCallout">
            <a:avLst>
              <a:gd name="adj1" fmla="val 18624"/>
              <a:gd name="adj2" fmla="val 119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000" dirty="0">
                <a:solidFill>
                  <a:schemeClr val="tx1"/>
                </a:solidFill>
              </a:rPr>
              <a:t>عمُول مِتِلْ</a:t>
            </a:r>
            <a:endParaRPr lang="en-US" sz="5000" dirty="0">
              <a:solidFill>
                <a:schemeClr val="tx1"/>
              </a:solidFill>
            </a:endParaRPr>
          </a:p>
          <a:p>
            <a:pPr algn="ctr"/>
            <a:r>
              <a:rPr lang="ar-SA" sz="5000" dirty="0">
                <a:solidFill>
                  <a:schemeClr val="tx1"/>
                </a:solidFill>
              </a:rPr>
              <a:t> ما قِلتْ</a:t>
            </a:r>
            <a:endParaRPr lang="en-US" sz="5000" dirty="0"/>
          </a:p>
        </p:txBody>
      </p:sp>
      <p:sp>
        <p:nvSpPr>
          <p:cNvPr id="10" name="Rectangle 9"/>
          <p:cNvSpPr/>
          <p:nvPr/>
        </p:nvSpPr>
        <p:spPr>
          <a:xfrm>
            <a:off x="0" y="6150114"/>
            <a:ext cx="581761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r" rtl="1"/>
            <a:r>
              <a:rPr lang="ar-LB" sz="4000" dirty="0"/>
              <a:t>ح</a:t>
            </a:r>
            <a:r>
              <a:rPr lang="ar-SA" sz="4000" dirty="0"/>
              <a:t>ضَّرْلُنْ إبراهيم أَكِلْ وأَكَلُوا،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1"/>
            <a:ext cx="9144000" cy="6815589"/>
          </a:xfrm>
        </p:spPr>
      </p:pic>
      <p:sp>
        <p:nvSpPr>
          <p:cNvPr id="6" name="Rectangle 5"/>
          <p:cNvSpPr/>
          <p:nvPr/>
        </p:nvSpPr>
        <p:spPr>
          <a:xfrm>
            <a:off x="7342431" y="367783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000" b="1" dirty="0">
                <a:solidFill>
                  <a:schemeClr val="bg1"/>
                </a:solidFill>
              </a:rPr>
              <a:t>سألوه: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43535" y="1885951"/>
            <a:ext cx="3443290" cy="1114424"/>
          </a:xfrm>
          <a:prstGeom prst="wedgeRoundRectCallout">
            <a:avLst>
              <a:gd name="adj1" fmla="val -127887"/>
              <a:gd name="adj2" fmla="val 55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500" dirty="0"/>
              <a:t>وين سارَة مَرتَك ؟ </a:t>
            </a:r>
            <a:endParaRPr lang="en-US" sz="3500" dirty="0"/>
          </a:p>
        </p:txBody>
      </p:sp>
      <p:sp>
        <p:nvSpPr>
          <p:cNvPr id="8" name="Cloud Callout 7"/>
          <p:cNvSpPr/>
          <p:nvPr/>
        </p:nvSpPr>
        <p:spPr>
          <a:xfrm>
            <a:off x="400050" y="285750"/>
            <a:ext cx="3386137" cy="1485899"/>
          </a:xfrm>
          <a:prstGeom prst="cloudCallout">
            <a:avLst>
              <a:gd name="adj1" fmla="val 56996"/>
              <a:gd name="adj2" fmla="val 72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>
                <a:solidFill>
                  <a:schemeClr val="tx1"/>
                </a:solidFill>
              </a:rPr>
              <a:t>جُوّا بالخَيْمِة"،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3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457449" y="5433536"/>
            <a:ext cx="50149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/>
              <a:t>:</a:t>
            </a:r>
            <a:endParaRPr lang="en-US" dirty="0"/>
          </a:p>
          <a:p>
            <a:pPr algn="ctr" rtl="1"/>
            <a:r>
              <a:rPr lang="ar-SA" dirty="0"/>
              <a:t> </a:t>
            </a:r>
            <a:r>
              <a:rPr lang="ar-SA" sz="3000" dirty="0"/>
              <a:t>"كِانِتْ سَارة وَرَا باب الخَيّمِة عَمْ </a:t>
            </a:r>
            <a:r>
              <a:rPr lang="ar-SA" sz="3000" b="1" dirty="0"/>
              <a:t>تِتْسَمَّع ، وصَارِتْ تِضْحَكْ</a:t>
            </a:r>
            <a:endParaRPr lang="en-US" sz="30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00637" y="1143001"/>
            <a:ext cx="3586163" cy="1871662"/>
          </a:xfrm>
          <a:prstGeom prst="wedgeRoundRectCallout">
            <a:avLst>
              <a:gd name="adj1" fmla="val -59197"/>
              <a:gd name="adj2" fmla="val 8672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/>
              <a:t>رَح منِرجَع مِتِلْ هالوَقِتْ بعد سِنِة، ورَحْ بيكُون لسَارَة وَلَدْ".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3900531" y="329684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قالولوا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16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0"/>
            <a:ext cx="914399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505"/>
          <a:stretch/>
        </p:blipFill>
        <p:spPr>
          <a:xfrm>
            <a:off x="6588919" y="186532"/>
            <a:ext cx="2555081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057229" y="215385"/>
            <a:ext cx="462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000" b="1" dirty="0"/>
              <a:t>ق</a:t>
            </a:r>
            <a:r>
              <a:rPr lang="ar-SA" sz="4000" b="1" dirty="0"/>
              <a:t>ال الرَّبّ  لإبراهيم </a:t>
            </a:r>
            <a:endParaRPr lang="en-US" sz="4000" b="1" dirty="0"/>
          </a:p>
        </p:txBody>
      </p:sp>
      <p:sp>
        <p:nvSpPr>
          <p:cNvPr id="9" name="Oval Callout 8"/>
          <p:cNvSpPr/>
          <p:nvPr/>
        </p:nvSpPr>
        <p:spPr>
          <a:xfrm>
            <a:off x="471487" y="1257303"/>
            <a:ext cx="5929313" cy="3757610"/>
          </a:xfrm>
          <a:prstGeom prst="wedgeEllipseCallout">
            <a:avLst>
              <a:gd name="adj1" fmla="val 68801"/>
              <a:gd name="adj2" fmla="val -42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"</a:t>
            </a:r>
            <a:r>
              <a:rPr lang="ar-SA" sz="3200" b="1" dirty="0">
                <a:solidFill>
                  <a:schemeClr val="bg1"/>
                </a:solidFill>
              </a:rPr>
              <a:t>لَيْشْ ضِحْكِتْ سَارَة،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في شِي الله ما بيِقْدَرْ عَلَيْه، </a:t>
            </a:r>
            <a:r>
              <a:rPr lang="ar-LB" sz="3200" b="1" dirty="0">
                <a:solidFill>
                  <a:schemeClr val="bg1"/>
                </a:solidFill>
              </a:rPr>
              <a:t>ب</a:t>
            </a:r>
            <a:r>
              <a:rPr lang="ar-SA" sz="3200" b="1" dirty="0">
                <a:solidFill>
                  <a:schemeClr val="bg1"/>
                </a:solidFill>
              </a:rPr>
              <a:t>سّ إرجَعْ مِتِلْ هالوَقِتْ رَحّ بِتْكُون سَارَة جِابِتْ صَبِي".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5" y="5419249"/>
            <a:ext cx="8101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نَكَرِتْ سَارَة وقالِت</a:t>
            </a:r>
            <a:r>
              <a:rPr lang="en-US" sz="3200" dirty="0"/>
              <a:t>:</a:t>
            </a:r>
            <a:r>
              <a:rPr lang="ar-LB" sz="3200" dirty="0"/>
              <a:t> </a:t>
            </a:r>
            <a:r>
              <a:rPr lang="ar-SA" sz="3200" b="1" dirty="0"/>
              <a:t>"مَا ضْحِكِتْ".</a:t>
            </a:r>
            <a:r>
              <a:rPr lang="ar-LB" sz="3200" b="1" dirty="0"/>
              <a:t> </a:t>
            </a:r>
            <a:r>
              <a:rPr lang="ar-SA" sz="3200" dirty="0"/>
              <a:t>لأنَّا خافِت. </a:t>
            </a:r>
            <a:endParaRPr lang="en-US" sz="3200" dirty="0"/>
          </a:p>
          <a:p>
            <a:pPr algn="ctr" rtl="1"/>
            <a:r>
              <a:rPr lang="ar-SA" sz="3200" dirty="0"/>
              <a:t>قَل</a:t>
            </a:r>
            <a:r>
              <a:rPr lang="ar-LB" sz="3200" dirty="0"/>
              <a:t>ْ</a:t>
            </a:r>
            <a:r>
              <a:rPr lang="ar-SA" sz="3200" dirty="0"/>
              <a:t>لا </a:t>
            </a:r>
            <a:r>
              <a:rPr lang="ar-SA" sz="3200" b="1" dirty="0"/>
              <a:t>:"بَلا ضْحِكتي".</a:t>
            </a:r>
            <a:endParaRPr lang="en-US" sz="3200" b="1" dirty="0"/>
          </a:p>
          <a:p>
            <a:pPr algn="ctr" rtl="1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94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254" y="0"/>
            <a:ext cx="6052857" cy="1264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إيمان إبراهيم</a:t>
            </a:r>
            <a:r>
              <a:rPr lang="ar-LB" sz="3600" b="1" dirty="0"/>
              <a:t> </a:t>
            </a:r>
            <a:r>
              <a:rPr lang="ar-SA" sz="3600" b="1" dirty="0"/>
              <a:t>وتقدمة اسحَق </a:t>
            </a:r>
            <a:endParaRPr lang="en-US" sz="3500" dirty="0"/>
          </a:p>
        </p:txBody>
      </p:sp>
      <p:sp>
        <p:nvSpPr>
          <p:cNvPr id="10" name="Rectangle 9"/>
          <p:cNvSpPr/>
          <p:nvPr/>
        </p:nvSpPr>
        <p:spPr>
          <a:xfrm>
            <a:off x="157161" y="5481816"/>
            <a:ext cx="8543925" cy="12618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800" dirty="0"/>
              <a:t>جابت سارة ولد وإبراهيم الخِتْيَار صَار بَيّ وصَارْ عِنْدُو إبِن يِوَرْتُو وسَمَّاه إسْحَق.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1151" y="172522"/>
            <a:ext cx="5553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كِبِرْ إسحَق وصَارْ شْ</a:t>
            </a:r>
            <a:r>
              <a:rPr lang="ar-LB" sz="4000" b="1" dirty="0">
                <a:solidFill>
                  <a:schemeClr val="bg1"/>
                </a:solidFill>
              </a:rPr>
              <a:t>اب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55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014538" y="191186"/>
            <a:ext cx="71294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400" dirty="0">
                <a:solidFill>
                  <a:schemeClr val="bg1"/>
                </a:solidFill>
              </a:rPr>
              <a:t>بِيَومْ مِنْ الإيامْ حَبْ الله يِمْتِحِن إيمان إبراهيم، قلْلُو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86300" y="1814513"/>
            <a:ext cx="3443287" cy="1057275"/>
          </a:xfrm>
          <a:prstGeom prst="wedgeEllipseCallout">
            <a:avLst>
              <a:gd name="adj1" fmla="val 28759"/>
              <a:gd name="adj2" fmla="val -10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يا إبراهيم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343276" y="3243263"/>
            <a:ext cx="3200400" cy="1114424"/>
          </a:xfrm>
          <a:prstGeom prst="cloudCallout">
            <a:avLst>
              <a:gd name="adj1" fmla="val -66665"/>
              <a:gd name="adj2" fmla="val -2790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لبّيك!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009775" y="4743450"/>
            <a:ext cx="5619750" cy="1828800"/>
          </a:xfrm>
          <a:prstGeom prst="wedgeEllipseCallout">
            <a:avLst>
              <a:gd name="adj1" fmla="val 39945"/>
              <a:gd name="adj2" fmla="val -80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خودْ إبْنَك الوحيد، يلْلِي بِتْحِبُّو، إسحَق وقَدِّمْلِي يِاه ذَبيحَة على الجَبَلْ يلْلِي رَحْ دِلَّك عليه.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9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-6297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875" y="0"/>
            <a:ext cx="75580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تِانِي يَوْم بَكّير حَمَّلْ إبراهيم الحَطَبْ عَ الحِمارْ وأخَدْ مَعو تْنَيْن مِنْ الخَدَمْ وراح هُوّي وإِبْنُو إسحَق للمَكِان يلْلِي دَلّلو عْلَيْه الله ؛ وبَعْد 3 إيام صَارْ الجَبَل قِدَّامُنْ</a:t>
            </a:r>
            <a:r>
              <a:rPr lang="ar-LB" sz="2500" dirty="0">
                <a:solidFill>
                  <a:schemeClr val="bg1"/>
                </a:solidFill>
              </a:rPr>
              <a:t>..</a:t>
            </a:r>
            <a:r>
              <a:rPr lang="ar-SA" sz="2500" dirty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198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471987" y="84296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500" dirty="0">
                <a:solidFill>
                  <a:schemeClr val="bg1"/>
                </a:solidFill>
              </a:rPr>
              <a:t>وبَعْد 3 إيام صَارْ الجَبَل قِدَّامُنْ</a:t>
            </a:r>
            <a:r>
              <a:rPr lang="ar-LB" sz="2500" dirty="0">
                <a:solidFill>
                  <a:schemeClr val="bg1"/>
                </a:solidFill>
              </a:rPr>
              <a:t>..</a:t>
            </a:r>
            <a:r>
              <a:rPr lang="ar-SA" sz="2500" dirty="0">
                <a:solidFill>
                  <a:schemeClr val="bg1"/>
                </a:solidFill>
              </a:rPr>
              <a:t> </a:t>
            </a:r>
            <a:endParaRPr lang="ar-LB" sz="2500" dirty="0">
              <a:solidFill>
                <a:schemeClr val="bg1"/>
              </a:solidFill>
            </a:endParaRPr>
          </a:p>
          <a:p>
            <a:pPr algn="ctr" rtl="1"/>
            <a:r>
              <a:rPr lang="ar-SA" sz="2500" dirty="0">
                <a:solidFill>
                  <a:schemeClr val="bg1"/>
                </a:solidFill>
              </a:rPr>
              <a:t>تَرَكْ إبراهيم الحِمَار </a:t>
            </a:r>
            <a:endParaRPr lang="ar-LB" sz="2500" dirty="0">
              <a:solidFill>
                <a:schemeClr val="bg1"/>
              </a:solidFill>
            </a:endParaRPr>
          </a:p>
          <a:p>
            <a:pPr algn="ctr" rtl="1"/>
            <a:r>
              <a:rPr lang="ar-SA" sz="2500" dirty="0">
                <a:solidFill>
                  <a:schemeClr val="bg1"/>
                </a:solidFill>
              </a:rPr>
              <a:t>مَعْ الخَدَمْ وقَل</a:t>
            </a:r>
            <a:r>
              <a:rPr lang="ar-LB" sz="2500" dirty="0">
                <a:solidFill>
                  <a:schemeClr val="bg1"/>
                </a:solidFill>
              </a:rPr>
              <a:t>ْلُ</a:t>
            </a:r>
            <a:r>
              <a:rPr lang="ar-SA" sz="2500" dirty="0">
                <a:solidFill>
                  <a:schemeClr val="bg1"/>
                </a:solidFill>
              </a:rPr>
              <a:t>ن</a:t>
            </a:r>
            <a:r>
              <a:rPr lang="ar-LB" sz="2500" dirty="0">
                <a:solidFill>
                  <a:schemeClr val="bg1"/>
                </a:solidFill>
              </a:rPr>
              <a:t>: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85801" y="4586288"/>
            <a:ext cx="5543549" cy="1843087"/>
          </a:xfrm>
          <a:prstGeom prst="cloudCallout">
            <a:avLst>
              <a:gd name="adj1" fmla="val -29793"/>
              <a:gd name="adj2" fmla="val -208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ضَ</a:t>
            </a:r>
            <a:r>
              <a:rPr lang="ar-LB" sz="2800" dirty="0">
                <a:solidFill>
                  <a:schemeClr val="tx1"/>
                </a:solidFill>
              </a:rPr>
              <a:t>لْ</a:t>
            </a:r>
            <a:r>
              <a:rPr lang="ar-SA" sz="2800" dirty="0">
                <a:solidFill>
                  <a:schemeClr val="tx1"/>
                </a:solidFill>
              </a:rPr>
              <a:t>لو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إِنْتُو هَوْن، أنا والصَبي رايْحِينْ نْصَلّي ونِسْجُد وبَعْدَيْن منِرْجَع.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7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Internal Storage 6"/>
          <p:cNvSpPr/>
          <p:nvPr/>
        </p:nvSpPr>
        <p:spPr>
          <a:xfrm flipH="1">
            <a:off x="-1" y="0"/>
            <a:ext cx="92583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67654" cy="6858000"/>
          </a:xfrm>
        </p:spPr>
      </p:pic>
      <p:sp>
        <p:nvSpPr>
          <p:cNvPr id="6" name="Cloud Callout 5"/>
          <p:cNvSpPr/>
          <p:nvPr/>
        </p:nvSpPr>
        <p:spPr>
          <a:xfrm>
            <a:off x="2286000" y="3600450"/>
            <a:ext cx="5572126" cy="2486026"/>
          </a:xfrm>
          <a:prstGeom prst="cloudCallout">
            <a:avLst>
              <a:gd name="adj1" fmla="val -54278"/>
              <a:gd name="adj2" fmla="val -1031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بَيّي</a:t>
            </a:r>
            <a:r>
              <a:rPr lang="ar-LB" sz="2800" dirty="0">
                <a:solidFill>
                  <a:schemeClr val="tx1"/>
                </a:solidFill>
              </a:rPr>
              <a:t>، </a:t>
            </a:r>
            <a:r>
              <a:rPr lang="ar-SA" sz="2800" dirty="0">
                <a:solidFill>
                  <a:schemeClr val="tx1"/>
                </a:solidFill>
              </a:rPr>
              <a:t>مَعْنَا النار ومَعْنَا الحَطَبْ، بَسْ وَيْن الحَمَلْ يلْلِي بَدْنَا نْقَدْمو لِلرَّبْ ؟"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0650" y="395585"/>
            <a:ext cx="39433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/>
              <a:t>حَطْ إبراهيم الحَطَبْ عَلَى كتِاف إِسْحَق إِبْنُو وأخَد بإيدُو النّارْ والسّكين ومِشْيُو</a:t>
            </a:r>
            <a:r>
              <a:rPr lang="ar-LB" sz="3000" dirty="0"/>
              <a:t>ا</a:t>
            </a:r>
            <a:r>
              <a:rPr lang="ar-SA" sz="3000" dirty="0"/>
              <a:t> سَوا. بَعْد شوَيْ قلْلُو إسحق</a:t>
            </a:r>
            <a:r>
              <a:rPr lang="ar-LB" sz="3000" dirty="0"/>
              <a:t>:</a:t>
            </a:r>
            <a:r>
              <a:rPr lang="ar-SA" sz="3000" dirty="0"/>
              <a:t>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5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Internal Storage 6"/>
          <p:cNvSpPr/>
          <p:nvPr/>
        </p:nvSpPr>
        <p:spPr>
          <a:xfrm flipH="1">
            <a:off x="0" y="0"/>
            <a:ext cx="92583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14813" y="0"/>
            <a:ext cx="5072062" cy="6858000"/>
          </a:xfrm>
        </p:spPr>
      </p:pic>
      <p:sp>
        <p:nvSpPr>
          <p:cNvPr id="6" name="Cloud Callout 5"/>
          <p:cNvSpPr/>
          <p:nvPr/>
        </p:nvSpPr>
        <p:spPr>
          <a:xfrm>
            <a:off x="1014412" y="2457450"/>
            <a:ext cx="4471988" cy="2486026"/>
          </a:xfrm>
          <a:prstGeom prst="cloudCallout">
            <a:avLst>
              <a:gd name="adj1" fmla="val 35465"/>
              <a:gd name="adj2" fmla="val -7264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الله هوِّي بيدَبِّرْ الحَمَلْ يا إبني"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6985"/>
            <a:ext cx="394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3000" b="1" dirty="0"/>
              <a:t>جاوبو إبراهيم:</a:t>
            </a:r>
            <a:r>
              <a:rPr lang="ar-SA" sz="3000" b="1" dirty="0"/>
              <a:t> 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379278" y="5115997"/>
            <a:ext cx="34419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b="1" dirty="0"/>
              <a:t>وضَلْلُوا ماشْيين</a:t>
            </a:r>
            <a:endParaRPr lang="ar-LB" sz="3600" b="1" dirty="0"/>
          </a:p>
          <a:p>
            <a:pPr algn="ctr" rtl="1"/>
            <a:r>
              <a:rPr lang="ar-SA" sz="3600" b="1" dirty="0"/>
              <a:t> سَوَا.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4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786563" y="414337"/>
            <a:ext cx="2214563" cy="56938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لمَّا وِصْلُو</a:t>
            </a:r>
            <a:r>
              <a:rPr lang="ar-LB" sz="2800" dirty="0"/>
              <a:t>ا</a:t>
            </a:r>
            <a:r>
              <a:rPr lang="ar-SA" sz="2800" dirty="0"/>
              <a:t> عَمَّرْ إِبْرَاهيم مَذْبَحْ، ورَتَّبْ الحَطَبْ على المَذْبَح، ورَبَطْ إِبْنُو إِسْحَق وحَطّو فوق الحَطَبْ؛ مَدّ إيدُو تَ يِاخُد السِّكين، بِها اللَّحْظَة سِمِع صَوْت مَلاك الرَّب عَم بيقلْلُو </a:t>
            </a:r>
            <a:endParaRPr lang="en-US" sz="2800" dirty="0"/>
          </a:p>
        </p:txBody>
      </p:sp>
      <p:sp>
        <p:nvSpPr>
          <p:cNvPr id="7" name="Oval Callout 6"/>
          <p:cNvSpPr/>
          <p:nvPr/>
        </p:nvSpPr>
        <p:spPr>
          <a:xfrm>
            <a:off x="314324" y="3614738"/>
            <a:ext cx="4829175" cy="2843213"/>
          </a:xfrm>
          <a:prstGeom prst="wedgeEllipseCallout">
            <a:avLst>
              <a:gd name="adj1" fmla="val -43330"/>
              <a:gd name="adj2" fmla="val -157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إص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حَ تِإْذِي الصَّبِي ؛ هَلَّقْ عرِفت قَدّيش إيمانَك كْبير وقَدَّيْشْ بِتُوثَقْ فِيِّي، حَتَّى إِبْنَك الوَحِيدْ ما بْخِلْتْ فيه عْلَيّي."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88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Rectangle 8"/>
          <p:cNvSpPr/>
          <p:nvPr/>
        </p:nvSpPr>
        <p:spPr>
          <a:xfrm flipH="1">
            <a:off x="6643689" y="134035"/>
            <a:ext cx="2500311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ش</a:t>
            </a:r>
            <a:r>
              <a:rPr lang="ar-SA" sz="4000" b="1" dirty="0"/>
              <a:t>اف إبْراهيم كِبِشْ، قرونُو عِلْقانِه بالشَّوك والعِلَّيق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89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85736" y="714376"/>
            <a:ext cx="27003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/>
              <a:t>أخَدْ إبْراهيم الكِبِشْ وحَطُّو عَ المَذْبَحْ مَحَلْ إبنو إسحق وقَدَّمُو لِلرَّبّ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83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3513" y="0"/>
            <a:ext cx="37861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ورِجِعْ إبْراهيم وإِسْحَق لَعِنْد الخَدَمْ وبَعْدَيْن راحوا سَكَنُوا بِضَيْعَة إِسْمَا بِئِرْ سَبِعْ.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74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5056094"/>
          </a:xfrm>
          <a:prstGeom prst="cloudCallout">
            <a:avLst>
              <a:gd name="adj1" fmla="val 70050"/>
              <a:gd name="adj2" fmla="val 10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معنا </a:t>
            </a:r>
            <a:r>
              <a:rPr lang="ar-LB" sz="3800" b="1" dirty="0">
                <a:solidFill>
                  <a:schemeClr val="tx1"/>
                </a:solidFill>
              </a:rPr>
              <a:t>هال</a:t>
            </a:r>
            <a:r>
              <a:rPr lang="ar-AE" sz="3800" b="1" dirty="0">
                <a:solidFill>
                  <a:schemeClr val="tx1"/>
                </a:solidFill>
              </a:rPr>
              <a:t>ق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</a:t>
            </a:r>
            <a:r>
              <a:rPr lang="ar-AE" sz="3800" b="1" dirty="0">
                <a:solidFill>
                  <a:schemeClr val="tx1"/>
                </a:solidFill>
              </a:rPr>
              <a:t>صدقائي عمل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ه</a:t>
            </a:r>
            <a:r>
              <a:rPr lang="ar-LB" sz="3800" b="1" dirty="0">
                <a:solidFill>
                  <a:schemeClr val="tx1"/>
                </a:solidFill>
              </a:rPr>
              <a:t>ا</a:t>
            </a:r>
            <a:r>
              <a:rPr lang="ar-AE" sz="3800" b="1" dirty="0">
                <a:solidFill>
                  <a:schemeClr val="tx1"/>
                </a:solidFill>
              </a:rPr>
              <a:t>لت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ا</a:t>
            </a:r>
            <a:r>
              <a:rPr lang="ar-AE" sz="3800" b="1" dirty="0">
                <a:solidFill>
                  <a:schemeClr val="tx1"/>
                </a:solidFill>
              </a:rPr>
              <a:t>رين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27" y="814621"/>
            <a:ext cx="5037852" cy="902826"/>
          </a:xfrm>
        </p:spPr>
        <p:txBody>
          <a:bodyPr/>
          <a:lstStyle/>
          <a:p>
            <a:pPr rtl="1"/>
            <a:r>
              <a:rPr lang="ar-LB" b="1" dirty="0"/>
              <a:t>اللِّقاءُ</a:t>
            </a:r>
            <a:r>
              <a:rPr lang="en-US" b="1" dirty="0"/>
              <a:t> </a:t>
            </a:r>
            <a:r>
              <a:rPr lang="ar-LB" b="1" dirty="0"/>
              <a:t>الخامس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120" y="4267975"/>
            <a:ext cx="7554863" cy="2590025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algn="ctr" rtl="1"/>
            <a:r>
              <a:rPr lang="ar-LB" sz="5200" b="1" dirty="0"/>
              <a:t>إبراهيم وإسحق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7917" y="1465729"/>
            <a:ext cx="1600201" cy="9009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خطأ</a:t>
            </a:r>
          </a:p>
          <a:p>
            <a:pPr algn="ctr"/>
            <a:r>
              <a:rPr lang="ar-LB" sz="2500" dirty="0"/>
              <a:t>إبنه</a:t>
            </a:r>
            <a:endParaRPr lang="en-US" sz="2500" dirty="0"/>
          </a:p>
        </p:txBody>
      </p:sp>
      <p:sp>
        <p:nvSpPr>
          <p:cNvPr id="4" name="Oval 3"/>
          <p:cNvSpPr/>
          <p:nvPr/>
        </p:nvSpPr>
        <p:spPr>
          <a:xfrm>
            <a:off x="161365" y="2576233"/>
            <a:ext cx="1465729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صح</a:t>
            </a:r>
            <a:endParaRPr lang="en-US" sz="2500" dirty="0"/>
          </a:p>
        </p:txBody>
      </p:sp>
      <p:sp>
        <p:nvSpPr>
          <p:cNvPr id="5" name="Oval 4"/>
          <p:cNvSpPr/>
          <p:nvPr/>
        </p:nvSpPr>
        <p:spPr>
          <a:xfrm>
            <a:off x="0" y="3331228"/>
            <a:ext cx="1770529" cy="8381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خطأ إثنين</a:t>
            </a:r>
            <a:endParaRPr lang="en-US" sz="2500" dirty="0"/>
          </a:p>
        </p:txBody>
      </p:sp>
      <p:sp>
        <p:nvSpPr>
          <p:cNvPr id="6" name="Oval 5"/>
          <p:cNvSpPr/>
          <p:nvPr/>
        </p:nvSpPr>
        <p:spPr>
          <a:xfrm>
            <a:off x="130829" y="4392146"/>
            <a:ext cx="1465729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صح</a:t>
            </a:r>
            <a:endParaRPr lang="en-US" sz="2500" dirty="0"/>
          </a:p>
        </p:txBody>
      </p:sp>
      <p:sp>
        <p:nvSpPr>
          <p:cNvPr id="7" name="Oval 6"/>
          <p:cNvSpPr/>
          <p:nvPr/>
        </p:nvSpPr>
        <p:spPr>
          <a:xfrm>
            <a:off x="128588" y="5520298"/>
            <a:ext cx="1465729" cy="6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صح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130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36" y="0"/>
            <a:ext cx="9193036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358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93036" cy="6858000"/>
          </a:xfrm>
        </p:spPr>
      </p:pic>
      <p:sp>
        <p:nvSpPr>
          <p:cNvPr id="5" name="Oval 4"/>
          <p:cNvSpPr/>
          <p:nvPr/>
        </p:nvSpPr>
        <p:spPr>
          <a:xfrm>
            <a:off x="7011800" y="2403661"/>
            <a:ext cx="1398495" cy="9009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إبنك</a:t>
            </a:r>
            <a:endParaRPr lang="en-US" sz="2500" dirty="0"/>
          </a:p>
        </p:txBody>
      </p:sp>
      <p:sp>
        <p:nvSpPr>
          <p:cNvPr id="6" name="Oval 5"/>
          <p:cNvSpPr/>
          <p:nvPr/>
        </p:nvSpPr>
        <p:spPr>
          <a:xfrm>
            <a:off x="4059612" y="2376207"/>
            <a:ext cx="1398495" cy="9009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تحبّه</a:t>
            </a:r>
            <a:endParaRPr lang="en-US" sz="2500" dirty="0"/>
          </a:p>
        </p:txBody>
      </p:sp>
      <p:sp>
        <p:nvSpPr>
          <p:cNvPr id="7" name="Oval 6"/>
          <p:cNvSpPr/>
          <p:nvPr/>
        </p:nvSpPr>
        <p:spPr>
          <a:xfrm>
            <a:off x="6508937" y="3544700"/>
            <a:ext cx="1398495" cy="9009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الموريّا</a:t>
            </a:r>
            <a:endParaRPr lang="en-US" sz="2500" dirty="0"/>
          </a:p>
        </p:txBody>
      </p:sp>
      <p:sp>
        <p:nvSpPr>
          <p:cNvPr id="8" name="Oval 7"/>
          <p:cNvSpPr/>
          <p:nvPr/>
        </p:nvSpPr>
        <p:spPr>
          <a:xfrm>
            <a:off x="3455052" y="3618101"/>
            <a:ext cx="1532965" cy="9009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محرقة</a:t>
            </a:r>
            <a:endParaRPr lang="en-US" sz="2500" dirty="0"/>
          </a:p>
        </p:txBody>
      </p:sp>
      <p:sp>
        <p:nvSpPr>
          <p:cNvPr id="9" name="Oval 8"/>
          <p:cNvSpPr/>
          <p:nvPr/>
        </p:nvSpPr>
        <p:spPr>
          <a:xfrm>
            <a:off x="7474322" y="4743731"/>
            <a:ext cx="1532965" cy="9009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الجّبال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225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4279"/>
            <a:ext cx="8048150" cy="45126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12058"/>
            <a:ext cx="6745941" cy="20260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ar-LB" b="1" dirty="0"/>
              <a:t>وهلّق خلّينا كِلنا سَوا نقول هالعبارة يلي لازم نتذكّرها </a:t>
            </a:r>
            <a:br>
              <a:rPr lang="en-US" b="1" dirty="0"/>
            </a:br>
            <a:r>
              <a:rPr lang="ar-LB" b="1" dirty="0"/>
              <a:t>و تنحفر بقلوبنا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12" y="2756647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9" y="3684494"/>
            <a:ext cx="6285066" cy="288618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3719" y="255494"/>
            <a:ext cx="5472953" cy="3496235"/>
          </a:xfrm>
          <a:prstGeom prst="cloudCallout">
            <a:avLst>
              <a:gd name="adj1" fmla="val 59345"/>
              <a:gd name="adj2" fmla="val 41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وهيدا الفِعل يلَّي بدّي ياكُن تعيشُوه هالأسبوع!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483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79"/>
          <a:stretch/>
        </p:blipFill>
        <p:spPr>
          <a:xfrm>
            <a:off x="-315758" y="3186953"/>
            <a:ext cx="8189901" cy="901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872" y="3039035"/>
            <a:ext cx="2672758" cy="381896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64777" y="403411"/>
            <a:ext cx="5981497" cy="2783542"/>
          </a:xfrm>
          <a:prstGeom prst="cloudCallout">
            <a:avLst>
              <a:gd name="adj1" fmla="val 66226"/>
              <a:gd name="adj2" fmla="val 57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وما تنسوا هالأسبوع تعيشوا هالقصد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045" y="4209691"/>
            <a:ext cx="6987397" cy="13284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اًصلّي على نيَّة كلّ ثُنائيّ ليسَ عندَهُ أولادٌ بعد ....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5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9529" y="954741"/>
            <a:ext cx="4477248" cy="3447167"/>
          </a:xfrm>
          <a:prstGeom prst="cloudCallout">
            <a:avLst>
              <a:gd name="adj1" fmla="val 92304"/>
              <a:gd name="adj2" fmla="val 22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r>
              <a:rPr lang="ar-LB" sz="3800" b="1" dirty="0">
                <a:solidFill>
                  <a:schemeClr val="tx1"/>
                </a:solidFill>
              </a:rPr>
              <a:t> وهالتّرنيمة!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6"/>
          <a:stretch/>
        </p:blipFill>
        <p:spPr>
          <a:xfrm>
            <a:off x="0" y="-107762"/>
            <a:ext cx="9144000" cy="6871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96786" cy="66697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029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641824"/>
            <a:ext cx="4331477" cy="3197175"/>
          </a:xfrm>
          <a:prstGeom prst="cloudCallout">
            <a:avLst>
              <a:gd name="adj1" fmla="val 81253"/>
              <a:gd name="adj2" fmla="val 14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415" y="52946"/>
            <a:ext cx="5332080" cy="67521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9281" y="0"/>
            <a:ext cx="5728447" cy="5567082"/>
          </a:xfrm>
          <a:prstGeom prst="cloudCallout">
            <a:avLst>
              <a:gd name="adj1" fmla="val 69273"/>
              <a:gd name="adj2" fmla="val 9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بلقاءْنا اليوم رح نكفي قصّة ابراهيم ونشوف شو صار مع ابنو اسحق...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معي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وسمَعوني واشتغلوا منيح!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58314" y="537882"/>
            <a:ext cx="3866168" cy="2447365"/>
          </a:xfrm>
          <a:prstGeom prst="cloudCallout">
            <a:avLst>
              <a:gd name="adj1" fmla="val -91732"/>
              <a:gd name="adj2" fmla="val -2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راح نكتشف بهاللقاء؟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2" y="4195994"/>
            <a:ext cx="755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نكتِشف </a:t>
            </a:r>
            <a:r>
              <a:rPr lang="ar-LB" sz="4000" dirty="0"/>
              <a:t>إنّو وقت نْحِبّ الله من كِل قَلِبْنا ونوثَق فيه، </a:t>
            </a:r>
          </a:p>
          <a:p>
            <a:pPr algn="ctr" rtl="1"/>
            <a:r>
              <a:rPr lang="ar-LB" sz="4000" dirty="0"/>
              <a:t>مِنقدّملو كِل شي منِملكو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721" y="336176"/>
            <a:ext cx="3402347" cy="340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121023"/>
            <a:ext cx="5345346" cy="4195481"/>
          </a:xfrm>
          <a:prstGeom prst="cloudCallout">
            <a:avLst>
              <a:gd name="adj1" fmla="val 76983"/>
              <a:gd name="adj2" fmla="val 2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بيَعْرِف مين هوِّي اسحَق؟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47" y="782815"/>
            <a:ext cx="6301716" cy="6075185"/>
          </a:xfrm>
        </p:spPr>
      </p:pic>
      <p:sp>
        <p:nvSpPr>
          <p:cNvPr id="7" name="Rounded Rectangular Callout 6"/>
          <p:cNvSpPr/>
          <p:nvPr/>
        </p:nvSpPr>
        <p:spPr>
          <a:xfrm>
            <a:off x="1543050" y="485774"/>
            <a:ext cx="5100638" cy="1628773"/>
          </a:xfrm>
          <a:prstGeom prst="wedgeRoundRectCallout">
            <a:avLst>
              <a:gd name="adj1" fmla="val -13550"/>
              <a:gd name="adj2" fmla="val 9144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5000" dirty="0"/>
              <a:t>هوي إبنو لإبراهيم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62" y="1530351"/>
            <a:ext cx="6817456" cy="5213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229351" y="300038"/>
            <a:ext cx="2586038" cy="2094379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/>
              <a:t>برافو</a:t>
            </a:r>
            <a:endParaRPr lang="en-US" sz="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2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217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C0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</TotalTime>
  <Words>647</Words>
  <Application>Microsoft Office PowerPoint</Application>
  <PresentationFormat>On-screen Show (4:3)</PresentationFormat>
  <Paragraphs>120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الخامس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وهلّق خلّينا كِلنا سَوا نقول هالعبارة يلي لازم نتذكّرها  و تنحفر بقلوبنا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67</cp:revision>
  <dcterms:created xsi:type="dcterms:W3CDTF">2020-08-25T06:38:39Z</dcterms:created>
  <dcterms:modified xsi:type="dcterms:W3CDTF">2021-12-29T21:49:40Z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8E1969B5-03C0-4F68-8991-64D5533A4CE2</vt:lpwstr>
  </property>
  <property fmtid="{D5CDD505-2E9C-101B-9397-08002B2CF9AE}" pid="3" name="ArticulatePath">
    <vt:lpwstr>eb4-renc-05-اللقاء الخامسEB4 </vt:lpwstr>
  </property>
</Properties>
</file>