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omments/comment1.xml" ContentType="application/vnd.openxmlformats-officedocument.presentationml.comments+xml"/>
  <Override PartName="/ppt/tags/tag38.xml" ContentType="application/vnd.openxmlformats-officedocument.presentationml.tags+xml"/>
  <Override PartName="/ppt/comments/comment2.xml" ContentType="application/vnd.openxmlformats-officedocument.presentationml.comments+xml"/>
  <Override PartName="/ppt/tags/tag39.xml" ContentType="application/vnd.openxmlformats-officedocument.presentationml.tags+xml"/>
  <Override PartName="/ppt/comments/comment3.xml" ContentType="application/vnd.openxmlformats-officedocument.presentationml.comments+xml"/>
  <Override PartName="/ppt/tags/tag40.xml" ContentType="application/vnd.openxmlformats-officedocument.presentationml.tags+xml"/>
  <Override PartName="/ppt/comments/comment4.xml" ContentType="application/vnd.openxmlformats-officedocument.presentationml.comment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5.xml" ContentType="application/vnd.openxmlformats-officedocument.presentationml.comments+xml"/>
  <Override PartName="/ppt/tags/tag42.xml" ContentType="application/vnd.openxmlformats-officedocument.presentationml.tags+xml"/>
  <Override PartName="/ppt/comments/comment6.xml" ContentType="application/vnd.openxmlformats-officedocument.presentationml.comment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2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264" r:id="rId9"/>
    <p:sldId id="311" r:id="rId10"/>
    <p:sldId id="291" r:id="rId11"/>
    <p:sldId id="328" r:id="rId12"/>
    <p:sldId id="295" r:id="rId13"/>
    <p:sldId id="370" r:id="rId14"/>
    <p:sldId id="339" r:id="rId15"/>
    <p:sldId id="371" r:id="rId16"/>
    <p:sldId id="338" r:id="rId17"/>
    <p:sldId id="372" r:id="rId18"/>
    <p:sldId id="329" r:id="rId19"/>
    <p:sldId id="373" r:id="rId20"/>
    <p:sldId id="341" r:id="rId21"/>
    <p:sldId id="343" r:id="rId22"/>
    <p:sldId id="375" r:id="rId23"/>
    <p:sldId id="344" r:id="rId24"/>
    <p:sldId id="376" r:id="rId25"/>
    <p:sldId id="377" r:id="rId26"/>
    <p:sldId id="378" r:id="rId27"/>
    <p:sldId id="346" r:id="rId28"/>
    <p:sldId id="379" r:id="rId29"/>
    <p:sldId id="347" r:id="rId30"/>
    <p:sldId id="358" r:id="rId31"/>
    <p:sldId id="359" r:id="rId32"/>
    <p:sldId id="380" r:id="rId33"/>
    <p:sldId id="381" r:id="rId34"/>
    <p:sldId id="363" r:id="rId35"/>
    <p:sldId id="286" r:id="rId36"/>
    <p:sldId id="288" r:id="rId37"/>
    <p:sldId id="364" r:id="rId38"/>
    <p:sldId id="365" r:id="rId39"/>
    <p:sldId id="366" r:id="rId40"/>
    <p:sldId id="367" r:id="rId41"/>
    <p:sldId id="368" r:id="rId42"/>
    <p:sldId id="348" r:id="rId43"/>
    <p:sldId id="303" r:id="rId44"/>
    <p:sldId id="369" r:id="rId45"/>
    <p:sldId id="287" r:id="rId46"/>
    <p:sldId id="351" r:id="rId47"/>
    <p:sldId id="310" r:id="rId48"/>
    <p:sldId id="285" r:id="rId49"/>
    <p:sldId id="352" r:id="rId50"/>
    <p:sldId id="283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AEF4F8"/>
    <a:srgbClr val="FF9933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comments" Target="../comments/comment1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comments" Target="../comments/commen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comments" Target="../comments/comment3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comments" Target="../comments/commen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comments" Target="../comments/comment5.xml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comments" Target="../comments/comment6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رُهبانِيّةُ القَلبَينِ الأقدسَين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28576" y="0"/>
            <a:ext cx="9115424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57675" cy="6858000"/>
          </a:xfrm>
        </p:spPr>
      </p:pic>
      <p:sp>
        <p:nvSpPr>
          <p:cNvPr id="7" name="Oval 6"/>
          <p:cNvSpPr/>
          <p:nvPr/>
        </p:nvSpPr>
        <p:spPr>
          <a:xfrm>
            <a:off x="4500563" y="0"/>
            <a:ext cx="4486274" cy="166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3000" b="1" dirty="0"/>
              <a:t>إ</a:t>
            </a:r>
            <a:r>
              <a:rPr lang="ar-SA" sz="3000" b="1" dirty="0"/>
              <a:t>سح</a:t>
            </a:r>
            <a:r>
              <a:rPr lang="ar-LB" sz="3000" b="1" dirty="0"/>
              <a:t>َ</a:t>
            </a:r>
            <a:r>
              <a:rPr lang="ar-SA" sz="3000" b="1" dirty="0"/>
              <a:t>ق وي</a:t>
            </a:r>
            <a:r>
              <a:rPr lang="ar-LB" sz="3000" b="1" dirty="0"/>
              <a:t>َ</a:t>
            </a:r>
            <a:r>
              <a:rPr lang="ar-SA" sz="3000" b="1" dirty="0"/>
              <a:t>عقوب </a:t>
            </a:r>
            <a:endParaRPr lang="ar-LB" sz="3000" b="1" dirty="0"/>
          </a:p>
          <a:p>
            <a:pPr rtl="1"/>
            <a:r>
              <a:rPr lang="ar-SA" sz="3000" b="1" dirty="0"/>
              <a:t>(تك 25/29-34)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4300536" y="1841242"/>
            <a:ext cx="38433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لما مِات إبراهيم وِرِتْ اِسْحَق كِل شِي مِنْ غَنَم ومَواشِي وخَدَم وحَتّى بَرَكِة الله. بَسْ ما كِانِتْ مَرْتُو ر</a:t>
            </a:r>
            <a:r>
              <a:rPr lang="ar-LB" sz="3200" dirty="0"/>
              <a:t>ِ</a:t>
            </a:r>
            <a:r>
              <a:rPr lang="ar-SA" sz="3200" dirty="0"/>
              <a:t>فْقَة تجيبْ ولاد</a:t>
            </a:r>
            <a:r>
              <a:rPr lang="ar-LB" sz="3200" dirty="0"/>
              <a:t>.</a:t>
            </a:r>
            <a:endParaRPr lang="en-US" sz="3200" dirty="0"/>
          </a:p>
          <a:p>
            <a:pPr algn="ctr"/>
            <a:r>
              <a:rPr lang="ar-SA" sz="3200" dirty="0"/>
              <a:t>صَلَّى اِسْحَق كتير والله اسْتجاب لَصَلاتُو وجِابِتْ رَفقة تَوم صِبْيان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285749" y="118586"/>
            <a:ext cx="654367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يَلْلِي إجَا بالأ</a:t>
            </a:r>
            <a:r>
              <a:rPr lang="ar-LB" sz="2800" dirty="0"/>
              <a:t>َ</a:t>
            </a:r>
            <a:r>
              <a:rPr lang="ar-SA" sz="2800" dirty="0"/>
              <a:t>و</a:t>
            </a:r>
            <a:r>
              <a:rPr lang="ar-LB" sz="2800" dirty="0"/>
              <a:t>َّ</a:t>
            </a:r>
            <a:r>
              <a:rPr lang="ar-SA" sz="2800" dirty="0"/>
              <a:t>ل كِان الشَعِرْ مغَطِّي كِلّو، </a:t>
            </a:r>
            <a:r>
              <a:rPr lang="ar-LB" sz="2800" dirty="0"/>
              <a:t>و</a:t>
            </a:r>
            <a:r>
              <a:rPr lang="ar-SA" sz="2800" dirty="0"/>
              <a:t>سَمُّو</a:t>
            </a:r>
            <a:r>
              <a:rPr lang="ar-LB" sz="2800" dirty="0"/>
              <a:t>ه</a:t>
            </a:r>
            <a:r>
              <a:rPr lang="ar-SA" sz="2800" dirty="0"/>
              <a:t> عيسو. ويَلْلِي إِجَا بَعْدُو كان جِلْدُو نِاعِم ما في عَلَيْ شَعِر، سَمّوه يَعقوب</a:t>
            </a:r>
            <a:r>
              <a:rPr lang="en-US" sz="2800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/>
              <a:t>..</a:t>
            </a:r>
            <a:endParaRPr lang="en-US" sz="4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291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7825" y="948421"/>
            <a:ext cx="1785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كِان عيسُو بيحِبّ الصَيِد،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243512" y="3995678"/>
            <a:ext cx="3028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بَسْ يَعقُوب ما كِان يِتْرُك الخِيَم، </a:t>
            </a:r>
            <a:endParaRPr lang="ar-LB" sz="3600" b="1" dirty="0"/>
          </a:p>
          <a:p>
            <a:pPr algn="ctr"/>
            <a:r>
              <a:rPr lang="ar-SA" sz="3600" b="1" dirty="0"/>
              <a:t>وكان ي</a:t>
            </a:r>
            <a:r>
              <a:rPr lang="ar-LB" sz="3600" b="1" dirty="0"/>
              <a:t>ِ</a:t>
            </a:r>
            <a:r>
              <a:rPr lang="ar-SA" sz="3600" b="1" dirty="0"/>
              <a:t>هتَمّ بالغنم</a:t>
            </a:r>
            <a:endParaRPr lang="en-US" sz="3600" b="1" dirty="0"/>
          </a:p>
        </p:txBody>
      </p:sp>
      <p:sp>
        <p:nvSpPr>
          <p:cNvPr id="8" name="Pentagon 7"/>
          <p:cNvSpPr/>
          <p:nvPr/>
        </p:nvSpPr>
        <p:spPr>
          <a:xfrm rot="20780202" flipH="1">
            <a:off x="4101517" y="491835"/>
            <a:ext cx="2162582" cy="58781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عيسو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780202" flipH="1">
            <a:off x="2248895" y="4046270"/>
            <a:ext cx="2725858" cy="58781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يعقوب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/>
              <a:t>.</a:t>
            </a:r>
            <a:endParaRPr lang="en-US" sz="4400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30"/>
          <a:stretch/>
        </p:blipFill>
        <p:spPr>
          <a:xfrm>
            <a:off x="5772150" y="457200"/>
            <a:ext cx="3085994" cy="298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57525" y="524172"/>
            <a:ext cx="2686049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كان </a:t>
            </a:r>
            <a:r>
              <a:rPr lang="ar-LB" sz="3200" dirty="0"/>
              <a:t>إ</a:t>
            </a:r>
            <a:r>
              <a:rPr lang="ar-SA" sz="3200" b="1" dirty="0"/>
              <a:t>سح</a:t>
            </a:r>
            <a:r>
              <a:rPr lang="ar-LB" sz="3200" b="1" dirty="0"/>
              <a:t>َ</a:t>
            </a:r>
            <a:r>
              <a:rPr lang="ar-SA" sz="3200" b="1" dirty="0"/>
              <a:t>ق</a:t>
            </a:r>
            <a:r>
              <a:rPr lang="ar-SA" sz="3200" dirty="0"/>
              <a:t> بيف</a:t>
            </a:r>
            <a:r>
              <a:rPr lang="ar-LB" sz="3200" dirty="0"/>
              <a:t>َ</a:t>
            </a:r>
            <a:r>
              <a:rPr lang="ar-SA" sz="3200" dirty="0"/>
              <a:t>ضّل </a:t>
            </a:r>
            <a:r>
              <a:rPr lang="ar-SA" sz="3200" b="1" dirty="0"/>
              <a:t>عيسو </a:t>
            </a:r>
            <a:r>
              <a:rPr lang="ar-SA" sz="3200" dirty="0"/>
              <a:t>على ي</a:t>
            </a:r>
            <a:r>
              <a:rPr lang="ar-LB" sz="3200" dirty="0"/>
              <a:t>َ</a:t>
            </a:r>
            <a:r>
              <a:rPr lang="ar-SA" sz="3200" dirty="0"/>
              <a:t>عقوب لأ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ar-LB" sz="3200" dirty="0"/>
              <a:t>ّ</a:t>
            </a:r>
            <a:r>
              <a:rPr lang="ar-SA" sz="3200" dirty="0"/>
              <a:t>و كان يحب</a:t>
            </a:r>
            <a:r>
              <a:rPr lang="ar-LB" sz="3200" dirty="0"/>
              <a:t>ِ</a:t>
            </a:r>
            <a:r>
              <a:rPr lang="ar-SA" sz="3200" dirty="0"/>
              <a:t>ّ ياكُل مِنْ صَيدو.</a:t>
            </a:r>
            <a:endParaRPr lang="ar-LB" sz="3200" dirty="0"/>
          </a:p>
        </p:txBody>
      </p:sp>
      <p:sp>
        <p:nvSpPr>
          <p:cNvPr id="8" name="Rectangle 7"/>
          <p:cNvSpPr/>
          <p:nvPr/>
        </p:nvSpPr>
        <p:spPr>
          <a:xfrm>
            <a:off x="3165539" y="4743450"/>
            <a:ext cx="256374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 أم</a:t>
            </a:r>
            <a:r>
              <a:rPr lang="ar-LB" sz="3200" dirty="0"/>
              <a:t>ّ</a:t>
            </a:r>
            <a:r>
              <a:rPr lang="ar-SA" sz="3200" dirty="0"/>
              <a:t>ا </a:t>
            </a:r>
            <a:r>
              <a:rPr lang="ar-SA" sz="3200" b="1" dirty="0"/>
              <a:t>ر</a:t>
            </a:r>
            <a:r>
              <a:rPr lang="ar-LB" sz="3200" b="1" dirty="0"/>
              <a:t>ِ</a:t>
            </a:r>
            <a:r>
              <a:rPr lang="ar-SA" sz="3200" b="1" dirty="0"/>
              <a:t>فق</a:t>
            </a:r>
            <a:r>
              <a:rPr lang="ar-LB" sz="3200" b="1" dirty="0"/>
              <a:t>َ</a:t>
            </a:r>
            <a:r>
              <a:rPr lang="ar-SA" sz="3200" b="1" dirty="0"/>
              <a:t>ة، </a:t>
            </a:r>
            <a:r>
              <a:rPr lang="ar-SA" sz="3200" dirty="0"/>
              <a:t>فَكِانِت</a:t>
            </a:r>
            <a:endParaRPr lang="ar-LB" sz="3200" dirty="0"/>
          </a:p>
          <a:p>
            <a:pPr algn="ctr" rtl="1"/>
            <a:r>
              <a:rPr lang="ar-SA" sz="3200" dirty="0"/>
              <a:t> تحِّب </a:t>
            </a:r>
            <a:r>
              <a:rPr lang="ar-SA" sz="3200" b="1" dirty="0"/>
              <a:t>ي</a:t>
            </a:r>
            <a:r>
              <a:rPr lang="ar-LB" sz="3200" b="1" dirty="0"/>
              <a:t>َ</a:t>
            </a:r>
            <a:r>
              <a:rPr lang="ar-SA" sz="3200" b="1" dirty="0"/>
              <a:t>عقوب</a:t>
            </a:r>
            <a:endParaRPr lang="en-US" sz="32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2"/>
          <a:stretch/>
        </p:blipFill>
        <p:spPr>
          <a:xfrm flipH="1">
            <a:off x="428623" y="228600"/>
            <a:ext cx="2328863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00750" y="3957638"/>
            <a:ext cx="2857500" cy="271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88"/>
          <a:stretch/>
        </p:blipFill>
        <p:spPr>
          <a:xfrm>
            <a:off x="528637" y="3971925"/>
            <a:ext cx="2024061" cy="312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ck Arc 6"/>
          <p:cNvSpPr/>
          <p:nvPr/>
        </p:nvSpPr>
        <p:spPr>
          <a:xfrm>
            <a:off x="2628900" y="128587"/>
            <a:ext cx="3800475" cy="132873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2566988" y="4281487"/>
            <a:ext cx="3800475" cy="132873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39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371476" y="0"/>
            <a:ext cx="624363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بِيَوم مِن الإيّام رِجِعْ عيسُو مِنْ الصَيِدْ تِعْبِان، وكِان خَيُّو عَمّ بيِطْبُخّ عَدَسْ، قلْلُو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3743324" y="2443163"/>
            <a:ext cx="3343276" cy="1414463"/>
          </a:xfrm>
          <a:prstGeom prst="cloudCallout">
            <a:avLst>
              <a:gd name="adj1" fmla="val 50463"/>
              <a:gd name="adj2" fmla="val -1237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500" b="1" dirty="0">
                <a:solidFill>
                  <a:schemeClr val="tx1"/>
                </a:solidFill>
              </a:rPr>
              <a:t>عيسو دخيلَك طَعْمِينِي من ه</a:t>
            </a:r>
            <a:r>
              <a:rPr lang="ar-LB" sz="2500" b="1" dirty="0">
                <a:solidFill>
                  <a:schemeClr val="tx1"/>
                </a:solidFill>
              </a:rPr>
              <a:t>َ</a:t>
            </a:r>
            <a:r>
              <a:rPr lang="ar-SA" sz="2500" b="1" dirty="0">
                <a:solidFill>
                  <a:schemeClr val="tx1"/>
                </a:solidFill>
              </a:rPr>
              <a:t>العدَس</a:t>
            </a:r>
            <a:endParaRPr lang="en-US" sz="2500" dirty="0"/>
          </a:p>
        </p:txBody>
      </p:sp>
      <p:sp>
        <p:nvSpPr>
          <p:cNvPr id="6" name="Cloud Callout 5"/>
          <p:cNvSpPr/>
          <p:nvPr/>
        </p:nvSpPr>
        <p:spPr>
          <a:xfrm>
            <a:off x="3581399" y="4752976"/>
            <a:ext cx="3876676" cy="1414463"/>
          </a:xfrm>
          <a:prstGeom prst="cloudCallout">
            <a:avLst>
              <a:gd name="adj1" fmla="val -102956"/>
              <a:gd name="adj2" fmla="val -11265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وإنت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 اعْطِيني حَقّ البِكِرْ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2014538" y="114301"/>
            <a:ext cx="26289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/>
              <a:t>كان عيسو مَيِّت من الجُوع، كِرمِال هَيْك قَلْلُو خُود حَقّ البِكِرْ بَسْ طَعْميني.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89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414337" y="14288"/>
            <a:ext cx="84724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خَتْيَر إسْحَق وما عَادْ يِقشَع، عَيَّط ل</a:t>
            </a:r>
            <a:r>
              <a:rPr lang="ar-LB" sz="2800" dirty="0"/>
              <a:t>َ</a:t>
            </a:r>
            <a:r>
              <a:rPr lang="ar-SA" sz="2800" dirty="0"/>
              <a:t>عيسُو، إبْنُو الكبير، وقلْلُو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395286" y="3771900"/>
            <a:ext cx="6191251" cy="2857500"/>
          </a:xfrm>
          <a:prstGeom prst="cloudCallout">
            <a:avLst>
              <a:gd name="adj1" fmla="val 58121"/>
              <a:gd name="adj2" fmla="val -392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785811" y="4028986"/>
            <a:ext cx="5457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يا إبني، أنا صِرْت كبير بالع</a:t>
            </a:r>
            <a:r>
              <a:rPr lang="ar-LB" sz="2800" dirty="0"/>
              <a:t>ُ</a:t>
            </a:r>
            <a:r>
              <a:rPr lang="ar-SA" sz="2800" dirty="0"/>
              <a:t>مر وما ب</a:t>
            </a:r>
            <a:r>
              <a:rPr lang="ar-LB" sz="2800" dirty="0"/>
              <a:t>َ</a:t>
            </a:r>
            <a:r>
              <a:rPr lang="ar-SA" sz="2800" dirty="0"/>
              <a:t>عرِف قَدَيْش بَدّي عِيشْ، خُود قَوسَك وتصَيدْلي صَيد وحَضّرلي ياه مت</a:t>
            </a:r>
            <a:r>
              <a:rPr lang="ar-LB" sz="2800" dirty="0"/>
              <a:t>ِ</a:t>
            </a:r>
            <a:r>
              <a:rPr lang="ar-SA" sz="2800" dirty="0"/>
              <a:t>ل ما أنا بحبّو، </a:t>
            </a:r>
            <a:r>
              <a:rPr lang="ar-SA" sz="2800" b="1" dirty="0"/>
              <a:t>وجِبْ لي ياه تآكُل وباركَك قَبِل ما موت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8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edefined Process 6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024" y="242887"/>
            <a:ext cx="6431865" cy="485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85810" y="5429161"/>
            <a:ext cx="73152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800" b="1" dirty="0"/>
              <a:t>كان</a:t>
            </a:r>
            <a:r>
              <a:rPr lang="ar-LB" sz="5800" b="1" dirty="0"/>
              <a:t>ِ</a:t>
            </a:r>
            <a:r>
              <a:rPr lang="ar-SA" sz="5800" b="1" dirty="0"/>
              <a:t>ت ر</a:t>
            </a:r>
            <a:r>
              <a:rPr lang="ar-LB" sz="5800" b="1" dirty="0"/>
              <a:t>ِ</a:t>
            </a:r>
            <a:r>
              <a:rPr lang="ar-SA" sz="5800" b="1" dirty="0"/>
              <a:t>فقة سام</a:t>
            </a:r>
            <a:r>
              <a:rPr lang="ar-LB" sz="5800" b="1" dirty="0"/>
              <a:t>ْ</a:t>
            </a:r>
            <a:r>
              <a:rPr lang="ar-SA" sz="5800" b="1" dirty="0"/>
              <a:t>ع</a:t>
            </a:r>
            <a:r>
              <a:rPr lang="ar-LB" sz="5800" b="1" dirty="0"/>
              <a:t>َ</a:t>
            </a:r>
            <a:r>
              <a:rPr lang="ar-SA" sz="5800" b="1" dirty="0"/>
              <a:t>ة</a:t>
            </a:r>
            <a:r>
              <a:rPr lang="ar-LB" sz="5800" b="1" dirty="0"/>
              <a:t>!</a:t>
            </a:r>
            <a:endParaRPr lang="en-US" sz="5800" b="1" dirty="0"/>
          </a:p>
        </p:txBody>
      </p:sp>
      <p:sp>
        <p:nvSpPr>
          <p:cNvPr id="3" name="Block Arc 2"/>
          <p:cNvSpPr/>
          <p:nvPr/>
        </p:nvSpPr>
        <p:spPr>
          <a:xfrm>
            <a:off x="3529013" y="457201"/>
            <a:ext cx="2400300" cy="12001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0542572">
            <a:off x="3567114" y="1209676"/>
            <a:ext cx="2400300" cy="12001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98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6072188" y="114301"/>
            <a:ext cx="2900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عَي</a:t>
            </a:r>
            <a:r>
              <a:rPr lang="ar-LB" sz="3200" dirty="0"/>
              <a:t>َّ</a:t>
            </a:r>
            <a:r>
              <a:rPr lang="ar-SA" sz="3200" dirty="0"/>
              <a:t>طِتْ لإبنَا ي</a:t>
            </a:r>
            <a:r>
              <a:rPr lang="ar-LB" sz="3200" dirty="0"/>
              <a:t>َ</a:t>
            </a:r>
            <a:r>
              <a:rPr lang="ar-SA" sz="3200" dirty="0"/>
              <a:t>عقوب وقالِتْلُو :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809623" y="3671887"/>
            <a:ext cx="7591427" cy="3086099"/>
          </a:xfrm>
          <a:prstGeom prst="cloudCallout">
            <a:avLst>
              <a:gd name="adj1" fmla="val 13704"/>
              <a:gd name="adj2" fmla="val -10265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س</a:t>
            </a:r>
            <a:r>
              <a:rPr lang="ar-LB" sz="2800" b="1" dirty="0">
                <a:solidFill>
                  <a:schemeClr val="tx1"/>
                </a:solidFill>
              </a:rPr>
              <a:t>ْ</a:t>
            </a:r>
            <a:r>
              <a:rPr lang="ar-SA" sz="2800" b="1" dirty="0">
                <a:solidFill>
                  <a:schemeClr val="tx1"/>
                </a:solidFill>
              </a:rPr>
              <a:t>مِعِتْ ب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يَّكْ بيقول ه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يك ل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خيَّك عيسو</a:t>
            </a:r>
            <a:r>
              <a:rPr lang="ar-LB" sz="2800" b="1" dirty="0">
                <a:solidFill>
                  <a:schemeClr val="tx1"/>
                </a:solidFill>
              </a:rPr>
              <a:t>، </a:t>
            </a:r>
            <a:r>
              <a:rPr lang="ar-SA" sz="2800" b="1" dirty="0">
                <a:solidFill>
                  <a:schemeClr val="tx1"/>
                </a:solidFill>
              </a:rPr>
              <a:t>روح بسِرْعَة عَ الق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طيع وجِب لي جِدْيينْ، وأنا بساويُن متل ما ب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يَّك بيحِّبُّن وبتاخد</a:t>
            </a:r>
            <a:r>
              <a:rPr lang="ar-LB" sz="2800" b="1" dirty="0">
                <a:solidFill>
                  <a:schemeClr val="tx1"/>
                </a:solidFill>
              </a:rPr>
              <a:t>ْ</a:t>
            </a:r>
            <a:r>
              <a:rPr lang="ar-SA" sz="2800" b="1" dirty="0">
                <a:solidFill>
                  <a:schemeClr val="tx1"/>
                </a:solidFill>
              </a:rPr>
              <a:t>لو ياهُن وهُو</a:t>
            </a:r>
            <a:r>
              <a:rPr lang="ar-LB" sz="2800" b="1" dirty="0">
                <a:solidFill>
                  <a:schemeClr val="tx1"/>
                </a:solidFill>
              </a:rPr>
              <a:t>ّ</a:t>
            </a:r>
            <a:r>
              <a:rPr lang="ar-SA" sz="2800" b="1" dirty="0">
                <a:solidFill>
                  <a:schemeClr val="tx1"/>
                </a:solidFill>
              </a:rPr>
              <a:t>ي بِبَاركَكْ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62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0"/>
            <a:ext cx="9115424" cy="6858000"/>
          </a:xfrm>
        </p:spPr>
      </p:pic>
      <p:sp>
        <p:nvSpPr>
          <p:cNvPr id="3" name="Rectangle 2"/>
          <p:cNvSpPr/>
          <p:nvPr/>
        </p:nvSpPr>
        <p:spPr>
          <a:xfrm>
            <a:off x="6072188" y="114301"/>
            <a:ext cx="2900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ق</a:t>
            </a:r>
            <a:r>
              <a:rPr lang="ar-LB" sz="3200" dirty="0"/>
              <a:t>لْ</a:t>
            </a:r>
            <a:r>
              <a:rPr lang="ar-SA" sz="3200" dirty="0"/>
              <a:t>لاَّ يَعْقُوب: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4329113" y="3028950"/>
            <a:ext cx="4686300" cy="3629023"/>
          </a:xfrm>
          <a:prstGeom prst="cloudCallout">
            <a:avLst>
              <a:gd name="adj1" fmla="val -12952"/>
              <a:gd name="adj2" fmla="val -962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حيح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يي ما بيقشَعْ، بَس عيسو كلّو شَعِر وأ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نا ما عِنْدِي جِنْس الش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عر على جِسْمِي،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لكي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يّي انتَبه.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14363" y="3557588"/>
            <a:ext cx="3529012" cy="1724023"/>
          </a:xfrm>
          <a:prstGeom prst="cloudCallout">
            <a:avLst>
              <a:gd name="adj1" fmla="val 34755"/>
              <a:gd name="adj2" fmla="val -15827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ما تخاف</a:t>
            </a:r>
            <a:r>
              <a:rPr lang="ar-SA" sz="2800" dirty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6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5915025" y="219760"/>
            <a:ext cx="3429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400" dirty="0"/>
              <a:t>وغَطِتْلُو رَقِبْتُو وايداي بجِلد الجِدي</a:t>
            </a:r>
            <a:r>
              <a:rPr lang="ar-LB" sz="3400" dirty="0"/>
              <a:t>َ</a:t>
            </a:r>
            <a:r>
              <a:rPr lang="ar-SA" sz="3400" dirty="0"/>
              <a:t>ين،</a:t>
            </a:r>
            <a:endParaRPr lang="ar-LB" sz="3400" dirty="0"/>
          </a:p>
          <a:p>
            <a:pPr algn="ctr" rtl="1"/>
            <a:r>
              <a:rPr lang="ar-LB" sz="3400" dirty="0"/>
              <a:t> وحضرت اكل</a:t>
            </a:r>
            <a:r>
              <a:rPr lang="ar-SA" sz="3400" dirty="0"/>
              <a:t> وقالِتْلُو: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42938" y="4071938"/>
            <a:ext cx="3529012" cy="1724023"/>
          </a:xfrm>
          <a:prstGeom prst="cloudCallout">
            <a:avLst>
              <a:gd name="adj1" fmla="val 34755"/>
              <a:gd name="adj2" fmla="val -15827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روح قدّم الأكِل لبيّك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07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7315199" y="415408"/>
            <a:ext cx="19573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وِصِلْ ي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عقوب لَعِنْد بيّو،</a:t>
            </a:r>
            <a:endParaRPr lang="ar-LB" sz="3200" dirty="0">
              <a:solidFill>
                <a:schemeClr val="bg1"/>
              </a:solidFill>
            </a:endParaRPr>
          </a:p>
          <a:p>
            <a:pPr algn="ctr"/>
            <a:r>
              <a:rPr lang="ar-SA" sz="3200" dirty="0">
                <a:solidFill>
                  <a:schemeClr val="bg1"/>
                </a:solidFill>
              </a:rPr>
              <a:t> لَمَّا سِمِعْ الدَّعسِة قال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86301" y="4286250"/>
            <a:ext cx="2628900" cy="1338261"/>
          </a:xfrm>
          <a:prstGeom prst="cloudCallout">
            <a:avLst>
              <a:gd name="adj1" fmla="val 34755"/>
              <a:gd name="adj2" fmla="val -15827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مين؟؟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85738" y="3400425"/>
            <a:ext cx="4371975" cy="2914647"/>
          </a:xfrm>
          <a:prstGeom prst="cloudCallout">
            <a:avLst>
              <a:gd name="adj1" fmla="val 36068"/>
              <a:gd name="adj2" fmla="val -864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أنا عيسُو إِبْنَك البِكِر، عْمِلِتْ مِتِلْ ما قِلْتِلّي، قُومْ يا بيّي كُولْ وبارِكْنِي</a:t>
            </a:r>
            <a:r>
              <a:rPr lang="ar-SA" sz="2800" dirty="0">
                <a:solidFill>
                  <a:schemeClr val="tx1"/>
                </a:solidFill>
              </a:rPr>
              <a:t>".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43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1271588" y="4043363"/>
            <a:ext cx="6543675" cy="2652711"/>
          </a:xfrm>
          <a:prstGeom prst="cloudCallout">
            <a:avLst>
              <a:gd name="adj1" fmla="val 24396"/>
              <a:gd name="adj2" fmla="val -1009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ق</a:t>
            </a:r>
            <a:r>
              <a:rPr lang="ar-SA" sz="2800" b="1" dirty="0">
                <a:solidFill>
                  <a:schemeClr val="tx1"/>
                </a:solidFill>
              </a:rPr>
              <a:t>رِّبْ تَ شُوف إذا كِنْت عيسُو أم لأ</a:t>
            </a:r>
            <a:r>
              <a:rPr lang="ar-LB" sz="2800" dirty="0">
                <a:solidFill>
                  <a:schemeClr val="tx1"/>
                </a:solidFill>
              </a:rPr>
              <a:t>...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الصَو</a:t>
            </a:r>
            <a:r>
              <a:rPr lang="ar-LB" sz="2800" b="1" dirty="0">
                <a:solidFill>
                  <a:schemeClr val="tx1"/>
                </a:solidFill>
              </a:rPr>
              <a:t>ْ</a:t>
            </a:r>
            <a:r>
              <a:rPr lang="ar-SA" sz="2800" b="1" dirty="0">
                <a:solidFill>
                  <a:schemeClr val="tx1"/>
                </a:solidFill>
              </a:rPr>
              <a:t>تْ صَوتْ يَعقوبْ بَسْ الإيدَين إيدَيْن عِيسُو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89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2363" y="205473"/>
            <a:ext cx="16716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قَدَّملُو الأكل وجَبْلو خَمر وشرب. وقرّب من بيّو يل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ي صار يشّم ريحة تيابو وبِارَكُو، وقَلْلُو: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2950" y="48631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dirty="0"/>
              <a:t>". 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185863" y="3971926"/>
            <a:ext cx="3614738" cy="2728912"/>
          </a:xfrm>
          <a:prstGeom prst="cloudCallout">
            <a:avLst>
              <a:gd name="adj1" fmla="val -28763"/>
              <a:gd name="adj2" fmla="val -10600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رَحْ بِتْكُون سَيِّد عَلى إخوتَكْ وهِنِّي بيركَعُولَك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83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7351" cy="6958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9426" y="0"/>
            <a:ext cx="2457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وبَسْ ضَهَرْ مِنْ عِنْد بيّو، إجا عيسو، قَلْلُو لبيّو 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43638" y="2400301"/>
            <a:ext cx="2900362" cy="1728787"/>
          </a:xfrm>
          <a:prstGeom prst="cloudCallout">
            <a:avLst>
              <a:gd name="adj1" fmla="val -76054"/>
              <a:gd name="adj2" fmla="val -4071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قوم با بَيِّي كُول وبارِكْني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288" y="3629025"/>
            <a:ext cx="1985963" cy="165735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فِهِم اِسْحَق إنّو يَعقُوب ضِحِكْ عَلَيْه وقال لعيسو</a:t>
            </a:r>
            <a:r>
              <a:rPr lang="ar-LB" sz="2500" dirty="0"/>
              <a:t>:</a:t>
            </a:r>
            <a:endParaRPr lang="en-US" sz="2500" dirty="0"/>
          </a:p>
        </p:txBody>
      </p:sp>
      <p:sp>
        <p:nvSpPr>
          <p:cNvPr id="8" name="Cloud Callout 7"/>
          <p:cNvSpPr/>
          <p:nvPr/>
        </p:nvSpPr>
        <p:spPr>
          <a:xfrm>
            <a:off x="366713" y="4800601"/>
            <a:ext cx="2990850" cy="1943100"/>
          </a:xfrm>
          <a:prstGeom prst="cloudCallout">
            <a:avLst>
              <a:gd name="adj1" fmla="val -3919"/>
              <a:gd name="adj2" fmla="val -1393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خيَّك أخَدْ البَرَكِة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064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7351" cy="6958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3775" y="0"/>
            <a:ext cx="1800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 صَرَخ عيسو وقَلْلُو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157787" y="3371850"/>
            <a:ext cx="3857625" cy="1414462"/>
          </a:xfrm>
          <a:prstGeom prst="cloudCallout">
            <a:avLst>
              <a:gd name="adj1" fmla="val -43578"/>
              <a:gd name="adj2" fmla="val -8038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بارِكْنِي أنا كَمِان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95265" y="3428999"/>
            <a:ext cx="4862510" cy="1385889"/>
          </a:xfrm>
          <a:prstGeom prst="cloudCallout">
            <a:avLst>
              <a:gd name="adj1" fmla="val -3171"/>
              <a:gd name="adj2" fmla="val -1018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كيف؟ أنا قِلْتِلُو إنو رَحْ بيكُون فَوْق راسَك</a:t>
            </a:r>
            <a:r>
              <a:rPr lang="ar-LB" sz="2800" dirty="0">
                <a:solidFill>
                  <a:schemeClr val="tx1"/>
                </a:solidFill>
              </a:rPr>
              <a:t>...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28676" y="4905375"/>
            <a:ext cx="6157912" cy="1952625"/>
          </a:xfrm>
          <a:prstGeom prst="cloudCallout">
            <a:avLst>
              <a:gd name="adj1" fmla="val 23542"/>
              <a:gd name="adj2" fmla="val -1456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شو لأنّو اسمو يعقوب صار يِتْبَعْنِي مَرتَين؟ مَرّة أخَدْ حُقوق البِكِرْ وهَلَّق أخَد البَرَكِة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7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Internal Storage 6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ع</a:t>
            </a:r>
            <a:r>
              <a:rPr lang="ar-SA" sz="3600" dirty="0">
                <a:solidFill>
                  <a:schemeClr val="tx1"/>
                </a:solidFill>
              </a:rPr>
              <a:t>رفِت رَفْقَة بنِيِّة عيسُو وخَبَّرِّت إبْنَا يَعْقُوب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9238" y="0"/>
            <a:ext cx="3814762" cy="347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4388" y="81983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300" dirty="0"/>
              <a:t>زِعِل عيسُو مِن يَعقوب بِس</a:t>
            </a:r>
            <a:r>
              <a:rPr lang="ar-LB" sz="3300" dirty="0"/>
              <a:t>َ</a:t>
            </a:r>
            <a:r>
              <a:rPr lang="ar-SA" sz="3300" dirty="0"/>
              <a:t>بَبْ الب</a:t>
            </a:r>
            <a:r>
              <a:rPr lang="ar-LB" sz="3300" dirty="0"/>
              <a:t>َ</a:t>
            </a:r>
            <a:r>
              <a:rPr lang="ar-SA" sz="3300" dirty="0"/>
              <a:t>ر</a:t>
            </a:r>
            <a:r>
              <a:rPr lang="ar-LB" sz="3300" dirty="0"/>
              <a:t>َ</a:t>
            </a:r>
            <a:r>
              <a:rPr lang="ar-SA" sz="3300" dirty="0"/>
              <a:t>كة، وصار يقول:</a:t>
            </a:r>
            <a:endParaRPr lang="en-US" sz="3300" dirty="0"/>
          </a:p>
        </p:txBody>
      </p:sp>
      <p:sp>
        <p:nvSpPr>
          <p:cNvPr id="6" name="Cloud Callout 5"/>
          <p:cNvSpPr/>
          <p:nvPr/>
        </p:nvSpPr>
        <p:spPr>
          <a:xfrm>
            <a:off x="1485900" y="3300412"/>
            <a:ext cx="4400551" cy="2314574"/>
          </a:xfrm>
          <a:prstGeom prst="cloudCallout">
            <a:avLst>
              <a:gd name="adj1" fmla="val 25681"/>
              <a:gd name="adj2" fmla="val -9149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"</a:t>
            </a:r>
            <a:r>
              <a:rPr lang="ar-SA" sz="2800" b="1" dirty="0">
                <a:solidFill>
                  <a:schemeClr val="tx1"/>
                </a:solidFill>
              </a:rPr>
              <a:t>جِبت الغمّ عَ قلب</a:t>
            </a:r>
            <a:br>
              <a:rPr lang="ar-LB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بيّي، رَحْ بِقْتُل خَيِّي يَعْقُوب</a:t>
            </a:r>
            <a:r>
              <a:rPr lang="ar-SA" sz="2800" dirty="0">
                <a:solidFill>
                  <a:schemeClr val="tx1"/>
                </a:solidFill>
              </a:rPr>
              <a:t>".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883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6545212" y="343972"/>
            <a:ext cx="2111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/>
              <a:t>وقالِتْلُو</a:t>
            </a:r>
            <a:r>
              <a:rPr lang="en-US" sz="4000" b="1" dirty="0"/>
              <a:t>:</a:t>
            </a:r>
            <a:r>
              <a:rPr lang="ar-SA" sz="4000" b="1" dirty="0"/>
              <a:t> </a:t>
            </a:r>
            <a:endParaRPr lang="en-US" sz="4000" b="1" dirty="0"/>
          </a:p>
        </p:txBody>
      </p:sp>
      <p:sp>
        <p:nvSpPr>
          <p:cNvPr id="6" name="Cloud Callout 5"/>
          <p:cNvSpPr/>
          <p:nvPr/>
        </p:nvSpPr>
        <p:spPr>
          <a:xfrm>
            <a:off x="1471612" y="3100388"/>
            <a:ext cx="7372350" cy="2757486"/>
          </a:xfrm>
          <a:prstGeom prst="cloudCallout">
            <a:avLst>
              <a:gd name="adj1" fmla="val 5332"/>
              <a:gd name="adj2" fmla="val -10755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قومْ وهروبْ لعِنِدْ خَيّي لابان بِحَاران، وخلْلِيك عندو تيروق خيَّك وأنا بِبعَتْ لَك مينْ يَعْطِيك خَبَر، ما تِرجَع، ما بد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ي يموت حَدا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ولادي.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98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Pentagon 3"/>
          <p:cNvSpPr/>
          <p:nvPr/>
        </p:nvSpPr>
        <p:spPr>
          <a:xfrm flipH="1">
            <a:off x="6372227" y="471487"/>
            <a:ext cx="2300288" cy="8001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8662" y="5573195"/>
            <a:ext cx="7100888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راح ي</a:t>
            </a:r>
            <a:r>
              <a:rPr lang="ar-LB" sz="2800" dirty="0"/>
              <a:t>َ</a:t>
            </a:r>
            <a:r>
              <a:rPr lang="ar-SA" sz="2800" dirty="0"/>
              <a:t>عقوب ل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ِ</a:t>
            </a:r>
            <a:r>
              <a:rPr lang="ar-SA" sz="2800" dirty="0"/>
              <a:t>ند خالو لابان وصَار يِشْتِغِل عن</a:t>
            </a:r>
            <a:r>
              <a:rPr lang="ar-LB" sz="2800" dirty="0"/>
              <a:t>ْ</a:t>
            </a:r>
            <a:r>
              <a:rPr lang="ar-SA" sz="2800" dirty="0"/>
              <a:t>دو. وب</a:t>
            </a:r>
            <a:r>
              <a:rPr lang="ar-LB" sz="2800" dirty="0"/>
              <a:t>َ</a:t>
            </a:r>
            <a:r>
              <a:rPr lang="ar-SA" sz="2800" dirty="0"/>
              <a:t>عد 10 سْنِين عاطاه بِنْتُو لِيّا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2428880" y="0"/>
            <a:ext cx="3929059" cy="2071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إِ</a:t>
            </a:r>
            <a:r>
              <a:rPr lang="ar-SA" sz="3200" b="1" dirty="0"/>
              <a:t>نت</a:t>
            </a:r>
            <a:r>
              <a:rPr lang="ar-LB" sz="3200" b="1" dirty="0"/>
              <a:t>ِ</a:t>
            </a:r>
            <a:r>
              <a:rPr lang="ar-SA" sz="3200" b="1" dirty="0"/>
              <a:t>قال المَوعد إلى ي</a:t>
            </a:r>
            <a:r>
              <a:rPr lang="ar-LB" sz="3200" b="1" dirty="0"/>
              <a:t>َ</a:t>
            </a:r>
            <a:r>
              <a:rPr lang="ar-SA" sz="3200" b="1" dirty="0"/>
              <a:t>عقوب </a:t>
            </a:r>
            <a:endParaRPr lang="en-US" sz="3200" b="1" dirty="0"/>
          </a:p>
          <a:p>
            <a:pPr algn="ctr" rtl="1"/>
            <a:r>
              <a:rPr lang="ar-SA" sz="2800" b="1" dirty="0"/>
              <a:t>(</a:t>
            </a:r>
            <a:r>
              <a:rPr lang="ar-SA" sz="2200" b="1" dirty="0"/>
              <a:t>تك 27/1-45)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944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114301" y="14288"/>
            <a:ext cx="8729662" cy="4770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500" dirty="0">
                <a:cs typeface="+mj-cs"/>
              </a:rPr>
              <a:t>بَسْ يَعقوب كِان بيحِبّ إِخْتا راحيل، لم</a:t>
            </a:r>
            <a:r>
              <a:rPr lang="ar-LB" sz="2500" dirty="0">
                <a:cs typeface="+mj-cs"/>
              </a:rPr>
              <a:t>ّ</a:t>
            </a:r>
            <a:r>
              <a:rPr lang="ar-SA" sz="2500" dirty="0">
                <a:cs typeface="+mj-cs"/>
              </a:rPr>
              <a:t>ا طَلَبَا من بيّا قَلْلُو </a:t>
            </a:r>
            <a:endParaRPr lang="en-US" sz="2500" dirty="0"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28912" y="4400550"/>
            <a:ext cx="4686301" cy="2128835"/>
          </a:xfrm>
          <a:prstGeom prst="cloudCallout">
            <a:avLst>
              <a:gd name="adj1" fmla="val 45388"/>
              <a:gd name="adj2" fmla="val -11633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اشتِغِلْ عِنْدِي كَمِان عَشْر سنين بَعْطيك ياها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90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19" y="743183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السّادِس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7052"/>
            <a:ext cx="5351928" cy="1610911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يَعقوب وَعيسو</a:t>
            </a:r>
            <a:endParaRPr lang="en-US" sz="4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714625" y="4933473"/>
            <a:ext cx="65722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dirty="0">
                <a:solidFill>
                  <a:schemeClr val="bg1"/>
                </a:solidFill>
              </a:rPr>
              <a:t>وب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عد ع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شرين س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نة رجع يعقوب مع عَيِلْتُو لأرض ك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نعان، وقبِلْ ما يوص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ل لأ</a:t>
            </a:r>
            <a:r>
              <a:rPr lang="ar-LB" sz="2500" dirty="0">
                <a:solidFill>
                  <a:schemeClr val="bg1"/>
                </a:solidFill>
              </a:rPr>
              <a:t>َ</a:t>
            </a:r>
            <a:r>
              <a:rPr lang="ar-SA" sz="2500" dirty="0">
                <a:solidFill>
                  <a:schemeClr val="bg1"/>
                </a:solidFill>
              </a:rPr>
              <a:t>رض كنعان، كِان لازم</a:t>
            </a:r>
            <a:endParaRPr lang="ar-LB" sz="2500" dirty="0">
              <a:solidFill>
                <a:schemeClr val="bg1"/>
              </a:solidFill>
            </a:endParaRPr>
          </a:p>
          <a:p>
            <a:pPr algn="ctr" rtl="1"/>
            <a:r>
              <a:rPr lang="ar-SA" sz="2500" dirty="0">
                <a:solidFill>
                  <a:schemeClr val="bg1"/>
                </a:solidFill>
              </a:rPr>
              <a:t> يِقْطَع سِاقيِة مَيّ، هِيّي نَهِرْ يبّوق. كِان قطَّعْ الغَنَم والمَوَاشِي والخَدَمْ وعَيِلْتُو كِلاّ وب</a:t>
            </a:r>
            <a:r>
              <a:rPr lang="ar-LB" sz="2500" dirty="0">
                <a:solidFill>
                  <a:schemeClr val="bg1"/>
                </a:solidFill>
              </a:rPr>
              <a:t>ِ</a:t>
            </a:r>
            <a:r>
              <a:rPr lang="ar-SA" sz="2500" dirty="0">
                <a:solidFill>
                  <a:schemeClr val="bg1"/>
                </a:solidFill>
              </a:rPr>
              <a:t>قي هُوِّي وَحْدو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59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200025" y="28576"/>
            <a:ext cx="8815387" cy="8617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وق</a:t>
            </a:r>
            <a:r>
              <a:rPr lang="ar-LB" sz="2500" dirty="0"/>
              <a:t>َ</a:t>
            </a:r>
            <a:r>
              <a:rPr lang="ar-SA" sz="2500" dirty="0"/>
              <a:t>ب</a:t>
            </a:r>
            <a:r>
              <a:rPr lang="ar-LB" sz="2500" dirty="0"/>
              <a:t>ِ</a:t>
            </a:r>
            <a:r>
              <a:rPr lang="ar-SA" sz="2500" dirty="0"/>
              <a:t>ل ما يِطلَع الف</a:t>
            </a:r>
            <a:r>
              <a:rPr lang="ar-LB" sz="2500" dirty="0"/>
              <a:t>َ</a:t>
            </a:r>
            <a:r>
              <a:rPr lang="ar-SA" sz="2500" dirty="0"/>
              <a:t>جر صارَعُو رِجَّال</a:t>
            </a:r>
            <a:r>
              <a:rPr lang="ar-LB" sz="2500" dirty="0"/>
              <a:t> بَ</a:t>
            </a:r>
            <a:r>
              <a:rPr lang="ar-SA" sz="2500" dirty="0"/>
              <a:t>س ما كان</a:t>
            </a:r>
            <a:r>
              <a:rPr lang="ar-LB" sz="2500" dirty="0"/>
              <a:t> </a:t>
            </a:r>
            <a:r>
              <a:rPr lang="ar-SA" sz="2500" dirty="0"/>
              <a:t>ي</a:t>
            </a:r>
            <a:r>
              <a:rPr lang="ar-LB" sz="2500" dirty="0"/>
              <a:t>ِ</a:t>
            </a:r>
            <a:r>
              <a:rPr lang="ar-SA" sz="2500" dirty="0"/>
              <a:t>قد</a:t>
            </a:r>
            <a:r>
              <a:rPr lang="ar-LB" sz="2500" dirty="0"/>
              <a:t>َ</a:t>
            </a:r>
            <a:r>
              <a:rPr lang="ar-SA" sz="2500" dirty="0"/>
              <a:t>ر لى ي</a:t>
            </a:r>
            <a:r>
              <a:rPr lang="ar-LB" sz="2500" dirty="0"/>
              <a:t>َ</a:t>
            </a:r>
            <a:r>
              <a:rPr lang="ar-SA" sz="2500" dirty="0"/>
              <a:t>عقوب، مِسْكُو من وِركو وخَلعلو ياه. ب</a:t>
            </a:r>
            <a:r>
              <a:rPr lang="ar-LB" sz="2500" dirty="0"/>
              <a:t>َ</a:t>
            </a:r>
            <a:r>
              <a:rPr lang="ar-SA" sz="2500" dirty="0"/>
              <a:t>س ضَلّ ي</a:t>
            </a:r>
            <a:r>
              <a:rPr lang="ar-LB" sz="2500" dirty="0"/>
              <a:t>َ</a:t>
            </a:r>
            <a:r>
              <a:rPr lang="ar-SA" sz="2500" dirty="0"/>
              <a:t>عقوب مِاسْكُو، قَلْلُو الر</a:t>
            </a:r>
            <a:r>
              <a:rPr lang="ar-LB" sz="2500" dirty="0"/>
              <a:t>ّ</a:t>
            </a:r>
            <a:r>
              <a:rPr lang="ar-SA" sz="2500" dirty="0"/>
              <a:t>جال</a:t>
            </a:r>
            <a:r>
              <a:rPr lang="ar-LB" sz="2500" dirty="0"/>
              <a:t>:</a:t>
            </a:r>
            <a:endParaRPr lang="en-US" sz="2500" dirty="0"/>
          </a:p>
        </p:txBody>
      </p:sp>
      <p:sp>
        <p:nvSpPr>
          <p:cNvPr id="5" name="Cloud Callout 4"/>
          <p:cNvSpPr/>
          <p:nvPr/>
        </p:nvSpPr>
        <p:spPr>
          <a:xfrm>
            <a:off x="5672136" y="2157413"/>
            <a:ext cx="3214689" cy="1328736"/>
          </a:xfrm>
          <a:prstGeom prst="cloudCallout">
            <a:avLst>
              <a:gd name="adj1" fmla="val -83852"/>
              <a:gd name="adj2" fmla="val 162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تْرِكْني لأنّو طِلِع الفجر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081086" y="4686301"/>
            <a:ext cx="4205288" cy="1924048"/>
          </a:xfrm>
          <a:prstGeom prst="cloudCallout">
            <a:avLst>
              <a:gd name="adj1" fmla="val 46299"/>
              <a:gd name="adj2" fmla="val -10284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م</a:t>
            </a:r>
            <a:r>
              <a:rPr lang="ar-SA" sz="2800" b="1" dirty="0">
                <a:solidFill>
                  <a:schemeClr val="tx1"/>
                </a:solidFill>
              </a:rPr>
              <a:t>شْ رَحْ بِتِرْكَكْ قَبِلْ ما تْبَارِكْني</a:t>
            </a:r>
            <a:r>
              <a:rPr lang="ar-SA" sz="2800" dirty="0">
                <a:solidFill>
                  <a:schemeClr val="tx1"/>
                </a:solidFill>
              </a:rPr>
              <a:t>"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1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5929311" y="2271713"/>
            <a:ext cx="3214689" cy="1328736"/>
          </a:xfrm>
          <a:prstGeom prst="cloudCallout">
            <a:avLst>
              <a:gd name="adj1" fmla="val -83852"/>
              <a:gd name="adj2" fmla="val 162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شو اسمَك؟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81712" y="3714750"/>
            <a:ext cx="2233614" cy="995361"/>
          </a:xfrm>
          <a:prstGeom prst="cloudCallout">
            <a:avLst>
              <a:gd name="adj1" fmla="val -156368"/>
              <a:gd name="adj2" fmla="val -5404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يعقوب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1463" y="4100513"/>
            <a:ext cx="5243513" cy="2571751"/>
          </a:xfrm>
          <a:prstGeom prst="cloudCallout">
            <a:avLst>
              <a:gd name="adj1" fmla="val 33936"/>
              <a:gd name="adj2" fmla="val -862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مِن هَلَّق ورايِح رَحْ بيصير </a:t>
            </a:r>
            <a:r>
              <a:rPr lang="ar-LB" sz="2800" b="1" dirty="0">
                <a:solidFill>
                  <a:schemeClr val="tx1"/>
                </a:solidFill>
              </a:rPr>
              <a:t>إِ</a:t>
            </a:r>
            <a:r>
              <a:rPr lang="ar-SA" sz="2800" b="1" dirty="0">
                <a:solidFill>
                  <a:schemeClr val="tx1"/>
                </a:solidFill>
              </a:rPr>
              <a:t>سمَك إسرائيل لأنَّك صارعِت الله والنّاس وغَلَبِتْ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58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496049" y="3614738"/>
            <a:ext cx="2405063" cy="1866898"/>
          </a:xfrm>
          <a:prstGeom prst="cloudCallout">
            <a:avLst>
              <a:gd name="adj1" fmla="val -103497"/>
              <a:gd name="adj2" fmla="val -4868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ق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لْلِي</a:t>
            </a:r>
            <a:r>
              <a:rPr lang="ar-LB" sz="2800" b="1" dirty="0">
                <a:solidFill>
                  <a:schemeClr val="tx1"/>
                </a:solidFill>
              </a:rPr>
              <a:t> انت</a:t>
            </a:r>
            <a:r>
              <a:rPr lang="ar-SA" sz="2800" b="1" dirty="0">
                <a:solidFill>
                  <a:schemeClr val="tx1"/>
                </a:solidFill>
              </a:rPr>
              <a:t> اسمَك</a:t>
            </a:r>
            <a:r>
              <a:rPr lang="ar-SA" sz="2800" dirty="0">
                <a:solidFill>
                  <a:schemeClr val="tx1"/>
                </a:solidFill>
              </a:rPr>
              <a:t>"،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52499" y="3814762"/>
            <a:ext cx="3462338" cy="1428751"/>
          </a:xfrm>
          <a:prstGeom prst="cloudCallout">
            <a:avLst>
              <a:gd name="adj1" fmla="val 25476"/>
              <a:gd name="adj2" fmla="val -912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شو بد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ّك ب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إسمي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33" y="5758934"/>
            <a:ext cx="18405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000" dirty="0">
                <a:solidFill>
                  <a:schemeClr val="bg1"/>
                </a:solidFill>
              </a:rPr>
              <a:t>وبار</a:t>
            </a:r>
            <a:r>
              <a:rPr lang="ar-LB" sz="5000" dirty="0">
                <a:solidFill>
                  <a:schemeClr val="bg1"/>
                </a:solidFill>
              </a:rPr>
              <a:t>َ</a:t>
            </a:r>
            <a:r>
              <a:rPr lang="ar-SA" sz="5000" dirty="0">
                <a:solidFill>
                  <a:schemeClr val="bg1"/>
                </a:solidFill>
              </a:rPr>
              <a:t>كو.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810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Rectangle 2"/>
          <p:cNvSpPr/>
          <p:nvPr/>
        </p:nvSpPr>
        <p:spPr>
          <a:xfrm>
            <a:off x="0" y="128587"/>
            <a:ext cx="4343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/>
              <a:t>الت</a:t>
            </a:r>
            <a:r>
              <a:rPr lang="ar-LB" sz="2500" b="1" dirty="0"/>
              <a:t>َ</a:t>
            </a:r>
            <a:r>
              <a:rPr lang="ar-SA" sz="2500" b="1" dirty="0"/>
              <a:t>ق</a:t>
            </a:r>
            <a:r>
              <a:rPr lang="ar-LB" sz="2500" b="1" dirty="0"/>
              <a:t>َ</a:t>
            </a:r>
            <a:r>
              <a:rPr lang="ar-SA" sz="2500" b="1" dirty="0"/>
              <a:t>ى ي</a:t>
            </a:r>
            <a:r>
              <a:rPr lang="ar-LB" sz="2500" b="1" dirty="0"/>
              <a:t>َ</a:t>
            </a:r>
            <a:r>
              <a:rPr lang="ar-SA" sz="2500" b="1" dirty="0"/>
              <a:t>عقوب ب</a:t>
            </a:r>
            <a:r>
              <a:rPr lang="ar-LB" sz="2500" b="1" dirty="0"/>
              <a:t>ِ</a:t>
            </a:r>
            <a:r>
              <a:rPr lang="ar-SA" sz="2500" b="1" dirty="0"/>
              <a:t>عيسو خ</a:t>
            </a:r>
            <a:r>
              <a:rPr lang="ar-LB" sz="2500" b="1" dirty="0"/>
              <a:t>َ</a:t>
            </a:r>
            <a:r>
              <a:rPr lang="ar-SA" sz="2500" b="1" dirty="0"/>
              <a:t>يّو وصَالَحُو </a:t>
            </a:r>
            <a:r>
              <a:rPr lang="ar-LB" sz="2500" b="1" dirty="0"/>
              <a:t> </a:t>
            </a:r>
            <a:r>
              <a:rPr lang="ar-SA" sz="2500" b="1" dirty="0"/>
              <a:t>وكِانوا ولاد يعقوب</a:t>
            </a:r>
            <a:r>
              <a:rPr lang="ar-LB" sz="2500" b="1" dirty="0"/>
              <a:t> </a:t>
            </a:r>
            <a:r>
              <a:rPr lang="ar-SA" sz="2500" b="1" dirty="0"/>
              <a:t> 12 </a:t>
            </a:r>
            <a:r>
              <a:rPr lang="ar-LB" sz="2500" b="1" dirty="0"/>
              <a:t> </a:t>
            </a:r>
            <a:r>
              <a:rPr lang="ar-SA" sz="2500" b="1" dirty="0"/>
              <a:t>وه</a:t>
            </a:r>
            <a:r>
              <a:rPr lang="ar-LB" sz="2500" b="1" dirty="0"/>
              <a:t>ِ</a:t>
            </a:r>
            <a:r>
              <a:rPr lang="ar-SA" sz="2500" b="1" dirty="0"/>
              <a:t>نّي ج</a:t>
            </a:r>
            <a:r>
              <a:rPr lang="ar-LB" sz="2500" b="1" dirty="0"/>
              <a:t>ْ</a:t>
            </a:r>
            <a:r>
              <a:rPr lang="ar-SA" sz="2500" b="1" dirty="0"/>
              <a:t>دود </a:t>
            </a:r>
            <a:r>
              <a:rPr lang="ar-LB" sz="2500" b="1" dirty="0"/>
              <a:t>شَ</a:t>
            </a:r>
            <a:r>
              <a:rPr lang="ar-SA" sz="2500" b="1" dirty="0"/>
              <a:t>عب </a:t>
            </a:r>
            <a:r>
              <a:rPr lang="ar-LB" sz="2500" b="1" dirty="0"/>
              <a:t>إ</a:t>
            </a:r>
            <a:r>
              <a:rPr lang="ar-SA" sz="2500" b="1" dirty="0"/>
              <a:t>سرائيل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43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69" y="442913"/>
            <a:ext cx="5509093" cy="4787992"/>
          </a:xfrm>
          <a:prstGeom prst="cloudCallout">
            <a:avLst>
              <a:gd name="adj1" fmla="val 70050"/>
              <a:gd name="adj2" fmla="val 104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عنا </a:t>
            </a:r>
            <a:r>
              <a:rPr lang="ar-LB" sz="3800" b="1" dirty="0">
                <a:solidFill>
                  <a:schemeClr val="tx1"/>
                </a:solidFill>
              </a:rPr>
              <a:t>هَال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</a:t>
            </a:r>
            <a:r>
              <a:rPr lang="ar-AE" sz="3800" b="1" dirty="0">
                <a:solidFill>
                  <a:schemeClr val="tx1"/>
                </a:solidFill>
              </a:rPr>
              <a:t>صد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قائي عم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ل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ه</a:t>
            </a:r>
            <a:r>
              <a:rPr lang="ar-LB" sz="3800" b="1" dirty="0">
                <a:solidFill>
                  <a:schemeClr val="tx1"/>
                </a:solidFill>
              </a:rPr>
              <a:t>َا</a:t>
            </a:r>
            <a:r>
              <a:rPr lang="ar-AE" sz="3800" b="1" dirty="0">
                <a:solidFill>
                  <a:schemeClr val="tx1"/>
                </a:solidFill>
              </a:rPr>
              <a:t>لت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رين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0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1762" y="157162"/>
            <a:ext cx="5643563" cy="1571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أَختارُ منَ الدَّوائرِ إسمَ الّذي قالَ العِبارَة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776" y="1675456"/>
            <a:ext cx="7546224" cy="482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50" y="271462"/>
            <a:ext cx="1447738" cy="6243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1762" y="157162"/>
            <a:ext cx="5643563" cy="1571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أَختارُ مِن الدّوائرِ اسمَ الّذي قالَ العِبارَة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882" y="2139351"/>
            <a:ext cx="7618118" cy="450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50" y="271462"/>
            <a:ext cx="1447738" cy="6243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31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8" y="226989"/>
            <a:ext cx="1552599" cy="64595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71762" y="157162"/>
            <a:ext cx="5643563" cy="1571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أَختارُ منَ الدّوائرِ اسمَ الّذي قالَ العِبارَة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280" y="2242867"/>
            <a:ext cx="7408686" cy="4458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010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776" y="1675456"/>
            <a:ext cx="7546224" cy="48215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2325" y="208920"/>
            <a:ext cx="2932981" cy="1571625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الأَجوِبَة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7382" y="1875719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يَعقوب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7382" y="2887782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إسحق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7381" y="3838530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يَعقوب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7381" y="4789278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إسحَق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1445" y="5806745"/>
            <a:ext cx="1394603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رِفقة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0" y="442912"/>
            <a:ext cx="1447738" cy="6243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2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304" y="64077"/>
            <a:ext cx="5114224" cy="67298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80" y="138023"/>
            <a:ext cx="1464158" cy="65485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5842" y="157162"/>
            <a:ext cx="2794419" cy="1571625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الأَجوِبَة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882" y="2139351"/>
            <a:ext cx="7618118" cy="45029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65539" y="2450532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يَعقوب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533" y="3585714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إسحَق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8416" y="4618008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إِسحَق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5540" y="5719314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عيسو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54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280" y="2242867"/>
            <a:ext cx="7408686" cy="44585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9917" y="1851803"/>
            <a:ext cx="1394603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رِفقَة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8033" y="3539705"/>
            <a:ext cx="4658262" cy="859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tx1"/>
                </a:solidFill>
              </a:rPr>
              <a:t>الرَّجلُ الّذي صارَعَ يَعقوب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1261" y="4735902"/>
            <a:ext cx="2107721" cy="7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عيسو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>
            <a:off x="1052423" y="5451894"/>
            <a:ext cx="1500996" cy="1017917"/>
          </a:xfrm>
          <a:prstGeom prst="circularArrow">
            <a:avLst>
              <a:gd name="adj1" fmla="val 12500"/>
              <a:gd name="adj2" fmla="val 182178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05842" y="157162"/>
            <a:ext cx="2794419" cy="1571625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الأَجوِبَة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63" y="485775"/>
            <a:ext cx="1447738" cy="6243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094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4453117"/>
            <a:ext cx="8816196" cy="21202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1- </a:t>
            </a:r>
            <a:r>
              <a:rPr lang="ar-LB" sz="3800" dirty="0">
                <a:solidFill>
                  <a:schemeClr val="tx1"/>
                </a:solidFill>
              </a:rPr>
              <a:t>أَقولُ أَسماءَ الأَشخاصِ الّذينَ في الرَّسم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2- أخبِرُ بِطَريقَتي الحَدَث الّذي تُعَبّرُ عَنه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2" y="0"/>
            <a:ext cx="7326786" cy="4315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130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112492"/>
            <a:ext cx="3401287" cy="3559770"/>
          </a:xfrm>
        </p:spPr>
      </p:pic>
      <p:sp>
        <p:nvSpPr>
          <p:cNvPr id="7" name="Cloud Callout 6"/>
          <p:cNvSpPr/>
          <p:nvPr/>
        </p:nvSpPr>
        <p:spPr>
          <a:xfrm>
            <a:off x="224286" y="347340"/>
            <a:ext cx="5483956" cy="5056094"/>
          </a:xfrm>
          <a:prstGeom prst="cloudCallout">
            <a:avLst>
              <a:gd name="adj1" fmla="val 70050"/>
              <a:gd name="adj2" fmla="val 104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خَلّينا كِلنا سَوا نْقول هَالعِبارَة يَلّي لازِم نتذَكَّرها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ar-LB" sz="4000" b="1" dirty="0">
                <a:solidFill>
                  <a:schemeClr val="tx1"/>
                </a:solidFill>
              </a:rPr>
              <a:t>وتِنحِفِر بِقْلوبْنا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0301"/>
            <a:ext cx="8915400" cy="42341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537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7" y="3030500"/>
            <a:ext cx="5400137" cy="38275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3719" y="255494"/>
            <a:ext cx="5472953" cy="3496235"/>
          </a:xfrm>
          <a:prstGeom prst="cloudCallout">
            <a:avLst>
              <a:gd name="adj1" fmla="val 59345"/>
              <a:gd name="adj2" fmla="val 417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وهَيدا الفِعل يَلّي بَدّي ياكُن تْعيشوا هَالأُسبوع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93" y="3020715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67962" y="0"/>
            <a:ext cx="5981497" cy="2783542"/>
          </a:xfrm>
          <a:prstGeom prst="cloudCallout">
            <a:avLst>
              <a:gd name="adj1" fmla="val 66991"/>
              <a:gd name="adj2" fmla="val -31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وما تِنْسوا هَالأُسبوع تْعيشوا هَالقَصد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2211"/>
            <a:ext cx="9144000" cy="40457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418" y="400050"/>
            <a:ext cx="2279786" cy="2386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5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7000" y="333639"/>
            <a:ext cx="4477248" cy="3447167"/>
          </a:xfrm>
          <a:prstGeom prst="cloudCallout">
            <a:avLst>
              <a:gd name="adj1" fmla="val 85360"/>
              <a:gd name="adj2" fmla="val 6127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وهالتَّرنيمِة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826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048"/>
            <a:ext cx="9144000" cy="6339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79501" cy="59694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02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0"/>
            <a:ext cx="5728447" cy="5567082"/>
          </a:xfrm>
          <a:prstGeom prst="cloudCallout">
            <a:avLst>
              <a:gd name="adj1" fmla="val 72944"/>
              <a:gd name="adj2" fmla="val 9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بِلقاءْنا اليَوم رَح نِكتشِف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 مين هنّي يَعقوب وَعيسو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مَعي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وسمَعوني واشتِغلوا مْنيح!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118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69094" y="331273"/>
            <a:ext cx="4331477" cy="3197175"/>
          </a:xfrm>
          <a:prstGeom prst="cloudCallout">
            <a:avLst>
              <a:gd name="adj1" fmla="val 83364"/>
              <a:gd name="adj2" fmla="val 680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الأُسْبوع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251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758439" y="437870"/>
            <a:ext cx="3866168" cy="2447365"/>
          </a:xfrm>
          <a:prstGeom prst="cloudCallout">
            <a:avLst>
              <a:gd name="adj1" fmla="val -69470"/>
              <a:gd name="adj2" fmla="val 1593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999" y="4424594"/>
            <a:ext cx="755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نِكتِشف </a:t>
            </a:r>
            <a:r>
              <a:rPr lang="ar-LB" sz="4000" dirty="0"/>
              <a:t>إِنّو وَقت نصَلّي مِن قَلبْنا، بِإِلحاح وَثِقَة، الله بيستَجِبِلْنا </a:t>
            </a:r>
          </a:p>
          <a:p>
            <a:pPr algn="ctr" rtl="1"/>
            <a:r>
              <a:rPr lang="ar-LB" sz="4000" dirty="0"/>
              <a:t>وبيغَيِّر حَياتْنا.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29" y="487958"/>
            <a:ext cx="3842822" cy="3300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121023"/>
            <a:ext cx="5345346" cy="4195481"/>
          </a:xfrm>
          <a:prstGeom prst="cloudCallout">
            <a:avLst>
              <a:gd name="adj1" fmla="val 76983"/>
              <a:gd name="adj2" fmla="val 2550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بيَعرِف مين هِنّي يَعقوب </a:t>
            </a:r>
          </a:p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وَعيسو؟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981" y="3092152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53" y="55143"/>
            <a:ext cx="7857094" cy="6747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2874819"/>
            <a:ext cx="782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dirty="0"/>
              <a:t>ولاد إسحَق</a:t>
            </a:r>
          </a:p>
          <a:p>
            <a:pPr algn="ctr" rtl="1"/>
            <a:r>
              <a:rPr lang="ar-LB" sz="5000" dirty="0"/>
              <a:t>ورَفقَة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97427" y="1200150"/>
            <a:ext cx="4617523" cy="4393825"/>
          </a:xfrm>
          <a:prstGeom prst="cloudCallout">
            <a:avLst>
              <a:gd name="adj1" fmla="val 74624"/>
              <a:gd name="adj2" fmla="val 222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وهَلّق خَلّونا نشوف شو بيقولْ الكتاب المقَدَّس عَنّن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120728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49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B050"/>
      </a:accent1>
      <a:accent2>
        <a:srgbClr val="C8FDC1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</TotalTime>
  <Words>1021</Words>
  <Application>Microsoft Office PowerPoint</Application>
  <PresentationFormat>On-screen Show (4:3)</PresentationFormat>
  <Paragraphs>125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رُهبانِيّةُ القَلبَينِ الأقدسَين </vt:lpstr>
      <vt:lpstr>PowerPoint Presentation</vt:lpstr>
      <vt:lpstr>اللِّقاءُ السّادِس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يَعقوب وَعيسو</dc:title>
  <dc:creator>Michel Haddad</dc:creator>
  <cp:lastModifiedBy>Michel Haddad (Prof)</cp:lastModifiedBy>
  <cp:revision>88</cp:revision>
  <dcterms:created xsi:type="dcterms:W3CDTF">2020-08-25T06:38:39Z</dcterms:created>
  <dcterms:modified xsi:type="dcterms:W3CDTF">2021-12-29T21:46:26Z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5B94ECA6-BF64-429B-BA8C-E5AD65649774</vt:lpwstr>
  </property>
  <property fmtid="{D5CDD505-2E9C-101B-9397-08002B2CF9AE}" pid="3" name="ArticulatePath">
    <vt:lpwstr>eb4 اللقاء السادس</vt:lpwstr>
  </property>
</Properties>
</file>