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ppt/tags/tag41.xml" ContentType="application/vnd.openxmlformats-officedocument.presentationml.tags+xml"/>
  <Override PartName="/ppt/notesSlides/notesSlide39.xml" ContentType="application/vnd.openxmlformats-officedocument.presentationml.notesSlide+xml"/>
  <Override PartName="/ppt/tags/tag42.xml" ContentType="application/vnd.openxmlformats-officedocument.presentationml.tags+xml"/>
  <Override PartName="/ppt/notesSlides/notesSlide40.xml" ContentType="application/vnd.openxmlformats-officedocument.presentationml.notesSlide+xml"/>
  <Override PartName="/ppt/tags/tag43.xml" ContentType="application/vnd.openxmlformats-officedocument.presentationml.tags+xml"/>
  <Override PartName="/ppt/notesSlides/notesSlide41.xml" ContentType="application/vnd.openxmlformats-officedocument.presentationml.notesSlide+xml"/>
  <Override PartName="/ppt/tags/tag44.xml" ContentType="application/vnd.openxmlformats-officedocument.presentationml.tags+xml"/>
  <Override PartName="/ppt/notesSlides/notesSlide42.xml" ContentType="application/vnd.openxmlformats-officedocument.presentationml.notesSlide+xml"/>
  <Override PartName="/ppt/tags/tag45.xml" ContentType="application/vnd.openxmlformats-officedocument.presentationml.tags+xml"/>
  <Override PartName="/ppt/notesSlides/notesSlide43.xml" ContentType="application/vnd.openxmlformats-officedocument.presentationml.notesSlide+xml"/>
  <Override PartName="/ppt/tags/tag46.xml" ContentType="application/vnd.openxmlformats-officedocument.presentationml.tags+xml"/>
  <Override PartName="/ppt/notesSlides/notesSlide44.xml" ContentType="application/vnd.openxmlformats-officedocument.presentationml.notesSlide+xml"/>
  <Override PartName="/ppt/tags/tag47.xml" ContentType="application/vnd.openxmlformats-officedocument.presentationml.tags+xml"/>
  <Override PartName="/ppt/notesSlides/notesSlide45.xml" ContentType="application/vnd.openxmlformats-officedocument.presentationml.notesSlide+xml"/>
  <Override PartName="/ppt/tags/tag48.xml" ContentType="application/vnd.openxmlformats-officedocument.presentationml.tags+xml"/>
  <Override PartName="/ppt/notesSlides/notesSlide46.xml" ContentType="application/vnd.openxmlformats-officedocument.presentationml.notesSlide+xml"/>
  <Override PartName="/ppt/tags/tag49.xml" ContentType="application/vnd.openxmlformats-officedocument.presentationml.tags+xml"/>
  <Override PartName="/ppt/notesSlides/notesSlide47.xml" ContentType="application/vnd.openxmlformats-officedocument.presentationml.notesSlide+xml"/>
  <Override PartName="/ppt/tags/tag50.xml" ContentType="application/vnd.openxmlformats-officedocument.presentationml.tags+xml"/>
  <Override PartName="/ppt/notesSlides/notesSlide48.xml" ContentType="application/vnd.openxmlformats-officedocument.presentationml.notesSlide+xml"/>
  <Override PartName="/ppt/tags/tag51.xml" ContentType="application/vnd.openxmlformats-officedocument.presentationml.tags+xml"/>
  <Override PartName="/ppt/notesSlides/notesSlide49.xml" ContentType="application/vnd.openxmlformats-officedocument.presentationml.notesSlide+xml"/>
  <Override PartName="/ppt/tags/tag52.xml" ContentType="application/vnd.openxmlformats-officedocument.presentationml.tags+xml"/>
  <Override PartName="/ppt/notesSlides/notesSlide50.xml" ContentType="application/vnd.openxmlformats-officedocument.presentationml.notesSlide+xml"/>
  <Override PartName="/ppt/tags/tag53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54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264" r:id="rId9"/>
    <p:sldId id="326" r:id="rId10"/>
    <p:sldId id="311" r:id="rId11"/>
    <p:sldId id="383" r:id="rId12"/>
    <p:sldId id="384" r:id="rId13"/>
    <p:sldId id="386" r:id="rId14"/>
    <p:sldId id="353" r:id="rId15"/>
    <p:sldId id="387" r:id="rId16"/>
    <p:sldId id="354" r:id="rId17"/>
    <p:sldId id="355" r:id="rId18"/>
    <p:sldId id="388" r:id="rId19"/>
    <p:sldId id="339" r:id="rId20"/>
    <p:sldId id="389" r:id="rId21"/>
    <p:sldId id="385" r:id="rId22"/>
    <p:sldId id="356" r:id="rId23"/>
    <p:sldId id="357" r:id="rId24"/>
    <p:sldId id="359" r:id="rId25"/>
    <p:sldId id="390" r:id="rId26"/>
    <p:sldId id="361" r:id="rId27"/>
    <p:sldId id="362" r:id="rId28"/>
    <p:sldId id="363" r:id="rId29"/>
    <p:sldId id="365" r:id="rId30"/>
    <p:sldId id="367" r:id="rId31"/>
    <p:sldId id="391" r:id="rId32"/>
    <p:sldId id="392" r:id="rId33"/>
    <p:sldId id="393" r:id="rId34"/>
    <p:sldId id="368" r:id="rId35"/>
    <p:sldId id="371" r:id="rId36"/>
    <p:sldId id="370" r:id="rId37"/>
    <p:sldId id="372" r:id="rId38"/>
    <p:sldId id="373" r:id="rId39"/>
    <p:sldId id="286" r:id="rId40"/>
    <p:sldId id="288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10" r:id="rId51"/>
    <p:sldId id="285" r:id="rId52"/>
    <p:sldId id="283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8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32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1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9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0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85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2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5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1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5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8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4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88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7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9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46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58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8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55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44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35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1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667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9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0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81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1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20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75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31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25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37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78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873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08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94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281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5886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4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68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217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981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7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38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65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0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82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C07A-1A84-421B-9583-D8DFE66B0E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8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رهبانية القلبين الأقدسين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25964" y="457201"/>
            <a:ext cx="5046148" cy="4629150"/>
          </a:xfrm>
          <a:prstGeom prst="cloudCallout">
            <a:avLst>
              <a:gd name="adj1" fmla="val 74696"/>
              <a:gd name="adj2" fmla="val 3367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وهلّق خلّونا نْشوف شُو بِيخبّرنا الكْتاب المقدّس عن قصّة موسّى!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506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7250" y="128588"/>
            <a:ext cx="7360170" cy="1157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/>
              <a:t>الله يخلّص موسى  (خروج 1 و 2)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358063" y="960030"/>
            <a:ext cx="155733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500" dirty="0"/>
              <a:t>إجا ملِك جديد ع مَصر ما كان يعرف يوسف </a:t>
            </a:r>
            <a:r>
              <a:rPr lang="ar-LB" sz="2500" dirty="0"/>
              <a:t>و</a:t>
            </a:r>
            <a:r>
              <a:rPr lang="ar-SA" sz="2500" dirty="0"/>
              <a:t>قال لش</a:t>
            </a:r>
            <a:r>
              <a:rPr lang="ar-LB" sz="2500" dirty="0"/>
              <a:t>َ</a:t>
            </a:r>
            <a:r>
              <a:rPr lang="ar-SA" sz="2500" dirty="0"/>
              <a:t>عبو</a:t>
            </a:r>
            <a:r>
              <a:rPr lang="ar-LB" sz="2500" dirty="0"/>
              <a:t>:</a:t>
            </a:r>
            <a:endParaRPr lang="en-US" sz="2500" dirty="0"/>
          </a:p>
        </p:txBody>
      </p:sp>
      <p:sp>
        <p:nvSpPr>
          <p:cNvPr id="3" name="Oval Callout 2"/>
          <p:cNvSpPr/>
          <p:nvPr/>
        </p:nvSpPr>
        <p:spPr>
          <a:xfrm>
            <a:off x="714375" y="4300538"/>
            <a:ext cx="4171950" cy="2428875"/>
          </a:xfrm>
          <a:prstGeom prst="wedgeEllipseCallout">
            <a:avLst>
              <a:gd name="adj1" fmla="val 64173"/>
              <a:gd name="adj2" fmla="val -49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شعب بني اسرائيل صار أكتَر منّا؛ إذا صارت حرب مُمكِن ينضَّموا لأعدائنا ويحارب</a:t>
            </a:r>
            <a:r>
              <a:rPr lang="ar-LB" sz="2800" dirty="0"/>
              <a:t>ُ</a:t>
            </a:r>
            <a:r>
              <a:rPr lang="ar-SA" sz="2800" dirty="0"/>
              <a:t>ونا.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88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242888" y="0"/>
            <a:ext cx="9386888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و</a:t>
            </a:r>
            <a:r>
              <a:rPr lang="ar-SA" sz="2800" dirty="0"/>
              <a:t>إجا ملك مصر وقال للنّسوان يللي بيولدو العبرانيات</a:t>
            </a:r>
            <a:r>
              <a:rPr lang="ar-LB" sz="2800" dirty="0"/>
              <a:t> وللشعب</a:t>
            </a:r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228600" y="842963"/>
            <a:ext cx="4171950" cy="1843087"/>
          </a:xfrm>
          <a:prstGeom prst="wedgeEllipseCallout">
            <a:avLst>
              <a:gd name="adj1" fmla="val 79584"/>
              <a:gd name="adj2" fmla="val -4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إذا كان المولود صبي مَوتوه وإذا كانت بنت خل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لوها تعيش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13506"/>
            <a:ext cx="9295341" cy="6971506"/>
          </a:xfrm>
        </p:spPr>
      </p:pic>
      <p:sp>
        <p:nvSpPr>
          <p:cNvPr id="4" name="Rectangle 3"/>
          <p:cNvSpPr/>
          <p:nvPr/>
        </p:nvSpPr>
        <p:spPr>
          <a:xfrm>
            <a:off x="142875" y="5349895"/>
            <a:ext cx="5229225" cy="15081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300" dirty="0"/>
              <a:t>صار يوكّل عَليهن ناس يسخّروهُن ويخَل</a:t>
            </a:r>
            <a:r>
              <a:rPr lang="ar-LB" sz="2300" dirty="0"/>
              <a:t>ّ</a:t>
            </a:r>
            <a:r>
              <a:rPr lang="ar-SA" sz="2300" dirty="0"/>
              <a:t>وهن يشتغلو</a:t>
            </a:r>
            <a:r>
              <a:rPr lang="ar-LB" sz="2300" dirty="0"/>
              <a:t>ا</a:t>
            </a:r>
            <a:r>
              <a:rPr lang="ar-SA" sz="2300" dirty="0"/>
              <a:t> أشغال شاقَّة، حتى إنّو يبنو</a:t>
            </a:r>
            <a:r>
              <a:rPr lang="ar-LB" sz="2300" dirty="0"/>
              <a:t>ا</a:t>
            </a:r>
            <a:r>
              <a:rPr lang="ar-SA" sz="2300" dirty="0"/>
              <a:t> ل</a:t>
            </a:r>
            <a:r>
              <a:rPr lang="ar-LB" sz="2300" dirty="0"/>
              <a:t>َ</a:t>
            </a:r>
            <a:r>
              <a:rPr lang="ar-SA" sz="2300" dirty="0"/>
              <a:t>فرعون مدينة </a:t>
            </a:r>
            <a:r>
              <a:rPr lang="ar-LB" sz="2300" dirty="0"/>
              <a:t>"</a:t>
            </a:r>
            <a:r>
              <a:rPr lang="ar-SA" sz="2300" dirty="0"/>
              <a:t>فيتوم</a:t>
            </a:r>
            <a:r>
              <a:rPr lang="ar-LB" sz="2300" dirty="0"/>
              <a:t>"</a:t>
            </a:r>
            <a:r>
              <a:rPr lang="ar-SA" sz="2300" dirty="0"/>
              <a:t> ومدينة </a:t>
            </a:r>
            <a:r>
              <a:rPr lang="ar-LB" sz="2300" dirty="0"/>
              <a:t>"</a:t>
            </a:r>
            <a:r>
              <a:rPr lang="ar-SA" sz="2300" dirty="0"/>
              <a:t>رعمسيس</a:t>
            </a:r>
            <a:r>
              <a:rPr lang="ar-LB" sz="2300" dirty="0"/>
              <a:t>"</a:t>
            </a:r>
            <a:r>
              <a:rPr lang="ar-SA" sz="2300" dirty="0"/>
              <a:t>. </a:t>
            </a:r>
            <a:endParaRPr lang="en-US" sz="2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46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1757" y="0"/>
            <a:ext cx="4100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بس كلّ ما كانوا يشغّلوهن </a:t>
            </a:r>
            <a:endParaRPr lang="ar-LB" sz="2800" dirty="0"/>
          </a:p>
          <a:p>
            <a:pPr algn="ctr" rtl="1"/>
            <a:r>
              <a:rPr lang="ar-SA" sz="2800" dirty="0"/>
              <a:t>كلّ ما كانوا يِكتَروا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7500938" y="0"/>
            <a:ext cx="16430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600" dirty="0"/>
              <a:t>كان في رج</a:t>
            </a:r>
            <a:r>
              <a:rPr lang="ar-LB" sz="2600" dirty="0"/>
              <a:t>ّا</a:t>
            </a:r>
            <a:r>
              <a:rPr lang="ar-SA" sz="2600" dirty="0"/>
              <a:t>ل من بيت لاوي اتجوَّز صبيَّة من بنت لاوي جابت صبي حلو</a:t>
            </a:r>
            <a:r>
              <a:rPr lang="ar-LB" sz="2600" dirty="0"/>
              <a:t> كتير</a:t>
            </a:r>
            <a:r>
              <a:rPr lang="ar-SA" sz="2600" dirty="0"/>
              <a:t>، خِفيِتو </a:t>
            </a:r>
            <a:endParaRPr lang="ar-LB" sz="2600" dirty="0"/>
          </a:p>
          <a:p>
            <a:pPr algn="ctr" rtl="1"/>
            <a:r>
              <a:rPr lang="ar-SA" sz="2600" dirty="0"/>
              <a:t>3 أشهر</a:t>
            </a:r>
            <a:r>
              <a:rPr lang="en-US" sz="2600" dirty="0"/>
              <a:t>…</a:t>
            </a:r>
            <a:endParaRPr lang="ar-LB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61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86625" y="157163"/>
            <a:ext cx="1757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dirty="0"/>
              <a:t>ومن بعد ال 3</a:t>
            </a:r>
          </a:p>
          <a:p>
            <a:pPr algn="ctr" rtl="1"/>
            <a:r>
              <a:rPr lang="ar-LB" sz="3200" dirty="0"/>
              <a:t> شهر بطّلت تقدر تخفيه!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3652" y="215325"/>
            <a:ext cx="8919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/>
              <a:t>جابِت سلّة دَهنِتها بالزّفت</a:t>
            </a:r>
          </a:p>
          <a:p>
            <a:pPr algn="ctr" rtl="1"/>
            <a:r>
              <a:rPr lang="ar-LB" sz="2800" dirty="0"/>
              <a:t> و حَطّت الصّبي فيها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039364" y="0"/>
            <a:ext cx="8919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/>
              <a:t>و خِفيتُو بين القَصَب على النّيل</a:t>
            </a:r>
          </a:p>
          <a:p>
            <a:pPr algn="ctr" rtl="1"/>
            <a:r>
              <a:rPr lang="ar-LB" sz="2800" dirty="0"/>
              <a:t> </a:t>
            </a:r>
            <a:r>
              <a:rPr lang="ar-SA" sz="2800" dirty="0"/>
              <a:t>وخلّت اختو الكبيرة تراقب</a:t>
            </a:r>
            <a:r>
              <a:rPr lang="ar-LB" sz="2800" dirty="0"/>
              <a:t>ُ</a:t>
            </a:r>
            <a:r>
              <a:rPr lang="ar-SA" sz="2800" dirty="0"/>
              <a:t>و من بعيد.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120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6186488" y="3600449"/>
            <a:ext cx="2814637" cy="310854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إِجِت بنت فرعَون </a:t>
            </a:r>
            <a:r>
              <a:rPr lang="ar-LB" sz="2800" dirty="0"/>
              <a:t>تِ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حمَّم بالنيل، شافت السلّة بين القصب ف</a:t>
            </a:r>
            <a:r>
              <a:rPr lang="ar-LB" sz="2800" dirty="0"/>
              <a:t>َ</a:t>
            </a:r>
            <a:r>
              <a:rPr lang="ar-SA" sz="2800" dirty="0"/>
              <a:t>ت</a:t>
            </a:r>
            <a:r>
              <a:rPr lang="ar-LB" sz="2800" dirty="0"/>
              <a:t>َ</a:t>
            </a:r>
            <a:r>
              <a:rPr lang="ar-SA" sz="2800" dirty="0"/>
              <a:t>ح</a:t>
            </a:r>
            <a:r>
              <a:rPr lang="ar-LB" sz="2800" dirty="0"/>
              <a:t>ِ</a:t>
            </a:r>
            <a:r>
              <a:rPr lang="ar-SA" sz="2800" dirty="0"/>
              <a:t>تا وشاف</a:t>
            </a:r>
            <a:r>
              <a:rPr lang="ar-LB" sz="2800" dirty="0"/>
              <a:t>ِ</a:t>
            </a:r>
            <a:r>
              <a:rPr lang="ar-SA" sz="2800" dirty="0"/>
              <a:t>ت الصبي وكان عَم </a:t>
            </a:r>
            <a:endParaRPr lang="ar-LB" sz="2800" dirty="0"/>
          </a:p>
          <a:p>
            <a:pPr algn="ctr" rtl="1"/>
            <a:r>
              <a:rPr lang="ar-SA" sz="2800" dirty="0"/>
              <a:t>بيبكي</a:t>
            </a:r>
            <a:r>
              <a:rPr lang="ar-LB" sz="2800" dirty="0"/>
              <a:t>.</a:t>
            </a:r>
            <a:r>
              <a:rPr lang="ar-SA" sz="2800" dirty="0"/>
              <a:t>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8690" y="0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ounded Rectangular Callout 6"/>
          <p:cNvSpPr/>
          <p:nvPr/>
        </p:nvSpPr>
        <p:spPr>
          <a:xfrm>
            <a:off x="1443038" y="3914776"/>
            <a:ext cx="2514600" cy="1543050"/>
          </a:xfrm>
          <a:prstGeom prst="wedgeRoundRectCallout">
            <a:avLst>
              <a:gd name="adj1" fmla="val 75580"/>
              <a:gd name="adj2" fmla="val -976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/>
              <a:t>هيدا من ولاد العبرانيين.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4972050" y="3626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800" dirty="0"/>
              <a:t>شفقِت عليه </a:t>
            </a:r>
            <a:endParaRPr lang="en-US" sz="2800" dirty="0"/>
          </a:p>
          <a:p>
            <a:pPr algn="ctr" rtl="1"/>
            <a:r>
              <a:rPr lang="ar-SA" sz="2800" dirty="0"/>
              <a:t>وقالت</a:t>
            </a:r>
            <a:r>
              <a:rPr lang="en-US" sz="2800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671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986588"/>
          </a:xfrm>
        </p:spPr>
      </p:pic>
      <p:sp>
        <p:nvSpPr>
          <p:cNvPr id="9" name="TextBox 8"/>
          <p:cNvSpPr txBox="1"/>
          <p:nvPr/>
        </p:nvSpPr>
        <p:spPr>
          <a:xfrm>
            <a:off x="3871912" y="128587"/>
            <a:ext cx="345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رك</a:t>
            </a:r>
            <a:r>
              <a:rPr lang="ar-LB" sz="2800" dirty="0"/>
              <a:t>ضِ</a:t>
            </a:r>
            <a:r>
              <a:rPr lang="ar-SA" sz="2800" dirty="0"/>
              <a:t>ت</a:t>
            </a:r>
            <a:r>
              <a:rPr lang="ar-LB" sz="2800" dirty="0"/>
              <a:t>ْ</a:t>
            </a:r>
            <a:r>
              <a:rPr lang="ar-SA" sz="2800" dirty="0"/>
              <a:t> اختو وقالت لبنت فرعَون</a:t>
            </a:r>
            <a:r>
              <a:rPr lang="ar-LB" sz="2800" dirty="0"/>
              <a:t>: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257675" y="4786313"/>
            <a:ext cx="3829050" cy="1500188"/>
          </a:xfrm>
          <a:prstGeom prst="wedgeRoundRectCallout">
            <a:avLst>
              <a:gd name="adj1" fmla="val 18938"/>
              <a:gd name="adj2" fmla="val -11620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/>
              <a:t>إذا بدّك بروح بجيب واحدة من العبراني</a:t>
            </a:r>
            <a:r>
              <a:rPr lang="ar-LB" sz="2800" dirty="0"/>
              <a:t>ّ</a:t>
            </a:r>
            <a:r>
              <a:rPr lang="ar-SA" sz="2800" dirty="0"/>
              <a:t>ات ت ت</a:t>
            </a:r>
            <a:r>
              <a:rPr lang="ar-LB" sz="2800" dirty="0"/>
              <a:t>ْ</a:t>
            </a:r>
            <a:r>
              <a:rPr lang="ar-SA" sz="2800" dirty="0"/>
              <a:t>رض</a:t>
            </a:r>
            <a:r>
              <a:rPr lang="ar-LB" sz="2800" dirty="0"/>
              <a:t>ّ</a:t>
            </a:r>
            <a:r>
              <a:rPr lang="ar-SA" sz="2800" dirty="0"/>
              <a:t>ع</a:t>
            </a:r>
            <a:r>
              <a:rPr lang="ar-LB" sz="2800" dirty="0"/>
              <a:t>ُ</a:t>
            </a:r>
            <a:r>
              <a:rPr lang="ar-SA" sz="2800" dirty="0"/>
              <a:t>وا</a:t>
            </a:r>
            <a:endParaRPr lang="en-US" sz="3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214437" y="4371975"/>
            <a:ext cx="2471737" cy="1081087"/>
          </a:xfrm>
          <a:prstGeom prst="wedgeRoundRectCallout">
            <a:avLst>
              <a:gd name="adj1" fmla="val 18938"/>
              <a:gd name="adj2" fmla="val -116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800" dirty="0"/>
              <a:t>روحي</a:t>
            </a:r>
            <a:endParaRPr lang="en-US" sz="3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37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3713" y="314326"/>
            <a:ext cx="2428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راحِت البنت وجابت إمّو، إجِت وصارت ترضّع الصبي.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3062" y="6173212"/>
            <a:ext cx="518636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ورِبي موسى بقصر فرعَون. </a:t>
            </a:r>
            <a:endParaRPr lang="en-US" sz="3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671763" y="3814763"/>
            <a:ext cx="3429000" cy="1371600"/>
          </a:xfrm>
          <a:prstGeom prst="wedgeRoundRectCallout">
            <a:avLst>
              <a:gd name="adj1" fmla="val 18938"/>
              <a:gd name="adj2" fmla="val -11620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لأني ش</a:t>
            </a:r>
            <a:r>
              <a:rPr lang="ar-LB" sz="2800" dirty="0"/>
              <a:t>ِ</a:t>
            </a:r>
            <a:r>
              <a:rPr lang="ar-SA" sz="2800" dirty="0"/>
              <a:t>ل</a:t>
            </a:r>
            <a:r>
              <a:rPr lang="ar-LB" sz="2800" dirty="0"/>
              <a:t>ْ</a:t>
            </a:r>
            <a:r>
              <a:rPr lang="ar-SA" sz="2800" dirty="0"/>
              <a:t>ت</a:t>
            </a:r>
            <a:r>
              <a:rPr lang="ar-LB" sz="2800" dirty="0"/>
              <a:t>ُ</a:t>
            </a:r>
            <a:r>
              <a:rPr lang="ar-SA" sz="2800" dirty="0"/>
              <a:t>و من الميّ</a:t>
            </a:r>
            <a:r>
              <a:rPr lang="ar-LB" sz="2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6163" y="0"/>
            <a:ext cx="55578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500" dirty="0"/>
              <a:t>ولما كبِر، جاب</a:t>
            </a:r>
            <a:r>
              <a:rPr lang="ar-LB" sz="2500" dirty="0"/>
              <a:t>ِ</a:t>
            </a:r>
            <a:r>
              <a:rPr lang="ar-SA" sz="2500" dirty="0"/>
              <a:t>ت</a:t>
            </a:r>
            <a:r>
              <a:rPr lang="ar-LB" sz="2500" dirty="0"/>
              <a:t>ُ</a:t>
            </a:r>
            <a:r>
              <a:rPr lang="ar-SA" sz="2500" dirty="0"/>
              <a:t>و بنت الفرعَون لعندا ت يصير متل ابنا وس</a:t>
            </a:r>
            <a:r>
              <a:rPr lang="ar-LB" sz="2500" dirty="0"/>
              <a:t>َ</a:t>
            </a:r>
            <a:r>
              <a:rPr lang="ar-SA" sz="2500" dirty="0"/>
              <a:t>مّ</a:t>
            </a:r>
            <a:r>
              <a:rPr lang="ar-LB" sz="2500" dirty="0"/>
              <a:t>ِ</a:t>
            </a:r>
            <a:r>
              <a:rPr lang="ar-SA" sz="2500" dirty="0"/>
              <a:t>ت</a:t>
            </a:r>
            <a:r>
              <a:rPr lang="ar-LB" sz="2500" dirty="0"/>
              <a:t>ُ</a:t>
            </a:r>
            <a:r>
              <a:rPr lang="ar-SA" sz="2500" dirty="0"/>
              <a:t>و موسى، وقالت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1" y="0"/>
            <a:ext cx="3729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200" dirty="0"/>
              <a:t>ولما </a:t>
            </a:r>
            <a:r>
              <a:rPr lang="ar-SA" sz="3200" dirty="0"/>
              <a:t>صار </a:t>
            </a:r>
            <a:r>
              <a:rPr lang="ar-LB" sz="3200" dirty="0"/>
              <a:t>شب صار </a:t>
            </a:r>
            <a:r>
              <a:rPr lang="ar-SA" sz="3200" dirty="0"/>
              <a:t>يروح لعند شعبو وأهلو وشاف قديش عَم بيتعَبوا وعَم يتعذ</a:t>
            </a:r>
            <a:r>
              <a:rPr lang="ar-LB" sz="3200" dirty="0"/>
              <a:t>ّ</a:t>
            </a:r>
            <a:r>
              <a:rPr lang="ar-SA" sz="3200" dirty="0"/>
              <a:t>بوا،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15238" y="0"/>
            <a:ext cx="15287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و</a:t>
            </a:r>
            <a:r>
              <a:rPr lang="ar-LB" sz="3200" dirty="0"/>
              <a:t>مرة </a:t>
            </a:r>
            <a:r>
              <a:rPr lang="ar-SA" sz="3200" dirty="0"/>
              <a:t>شاف رج</a:t>
            </a:r>
            <a:r>
              <a:rPr lang="ar-LB" sz="3200" dirty="0"/>
              <a:t>ّا</a:t>
            </a:r>
            <a:r>
              <a:rPr lang="ar-SA" sz="3200" dirty="0"/>
              <a:t>ل مصري عَم بيضرب رج</a:t>
            </a:r>
            <a:r>
              <a:rPr lang="ar-LB" sz="3200" dirty="0"/>
              <a:t>ّا</a:t>
            </a:r>
            <a:r>
              <a:rPr lang="ar-SA" sz="3200" dirty="0"/>
              <a:t>ل عبراني</a:t>
            </a:r>
            <a:r>
              <a:rPr lang="ar-LB" sz="3200" dirty="0"/>
              <a:t>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979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800" dirty="0"/>
              <a:t>اتّطلّع</a:t>
            </a:r>
            <a:r>
              <a:rPr lang="ar-SA" sz="2800" dirty="0"/>
              <a:t> شمال ويمين، ما كان في حدا، هَجَم على المَصري وقَتلو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28588"/>
            <a:ext cx="9315451" cy="69865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301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 عرف فرعَون </a:t>
            </a:r>
            <a:endParaRPr lang="ar-LB" sz="3200" dirty="0"/>
          </a:p>
          <a:p>
            <a:pPr algn="ctr" rtl="1"/>
            <a:r>
              <a:rPr lang="ar-SA" sz="3200" dirty="0"/>
              <a:t>وأمَر بقتِل موسى،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3539" y="0"/>
            <a:ext cx="3700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وهَرب موسى من عند فرعون</a:t>
            </a:r>
            <a:endParaRPr lang="ar-LB" sz="3200" dirty="0"/>
          </a:p>
          <a:p>
            <a:pPr algn="ctr" rtl="1"/>
            <a:r>
              <a:rPr lang="ar-SA" sz="3200" dirty="0"/>
              <a:t> وراح لبلاد مِديَن</a:t>
            </a:r>
            <a:r>
              <a:rPr lang="ar-LB" sz="3200" dirty="0"/>
              <a:t>.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698486"/>
            <a:ext cx="9144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كان موسى عَم بيرعى غَنَم عمّو، كاهن بلاد مِديَن، أخَد الغَنَم لَبعيد حتى وِصل لجَبَل حوريب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794478" y="0"/>
            <a:ext cx="7450111" cy="1262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/>
          </a:p>
          <a:p>
            <a:pPr algn="ctr" rtl="1"/>
            <a:r>
              <a:rPr lang="ar-SA" sz="3600" b="1" dirty="0"/>
              <a:t>الله يرسل موسى (خروج 3 و 4)</a:t>
            </a:r>
            <a:endParaRPr lang="en-US" sz="3600" dirty="0"/>
          </a:p>
          <a:p>
            <a:pPr algn="ctr" rtl="1"/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679" y="1116532"/>
            <a:ext cx="50378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الثامن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358" y="5408837"/>
            <a:ext cx="5953401" cy="709919"/>
          </a:xfrm>
        </p:spPr>
        <p:txBody>
          <a:bodyPr>
            <a:noAutofit/>
          </a:bodyPr>
          <a:lstStyle/>
          <a:p>
            <a:pPr rtl="1"/>
            <a:r>
              <a:rPr lang="ar-LB" sz="4500" b="1" dirty="0"/>
              <a:t>موسى (الجزء الأوّل)</a:t>
            </a:r>
            <a:endParaRPr lang="ar-LB" sz="375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3100" y="-1"/>
            <a:ext cx="7200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اتطَلَع، شاف علّيقة شَوك شعلانة بس ما كانت ت</a:t>
            </a:r>
            <a:r>
              <a:rPr lang="ar-LB" sz="3200" dirty="0"/>
              <a:t>ِ</a:t>
            </a:r>
            <a:r>
              <a:rPr lang="ar-SA" sz="3200" dirty="0"/>
              <a:t>ح</a:t>
            </a:r>
            <a:r>
              <a:rPr lang="ar-LB" sz="3200" dirty="0"/>
              <a:t>ْ</a:t>
            </a:r>
            <a:r>
              <a:rPr lang="ar-SA" sz="3200" dirty="0"/>
              <a:t>ترق</a:t>
            </a:r>
            <a:r>
              <a:rPr lang="ar-LB" sz="3200" dirty="0"/>
              <a:t>!</a:t>
            </a:r>
            <a:r>
              <a:rPr lang="ar-SA" sz="3200" dirty="0"/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2038" y="0"/>
            <a:ext cx="4271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قرَّب ت يشوف هالعجيبِة، ليش عليقَة الشوك شعلانِة ومش عَم بتحترق.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10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557588" y="4300539"/>
            <a:ext cx="4857751" cy="2214562"/>
          </a:xfrm>
          <a:prstGeom prst="cloudCallout">
            <a:avLst>
              <a:gd name="adj1" fmla="val 29167"/>
              <a:gd name="adj2" fmla="val -11814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000" b="1" dirty="0">
                <a:solidFill>
                  <a:schemeClr val="tx1"/>
                </a:solidFill>
              </a:rPr>
              <a:t>موسى، موسى</a:t>
            </a:r>
            <a:r>
              <a:rPr lang="ar-LB" sz="5000" dirty="0">
                <a:solidFill>
                  <a:schemeClr val="tx1"/>
                </a:solidFill>
              </a:rPr>
              <a:t>.</a:t>
            </a:r>
            <a:r>
              <a:rPr lang="ar-SA" sz="5000" dirty="0">
                <a:solidFill>
                  <a:schemeClr val="tx1"/>
                </a:solidFill>
              </a:rPr>
              <a:t> </a:t>
            </a:r>
            <a:endParaRPr lang="ar-LB" sz="5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561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0"/>
            <a:ext cx="9144001" cy="6888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9621" y="128587"/>
            <a:ext cx="304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قل</a:t>
            </a:r>
            <a:r>
              <a:rPr lang="ar-LB" sz="4000" dirty="0"/>
              <a:t>ّ</a:t>
            </a:r>
            <a:r>
              <a:rPr lang="ar-SA" sz="4000" dirty="0"/>
              <a:t>لو</a:t>
            </a:r>
            <a:r>
              <a:rPr lang="ar-LB" sz="4000" dirty="0"/>
              <a:t>:</a:t>
            </a:r>
            <a:endParaRPr lang="en-US" sz="4000" b="1" dirty="0"/>
          </a:p>
        </p:txBody>
      </p:sp>
      <p:sp>
        <p:nvSpPr>
          <p:cNvPr id="3" name="Cloud Callout 2"/>
          <p:cNvSpPr/>
          <p:nvPr/>
        </p:nvSpPr>
        <p:spPr>
          <a:xfrm>
            <a:off x="228601" y="3800475"/>
            <a:ext cx="4300538" cy="2814637"/>
          </a:xfrm>
          <a:prstGeom prst="cloudCallout">
            <a:avLst>
              <a:gd name="adj1" fmla="val -27370"/>
              <a:gd name="adj2" fmla="val -828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schemeClr val="tx1"/>
                </a:solidFill>
              </a:rPr>
              <a:t>ما تقرّب، إشل</a:t>
            </a:r>
            <a:r>
              <a:rPr lang="ar-LB" sz="2800" b="1" dirty="0">
                <a:solidFill>
                  <a:schemeClr val="tx1"/>
                </a:solidFill>
              </a:rPr>
              <a:t>ا</a:t>
            </a:r>
            <a:r>
              <a:rPr lang="ar-SA" sz="2800" b="1" dirty="0">
                <a:solidFill>
                  <a:schemeClr val="tx1"/>
                </a:solidFill>
              </a:rPr>
              <a:t>ح من إجرَك لأن</a:t>
            </a:r>
            <a:r>
              <a:rPr lang="ar-LB" sz="2800" b="1" dirty="0">
                <a:solidFill>
                  <a:schemeClr val="tx1"/>
                </a:solidFill>
              </a:rPr>
              <a:t>ّ</a:t>
            </a:r>
            <a:r>
              <a:rPr lang="ar-SA" sz="2800" b="1" dirty="0">
                <a:solidFill>
                  <a:schemeClr val="tx1"/>
                </a:solidFill>
              </a:rPr>
              <a:t>و المكان يللي إنتَ واقف عليه مكان مقدَّسّ ؛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643687" y="2928938"/>
            <a:ext cx="2143126" cy="1628775"/>
          </a:xfrm>
          <a:prstGeom prst="wedgeEllipseCallout">
            <a:avLst>
              <a:gd name="adj1" fmla="val -50402"/>
              <a:gd name="adj2" fmla="val -629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/>
              <a:t>لبيك، </a:t>
            </a:r>
            <a:r>
              <a:rPr lang="ar-LB" sz="2800" b="1" dirty="0"/>
              <a:t>أ</a:t>
            </a:r>
            <a:r>
              <a:rPr lang="ar-SA" sz="2800" b="1" dirty="0"/>
              <a:t>نا حاضِر</a:t>
            </a:r>
            <a:r>
              <a:rPr lang="ar-LB" sz="2800" b="1" dirty="0"/>
              <a:t>.</a:t>
            </a:r>
            <a:r>
              <a:rPr lang="ar-SA" sz="2800" b="1" dirty="0"/>
              <a:t> </a:t>
            </a:r>
            <a:endParaRPr lang="ar-LB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408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5259" y="385763"/>
            <a:ext cx="304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قل</a:t>
            </a:r>
            <a:r>
              <a:rPr lang="ar-LB" sz="4000" dirty="0"/>
              <a:t>ّ</a:t>
            </a:r>
            <a:r>
              <a:rPr lang="ar-SA" sz="4000" dirty="0"/>
              <a:t>لو</a:t>
            </a:r>
            <a:r>
              <a:rPr lang="ar-LB" sz="4000" dirty="0"/>
              <a:t> كمان:</a:t>
            </a:r>
            <a:endParaRPr lang="en-US" sz="4000" b="1" dirty="0"/>
          </a:p>
        </p:txBody>
      </p:sp>
      <p:sp>
        <p:nvSpPr>
          <p:cNvPr id="3" name="Cloud Callout 2"/>
          <p:cNvSpPr/>
          <p:nvPr/>
        </p:nvSpPr>
        <p:spPr>
          <a:xfrm>
            <a:off x="228602" y="3971925"/>
            <a:ext cx="6958012" cy="2714626"/>
          </a:xfrm>
          <a:prstGeom prst="cloudCallout">
            <a:avLst>
              <a:gd name="adj1" fmla="val -6108"/>
              <a:gd name="adj2" fmla="val -11432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أنا شفت كيف عَم بيذ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لو شعبي يلْلِي بمصر، وسمعت كيف عَم بيصر</a:t>
            </a:r>
            <a:r>
              <a:rPr lang="ar-LB" sz="2800" dirty="0">
                <a:solidFill>
                  <a:schemeClr val="tx1"/>
                </a:solidFill>
              </a:rPr>
              <a:t>ُ</a:t>
            </a:r>
            <a:r>
              <a:rPr lang="ar-SA" sz="2800" dirty="0">
                <a:solidFill>
                  <a:schemeClr val="tx1"/>
                </a:solidFill>
              </a:rPr>
              <a:t>خ بسبب يلْلِي س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خ</a:t>
            </a:r>
            <a:r>
              <a:rPr lang="ar-LB" sz="2800" dirty="0">
                <a:solidFill>
                  <a:schemeClr val="tx1"/>
                </a:solidFill>
              </a:rPr>
              <a:t>ّ</a:t>
            </a:r>
            <a:r>
              <a:rPr lang="ar-SA" sz="2800" dirty="0">
                <a:solidFill>
                  <a:schemeClr val="tx1"/>
                </a:solidFill>
              </a:rPr>
              <a:t>روه، وعرفت قدَيش عَم بيتألَّم</a:t>
            </a:r>
            <a:r>
              <a:rPr lang="ar-L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loud Callout 6"/>
          <p:cNvSpPr/>
          <p:nvPr/>
        </p:nvSpPr>
        <p:spPr>
          <a:xfrm>
            <a:off x="900115" y="3886200"/>
            <a:ext cx="6958012" cy="2714626"/>
          </a:xfrm>
          <a:prstGeom prst="cloudCallout">
            <a:avLst>
              <a:gd name="adj1" fmla="val -6108"/>
              <a:gd name="adj2" fmla="val -11432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كرمال هيك، نزلت ت خلصو من المصرييين، وه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َّ</a:t>
            </a:r>
            <a:r>
              <a:rPr lang="ar-SA" sz="2800" dirty="0">
                <a:solidFill>
                  <a:schemeClr val="tx1"/>
                </a:solidFill>
              </a:rPr>
              <a:t>ق بدّي ياك تروح، بدّي ابعَتَك لعند فرعَون </a:t>
            </a:r>
            <a:r>
              <a:rPr lang="ar-LB" sz="2800" dirty="0">
                <a:solidFill>
                  <a:schemeClr val="tx1"/>
                </a:solidFill>
              </a:rPr>
              <a:t>تَ</a:t>
            </a:r>
            <a:r>
              <a:rPr lang="ar-SA" sz="2800" dirty="0">
                <a:solidFill>
                  <a:schemeClr val="tx1"/>
                </a:solidFill>
              </a:rPr>
              <a:t>ت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قلْلُو : "خلْلِي شعبي يخرج من مَصر</a:t>
            </a:r>
            <a:r>
              <a:rPr lang="ar-LB" sz="2800" dirty="0">
                <a:solidFill>
                  <a:schemeClr val="tx1"/>
                </a:solidFill>
              </a:rPr>
              <a:t>“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19515" y="229671"/>
            <a:ext cx="15872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/>
              <a:t>و</a:t>
            </a:r>
            <a:r>
              <a:rPr lang="ar-SA" sz="2800" dirty="0"/>
              <a:t> قلْلُو</a:t>
            </a:r>
            <a:endParaRPr lang="ar-LB" sz="2800" dirty="0"/>
          </a:p>
          <a:p>
            <a:pPr algn="ctr" rtl="1"/>
            <a:r>
              <a:rPr lang="ar-SA" sz="2800" dirty="0"/>
              <a:t> موسى</a:t>
            </a:r>
            <a:r>
              <a:rPr lang="ar-LB" sz="2800" dirty="0"/>
              <a:t>:</a:t>
            </a:r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7" name="Oval Callout 6"/>
          <p:cNvSpPr/>
          <p:nvPr/>
        </p:nvSpPr>
        <p:spPr>
          <a:xfrm>
            <a:off x="4714875" y="4814888"/>
            <a:ext cx="4157663" cy="1628775"/>
          </a:xfrm>
          <a:prstGeom prst="wedgeEllipseCallout">
            <a:avLst>
              <a:gd name="adj1" fmla="val -40093"/>
              <a:gd name="adj2" fmla="val -77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ميني أنا ت</a:t>
            </a:r>
            <a:r>
              <a:rPr lang="ar-LB" sz="2800" dirty="0"/>
              <a:t>َ</a:t>
            </a:r>
            <a:r>
              <a:rPr lang="ar-SA" sz="2800" dirty="0"/>
              <a:t> روح عند فرعَون وقلْلُو هالكلام ؟"</a:t>
            </a:r>
            <a:endParaRPr lang="ar-LB" sz="2800" b="1" dirty="0"/>
          </a:p>
        </p:txBody>
      </p:sp>
      <p:sp>
        <p:nvSpPr>
          <p:cNvPr id="8" name="Cloud Callout 7"/>
          <p:cNvSpPr/>
          <p:nvPr/>
        </p:nvSpPr>
        <p:spPr>
          <a:xfrm>
            <a:off x="428629" y="4271962"/>
            <a:ext cx="3486148" cy="2071687"/>
          </a:xfrm>
          <a:prstGeom prst="cloudCallout">
            <a:avLst>
              <a:gd name="adj1" fmla="val -46682"/>
              <a:gd name="adj2" fmla="val -8880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أنا رَح بكون مَعَك".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00488" y="0"/>
            <a:ext cx="5688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أمَر الربّ هارون إنّو</a:t>
            </a:r>
            <a:endParaRPr lang="ar-LB" sz="3200" dirty="0"/>
          </a:p>
          <a:p>
            <a:pPr algn="ctr" rtl="1"/>
            <a:r>
              <a:rPr lang="ar-SA" sz="3200" dirty="0"/>
              <a:t> يلاقي موسى</a:t>
            </a:r>
            <a:endParaRPr lang="ar-LB" sz="3200" dirty="0"/>
          </a:p>
          <a:p>
            <a:pPr algn="ctr" rtl="1"/>
            <a:r>
              <a:rPr lang="ar-LB" sz="3200" dirty="0"/>
              <a:t>ب</a:t>
            </a:r>
            <a:r>
              <a:rPr lang="ar-SA" sz="3200" dirty="0"/>
              <a:t>البريَّة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0013" y="114300"/>
            <a:ext cx="4033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/>
              <a:t>وتنَيناتُن راحو</a:t>
            </a:r>
            <a:r>
              <a:rPr lang="ar-LB" sz="2800" dirty="0"/>
              <a:t>ا</a:t>
            </a:r>
            <a:r>
              <a:rPr lang="ar-SA" sz="2800" dirty="0"/>
              <a:t> وجَمَعوا  شيوخ بني اسرائيل</a:t>
            </a:r>
            <a:endParaRPr lang="ar-LB" sz="2800" dirty="0"/>
          </a:p>
          <a:p>
            <a:pPr algn="ctr" rtl="1"/>
            <a:r>
              <a:rPr lang="ar-SA" sz="2800" dirty="0"/>
              <a:t> وقلْلُن هارون كلّ شي قا</a:t>
            </a:r>
            <a:r>
              <a:rPr lang="ar-LB" sz="2800" dirty="0"/>
              <a:t>ل</a:t>
            </a:r>
            <a:r>
              <a:rPr lang="ar-SA" sz="2800" dirty="0"/>
              <a:t>و</a:t>
            </a:r>
            <a:r>
              <a:rPr lang="ar-LB" sz="2800" dirty="0"/>
              <a:t>ا</a:t>
            </a:r>
            <a:r>
              <a:rPr lang="ar-SA" sz="2800" dirty="0"/>
              <a:t> الله لموسى وعرفوا إنو الله شاف كيف</a:t>
            </a:r>
            <a:endParaRPr lang="ar-LB" sz="2800" dirty="0"/>
          </a:p>
          <a:p>
            <a:pPr algn="ctr" rtl="1"/>
            <a:r>
              <a:rPr lang="ar-SA" sz="2800" dirty="0"/>
              <a:t> مذلولين وسجدولو</a:t>
            </a:r>
            <a:r>
              <a:rPr lang="ar-LB" sz="2800" dirty="0"/>
              <a:t>ا</a:t>
            </a:r>
            <a:r>
              <a:rPr lang="ar-SA" sz="2800" dirty="0"/>
              <a:t> !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207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070" y="174811"/>
            <a:ext cx="5483956" cy="5056094"/>
          </a:xfrm>
          <a:prstGeom prst="cloudCallout">
            <a:avLst>
              <a:gd name="adj1" fmla="val 70050"/>
              <a:gd name="adj2" fmla="val 10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من ب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عد ما س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معنا </a:t>
            </a:r>
            <a:r>
              <a:rPr lang="ar-LB" sz="3800" b="1" dirty="0">
                <a:solidFill>
                  <a:schemeClr val="tx1"/>
                </a:solidFill>
              </a:rPr>
              <a:t>هال</a:t>
            </a:r>
            <a:r>
              <a:rPr lang="ar-AE" sz="3800" b="1" dirty="0">
                <a:solidFill>
                  <a:schemeClr val="tx1"/>
                </a:solidFill>
              </a:rPr>
              <a:t>ق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ة</a:t>
            </a:r>
            <a:r>
              <a:rPr lang="ar-LB" sz="3800" b="1" dirty="0">
                <a:solidFill>
                  <a:schemeClr val="tx1"/>
                </a:solidFill>
              </a:rPr>
              <a:t>،</a:t>
            </a:r>
            <a:r>
              <a:rPr lang="ar-AE" sz="3800" b="1" dirty="0">
                <a:solidFill>
                  <a:schemeClr val="tx1"/>
                </a:solidFill>
              </a:rPr>
              <a:t> ج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ر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ب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يا </a:t>
            </a:r>
            <a:r>
              <a:rPr lang="ar-LB" sz="3800" b="1" dirty="0">
                <a:solidFill>
                  <a:schemeClr val="tx1"/>
                </a:solidFill>
              </a:rPr>
              <a:t>أ</a:t>
            </a:r>
            <a:r>
              <a:rPr lang="ar-AE" sz="3800" b="1" dirty="0">
                <a:solidFill>
                  <a:schemeClr val="tx1"/>
                </a:solidFill>
              </a:rPr>
              <a:t>صدقائي </a:t>
            </a:r>
            <a:r>
              <a:rPr lang="ar-LB" sz="3800" b="1" dirty="0">
                <a:solidFill>
                  <a:schemeClr val="tx1"/>
                </a:solidFill>
              </a:rPr>
              <a:t>جاوبوا ع هالاسئلة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899" y="2160590"/>
            <a:ext cx="5471413" cy="39687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Liliane\Desktop\work from home\Eb 4\اللقاء 8 رابع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511" y="-200025"/>
            <a:ext cx="5003024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79881" y="1079292"/>
            <a:ext cx="7195279" cy="33877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شو عِمْلِت إمّو لَ مُوسى </a:t>
            </a:r>
          </a:p>
          <a:p>
            <a:pPr algn="ctr"/>
            <a:r>
              <a:rPr lang="ar-LB" sz="4000" b="1" dirty="0"/>
              <a:t> حتّى تِحْميه بَس كِان طِفل؟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366" y="2969727"/>
            <a:ext cx="5843587" cy="3960813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69822" y="239841"/>
            <a:ext cx="5921116" cy="3192905"/>
          </a:xfrm>
          <a:prstGeom prst="cloudCallout">
            <a:avLst>
              <a:gd name="adj1" fmla="val 56051"/>
              <a:gd name="adj2" fmla="val 547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500" dirty="0"/>
              <a:t>جاب</a:t>
            </a:r>
            <a:r>
              <a:rPr lang="ar-LB" sz="3500" dirty="0"/>
              <a:t>ِ</a:t>
            </a:r>
            <a:r>
              <a:rPr lang="ar-SA" sz="3500" dirty="0"/>
              <a:t>ت سلّة ودَهَنِتا بالزّفت وح</a:t>
            </a:r>
            <a:r>
              <a:rPr lang="ar-LB" sz="3500" dirty="0"/>
              <a:t>َ</a:t>
            </a:r>
            <a:r>
              <a:rPr lang="ar-SA" sz="3500" dirty="0"/>
              <a:t>طّت فيها الص</a:t>
            </a:r>
            <a:r>
              <a:rPr lang="ar-LB" sz="3500" dirty="0"/>
              <a:t>ّ</a:t>
            </a:r>
            <a:r>
              <a:rPr lang="ar-SA" sz="3500" dirty="0"/>
              <a:t>بي وخ</a:t>
            </a:r>
            <a:r>
              <a:rPr lang="ar-LB" sz="3500" dirty="0"/>
              <a:t>ِ</a:t>
            </a:r>
            <a:r>
              <a:rPr lang="ar-SA" sz="3500" dirty="0"/>
              <a:t>ف</a:t>
            </a:r>
            <a:r>
              <a:rPr lang="ar-LB" sz="3500" dirty="0"/>
              <a:t>ْ</a:t>
            </a:r>
            <a:r>
              <a:rPr lang="ar-SA" sz="3500" dirty="0"/>
              <a:t>ي</a:t>
            </a:r>
            <a:r>
              <a:rPr lang="ar-LB" sz="3500" dirty="0"/>
              <a:t>ِ</a:t>
            </a:r>
            <a:r>
              <a:rPr lang="ar-SA" sz="3500" dirty="0"/>
              <a:t>ت</a:t>
            </a:r>
            <a:r>
              <a:rPr lang="ar-LB" sz="3500" dirty="0"/>
              <a:t>ُ</a:t>
            </a:r>
            <a:r>
              <a:rPr lang="ar-SA" sz="3500" dirty="0"/>
              <a:t>و بين القَص</a:t>
            </a:r>
            <a:r>
              <a:rPr lang="ar-LB" sz="3500" dirty="0"/>
              <a:t>َ</a:t>
            </a:r>
            <a:r>
              <a:rPr lang="ar-SA" sz="3500" dirty="0"/>
              <a:t>ب على الن</a:t>
            </a:r>
            <a:r>
              <a:rPr lang="ar-LB" sz="3500" dirty="0"/>
              <a:t>ّ</a:t>
            </a:r>
            <a:r>
              <a:rPr lang="ar-SA" sz="3500" dirty="0"/>
              <a:t>يل</a:t>
            </a:r>
            <a:r>
              <a:rPr lang="ar-LB" sz="3500" dirty="0"/>
              <a:t>.</a:t>
            </a:r>
            <a:endParaRPr lang="en-US" sz="3500" dirty="0"/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14300" y="724681"/>
            <a:ext cx="7195280" cy="266824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 مين يلّي خلّصُو من النّهر؟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366" y="2969727"/>
            <a:ext cx="5843587" cy="3960813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69822" y="714375"/>
            <a:ext cx="5559478" cy="2433559"/>
          </a:xfrm>
          <a:prstGeom prst="cloudCallout">
            <a:avLst>
              <a:gd name="adj1" fmla="val 56051"/>
              <a:gd name="adj2" fmla="val 547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800" dirty="0"/>
              <a:t>بِنْتُو لَ فرعون وربِّتو عِنْدا</a:t>
            </a:r>
            <a:endParaRPr lang="en-US" sz="3800" dirty="0"/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237031" y="279192"/>
            <a:ext cx="7195279" cy="33877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لَيش هَرَب موسَى لَمّا كِبِر؟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C:\Users\Liliane\Desktop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366" y="2969727"/>
            <a:ext cx="5843587" cy="3960813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69822" y="239841"/>
            <a:ext cx="5921116" cy="2908093"/>
          </a:xfrm>
          <a:prstGeom prst="cloudCallout">
            <a:avLst>
              <a:gd name="adj1" fmla="val 56051"/>
              <a:gd name="adj2" fmla="val 547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dirty="0"/>
              <a:t>لأنّو قَتَل مَصري كِان عمْ يِضرُب عِبْرِي، </a:t>
            </a:r>
          </a:p>
          <a:p>
            <a:pPr algn="ctr"/>
            <a:r>
              <a:rPr lang="ar-LB" sz="3500" dirty="0"/>
              <a:t>و عِرف فِرعَون وأمَر بقَتْلُو.</a:t>
            </a:r>
            <a:endParaRPr lang="en-US" sz="3500" dirty="0"/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14325" y="281768"/>
            <a:ext cx="7195280" cy="266824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شو صَار مَع مُوسى لمّا كان</a:t>
            </a:r>
          </a:p>
          <a:p>
            <a:pPr algn="ctr" rtl="1"/>
            <a:r>
              <a:rPr lang="ar-LB" sz="4000" b="1" dirty="0"/>
              <a:t>عَم يِرعَى الغَنَم؟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366" y="2969727"/>
            <a:ext cx="5843587" cy="3960813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641297" y="471488"/>
            <a:ext cx="5102278" cy="2419271"/>
          </a:xfrm>
          <a:prstGeom prst="cloudCallout">
            <a:avLst>
              <a:gd name="adj1" fmla="val 56051"/>
              <a:gd name="adj2" fmla="val 547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dirty="0"/>
              <a:t>ظَهَرلو  الله بالعِلَّيقة </a:t>
            </a:r>
          </a:p>
          <a:p>
            <a:pPr algn="ctr"/>
            <a:r>
              <a:rPr lang="ar-LB" sz="3500" dirty="0"/>
              <a:t>المِشتِعلِة</a:t>
            </a:r>
            <a:endParaRPr lang="en-US" sz="3500" dirty="0"/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71450" y="310344"/>
            <a:ext cx="7195280" cy="266824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/>
              <a:t>شُو طَلب مِنّو الرّب؟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Liliane\Desktop\Picture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366" y="2969727"/>
            <a:ext cx="5843587" cy="3960813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69822" y="239841"/>
            <a:ext cx="5921116" cy="2908093"/>
          </a:xfrm>
          <a:prstGeom prst="cloudCallout">
            <a:avLst>
              <a:gd name="adj1" fmla="val 56051"/>
              <a:gd name="adj2" fmla="val 547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dirty="0"/>
              <a:t>يروح عِند فِرعون ويقلّو:</a:t>
            </a:r>
            <a:r>
              <a:rPr lang="ar-SA" sz="3600" dirty="0"/>
              <a:t> "خلْلِي ش</a:t>
            </a:r>
            <a:r>
              <a:rPr lang="ar-LB" sz="3600" dirty="0"/>
              <a:t>َ</a:t>
            </a:r>
            <a:r>
              <a:rPr lang="ar-SA" sz="3600" dirty="0"/>
              <a:t>عبي ي</a:t>
            </a:r>
            <a:r>
              <a:rPr lang="ar-LB" sz="3600" dirty="0"/>
              <a:t>ِ</a:t>
            </a:r>
            <a:r>
              <a:rPr lang="ar-SA" sz="3600" dirty="0"/>
              <a:t>خر</a:t>
            </a:r>
            <a:r>
              <a:rPr lang="ar-LB" sz="3600" dirty="0"/>
              <a:t>ُ</a:t>
            </a:r>
            <a:r>
              <a:rPr lang="ar-SA" sz="3600" dirty="0"/>
              <a:t>ج من مَصر</a:t>
            </a:r>
            <a:r>
              <a:rPr lang="ar-LB" sz="3600" dirty="0"/>
              <a:t>“</a:t>
            </a:r>
            <a:r>
              <a:rPr lang="ar-LB" sz="3500" dirty="0"/>
              <a:t> </a:t>
            </a:r>
            <a:endParaRPr lang="en-US" sz="3500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9281" y="0"/>
            <a:ext cx="5728447" cy="5567082"/>
          </a:xfrm>
          <a:prstGeom prst="cloudCallout">
            <a:avLst>
              <a:gd name="adj1" fmla="val 72944"/>
              <a:gd name="adj2" fmla="val 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سلام المَسيح أصدِقائي...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بِلقاءْنا اليَوم، رَح نْشوف قِصِّة شَخصيِّة غيَّر الله مَصِير حَياتْهَا تَ تْغَيِّر مَصير شَعب..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رَكْزوا مَعِي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واسمَعُوني مْنِيح!</a:t>
            </a: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59529" y="954741"/>
            <a:ext cx="4477248" cy="3447167"/>
          </a:xfrm>
          <a:prstGeom prst="cloudCallout">
            <a:avLst>
              <a:gd name="adj1" fmla="val 86585"/>
              <a:gd name="adj2" fmla="val 5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ومنخت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م ل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</a:t>
            </a:r>
            <a:r>
              <a:rPr lang="ar-LB" sz="3800" b="1" dirty="0">
                <a:solidFill>
                  <a:schemeClr val="tx1"/>
                </a:solidFill>
              </a:rPr>
              <a:t>ءْ</a:t>
            </a:r>
            <a:r>
              <a:rPr lang="ar-AE" sz="3800" b="1" dirty="0">
                <a:solidFill>
                  <a:schemeClr val="tx1"/>
                </a:solidFill>
              </a:rPr>
              <a:t>نا الي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وم ب</a:t>
            </a:r>
            <a:r>
              <a:rPr lang="ar-LB" sz="3800" b="1" dirty="0">
                <a:solidFill>
                  <a:schemeClr val="tx1"/>
                </a:solidFill>
              </a:rPr>
              <a:t>ِهال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لاة</a:t>
            </a:r>
            <a:r>
              <a:rPr lang="ar-LB" sz="3800" b="1" dirty="0">
                <a:solidFill>
                  <a:schemeClr val="tx1"/>
                </a:solidFill>
              </a:rPr>
              <a:t> وهالتّرنيمة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iliane\Desktop\work from home\Eb 4\اللقاء 8 رابع\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93" y="1935793"/>
            <a:ext cx="8829207" cy="492220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431961"/>
            <a:ext cx="4622187" cy="4035107"/>
          </a:xfrm>
          <a:prstGeom prst="cloudCallout">
            <a:avLst>
              <a:gd name="adj1" fmla="val 84023"/>
              <a:gd name="adj2" fmla="val 4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</a:t>
            </a:r>
            <a:r>
              <a:rPr lang="ar-LB" sz="4125">
                <a:solidFill>
                  <a:schemeClr val="tx1"/>
                </a:solidFill>
              </a:rPr>
              <a:t>الأسبوع القادِم ت نْكفّي قِصّة موسى! </a:t>
            </a:r>
            <a:endParaRPr lang="ar-LB" sz="4125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66" y="1881625"/>
            <a:ext cx="3482788" cy="49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214812" y="614364"/>
            <a:ext cx="4187050" cy="2667408"/>
          </a:xfrm>
          <a:prstGeom prst="cloudCallout">
            <a:avLst>
              <a:gd name="adj1" fmla="val -85110"/>
              <a:gd name="adj2" fmla="val -18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هَدَفْنا مِن هَاللّقاء؟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12" y="4195994"/>
            <a:ext cx="7557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>
                <a:solidFill>
                  <a:schemeClr val="accent1">
                    <a:lumMod val="75000"/>
                  </a:schemeClr>
                </a:solidFill>
              </a:rPr>
              <a:t>نكتِشف </a:t>
            </a:r>
            <a:r>
              <a:rPr lang="ar-LB" sz="4000" dirty="0"/>
              <a:t>إنّو وقت نْحِبّ الله من كِل قَلِبْنا ونوثَق فيه، </a:t>
            </a:r>
          </a:p>
          <a:p>
            <a:pPr algn="ctr" rtl="1"/>
            <a:r>
              <a:rPr lang="ar-LB" sz="4000" dirty="0"/>
              <a:t>مِنقدّملو كِل شي منِملكو!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721" y="336176"/>
            <a:ext cx="3402347" cy="3402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3102" y="485776"/>
            <a:ext cx="5274748" cy="3187791"/>
          </a:xfrm>
          <a:prstGeom prst="cloudCallout">
            <a:avLst>
              <a:gd name="adj1" fmla="val 76983"/>
              <a:gd name="adj2" fmla="val 25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مِين بْيَعرِف مِين يَلِّي بالصّورَة؟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0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 4\اللقاء 8 رابع\صغير\035-moody-moses-red-s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67262" y="0"/>
            <a:ext cx="4133538" cy="3294529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b="1" dirty="0"/>
              <a:t>برافو!</a:t>
            </a:r>
          </a:p>
          <a:p>
            <a:pPr algn="ctr"/>
            <a:r>
              <a:rPr lang="ar-LB" sz="5400" b="1" dirty="0"/>
              <a:t>موسى</a:t>
            </a:r>
            <a:endParaRPr lang="en-US" sz="5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880743"/>
            <a:ext cx="2783541" cy="3977257"/>
          </a:xfrm>
          <a:prstGeom prst="rect">
            <a:avLst/>
          </a:prstGeom>
        </p:spPr>
      </p:pic>
      <p:pic>
        <p:nvPicPr>
          <p:cNvPr id="3074" name="Picture 2" descr="C:\Users\Liliane\Desktop\work from home\Eb 4\اللقاء 8 رابع\ka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4418"/>
            <a:ext cx="7612997" cy="303358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2217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876</TotalTime>
  <Words>853</Words>
  <Application>Microsoft Office PowerPoint</Application>
  <PresentationFormat>On-screen Show (4:3)</PresentationFormat>
  <Paragraphs>141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رهبانية القلبين الأقدسين </vt:lpstr>
      <vt:lpstr>PowerPoint Presentation</vt:lpstr>
      <vt:lpstr>اللِّقاءُ الثامن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موسى (الجزء الأوّل)</dc:title>
  <dc:creator>Michel Haddad</dc:creator>
  <cp:lastModifiedBy>Michel Haddad (Prof)</cp:lastModifiedBy>
  <cp:revision>89</cp:revision>
  <dcterms:created xsi:type="dcterms:W3CDTF">2020-08-25T06:38:39Z</dcterms:created>
  <dcterms:modified xsi:type="dcterms:W3CDTF">2022-02-04T20:38:33Z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E06CB6DE-9D67-4438-9AFA-748CADB14172</vt:lpwstr>
  </property>
  <property fmtid="{D5CDD505-2E9C-101B-9397-08002B2CF9AE}" pid="3" name="ArticulatePath">
    <vt:lpwstr>eb4-اللقاء الثامن  جزء أول </vt:lpwstr>
  </property>
</Properties>
</file>