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64"/>
  </p:notesMasterIdLst>
  <p:sldIdLst>
    <p:sldId id="257" r:id="rId2"/>
    <p:sldId id="304" r:id="rId3"/>
    <p:sldId id="258" r:id="rId4"/>
    <p:sldId id="292" r:id="rId5"/>
    <p:sldId id="289" r:id="rId6"/>
    <p:sldId id="326" r:id="rId7"/>
    <p:sldId id="383" r:id="rId8"/>
    <p:sldId id="291" r:id="rId9"/>
    <p:sldId id="353" r:id="rId10"/>
    <p:sldId id="384" r:id="rId11"/>
    <p:sldId id="385" r:id="rId12"/>
    <p:sldId id="386" r:id="rId13"/>
    <p:sldId id="416" r:id="rId14"/>
    <p:sldId id="387" r:id="rId15"/>
    <p:sldId id="417" r:id="rId16"/>
    <p:sldId id="418" r:id="rId17"/>
    <p:sldId id="419" r:id="rId18"/>
    <p:sldId id="420" r:id="rId19"/>
    <p:sldId id="421" r:id="rId20"/>
    <p:sldId id="390" r:id="rId21"/>
    <p:sldId id="422" r:id="rId22"/>
    <p:sldId id="393" r:id="rId23"/>
    <p:sldId id="394" r:id="rId24"/>
    <p:sldId id="423" r:id="rId25"/>
    <p:sldId id="395" r:id="rId26"/>
    <p:sldId id="396" r:id="rId27"/>
    <p:sldId id="425" r:id="rId28"/>
    <p:sldId id="426" r:id="rId29"/>
    <p:sldId id="397" r:id="rId30"/>
    <p:sldId id="398" r:id="rId31"/>
    <p:sldId id="427" r:id="rId32"/>
    <p:sldId id="428" r:id="rId33"/>
    <p:sldId id="400" r:id="rId34"/>
    <p:sldId id="429" r:id="rId35"/>
    <p:sldId id="430" r:id="rId36"/>
    <p:sldId id="431" r:id="rId37"/>
    <p:sldId id="401" r:id="rId38"/>
    <p:sldId id="432" r:id="rId39"/>
    <p:sldId id="402" r:id="rId40"/>
    <p:sldId id="433" r:id="rId41"/>
    <p:sldId id="404" r:id="rId42"/>
    <p:sldId id="403" r:id="rId43"/>
    <p:sldId id="434" r:id="rId44"/>
    <p:sldId id="405" r:id="rId45"/>
    <p:sldId id="406" r:id="rId46"/>
    <p:sldId id="435" r:id="rId47"/>
    <p:sldId id="436" r:id="rId48"/>
    <p:sldId id="437" r:id="rId49"/>
    <p:sldId id="438" r:id="rId50"/>
    <p:sldId id="439" r:id="rId51"/>
    <p:sldId id="440" r:id="rId52"/>
    <p:sldId id="441" r:id="rId53"/>
    <p:sldId id="408" r:id="rId54"/>
    <p:sldId id="409" r:id="rId55"/>
    <p:sldId id="442" r:id="rId56"/>
    <p:sldId id="286" r:id="rId57"/>
    <p:sldId id="412" r:id="rId58"/>
    <p:sldId id="413" r:id="rId59"/>
    <p:sldId id="415" r:id="rId60"/>
    <p:sldId id="310" r:id="rId61"/>
    <p:sldId id="285" r:id="rId62"/>
    <p:sldId id="283" r:id="rId63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AEF4F8"/>
    <a:srgbClr val="FF9933"/>
    <a:srgbClr val="CCFFFF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8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رهبانية القلبين الأقدسين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65" y="528456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768">
        <p15:prstTrans prst="fracture"/>
      </p:transition>
    </mc:Choice>
    <mc:Fallback xmlns="">
      <p:transition spd="slow" advTm="5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209628" y="5752206"/>
            <a:ext cx="882007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صاروا الناس يبربر</a:t>
            </a:r>
            <a:r>
              <a:rPr lang="ar-LB" sz="3200" dirty="0"/>
              <a:t>ُ</a:t>
            </a:r>
            <a:r>
              <a:rPr lang="ar-SA" sz="3200" dirty="0"/>
              <a:t>وا على موسى وهارون لأنو بسببن زاد الشغل عليهن.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142875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8465" y="0"/>
            <a:ext cx="680553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رجع موسى لعند الربّ وقلْلُو</a:t>
            </a:r>
            <a:r>
              <a:rPr lang="ar-LB" sz="3200" dirty="0"/>
              <a:t>:</a:t>
            </a:r>
            <a:endParaRPr lang="en-US" sz="3200" dirty="0"/>
          </a:p>
        </p:txBody>
      </p:sp>
      <p:sp>
        <p:nvSpPr>
          <p:cNvPr id="6" name="Oval Callout 5"/>
          <p:cNvSpPr/>
          <p:nvPr/>
        </p:nvSpPr>
        <p:spPr>
          <a:xfrm>
            <a:off x="257175" y="1757363"/>
            <a:ext cx="2943225" cy="3686175"/>
          </a:xfrm>
          <a:prstGeom prst="wedgeEllipseCallout">
            <a:avLst>
              <a:gd name="adj1" fmla="val 71321"/>
              <a:gd name="adj2" fmla="val 7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يا ربّ ليش عملت هيك؟  من وقت ما حكيت فرعَون والشعب عَم بيتعذَب وإنتَ ما خلّصتو".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76341" y="0"/>
            <a:ext cx="35676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قلو الرب لموسى</a:t>
            </a:r>
            <a:endParaRPr lang="en-US" sz="3200" dirty="0"/>
          </a:p>
        </p:txBody>
      </p:sp>
      <p:sp>
        <p:nvSpPr>
          <p:cNvPr id="7" name="Cloud Callout 6"/>
          <p:cNvSpPr/>
          <p:nvPr/>
        </p:nvSpPr>
        <p:spPr>
          <a:xfrm>
            <a:off x="4886325" y="2670592"/>
            <a:ext cx="3896506" cy="3987384"/>
          </a:xfrm>
          <a:prstGeom prst="cloudCallout">
            <a:avLst>
              <a:gd name="adj1" fmla="val 19626"/>
              <a:gd name="adj2" fmla="val -857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dirty="0"/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هل</a:t>
            </a:r>
            <a:r>
              <a:rPr lang="ar-LB" sz="2800" dirty="0">
                <a:solidFill>
                  <a:schemeClr val="tx1"/>
                </a:solidFill>
              </a:rPr>
              <a:t>ّق</a:t>
            </a:r>
            <a:r>
              <a:rPr lang="ar-SA" sz="2800" dirty="0">
                <a:solidFill>
                  <a:schemeClr val="tx1"/>
                </a:solidFill>
              </a:rPr>
              <a:t> بتشوف شو رَح بعمل فيه، رَح بخل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يه ينجبِر يفلّلكُن وإيد أقوى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نّو رَح بتخل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ليه ح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ت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ى يطرد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كن".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4488" y="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800" dirty="0"/>
              <a:t>وعطى الله موسى وهارون</a:t>
            </a:r>
            <a:endParaRPr lang="ar-LB" sz="2800" dirty="0"/>
          </a:p>
          <a:p>
            <a:pPr algn="ctr"/>
            <a:r>
              <a:rPr lang="ar-SA" sz="2800" dirty="0"/>
              <a:t> قدرة ت يعملو</a:t>
            </a:r>
            <a:r>
              <a:rPr lang="ar-LB" sz="2800" dirty="0"/>
              <a:t>ا</a:t>
            </a:r>
            <a:r>
              <a:rPr lang="ar-SA" sz="2800" dirty="0"/>
              <a:t> </a:t>
            </a:r>
            <a:endParaRPr lang="ar-LB" sz="2800" dirty="0"/>
          </a:p>
          <a:p>
            <a:pPr algn="ctr"/>
            <a:r>
              <a:rPr lang="ar-SA" sz="2800" dirty="0"/>
              <a:t>العجايب</a:t>
            </a:r>
            <a:r>
              <a:rPr lang="ar-LB" sz="2800" dirty="0"/>
              <a:t> ضد</a:t>
            </a:r>
          </a:p>
          <a:p>
            <a:pPr algn="ctr"/>
            <a:r>
              <a:rPr lang="ar-LB" sz="2800" dirty="0"/>
              <a:t> فرعون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31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00701" y="0"/>
            <a:ext cx="35433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بسّ كلّ مرَّة كان يقسّي قلب فرعَون أكتَر من قبل، وما كان يخلْلِي بني اسرائيل يتركوا.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730521" y="201096"/>
            <a:ext cx="50257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000" b="1" dirty="0"/>
              <a:t> </a:t>
            </a:r>
            <a:r>
              <a:rPr lang="ar-SA" sz="3000" b="1" dirty="0"/>
              <a:t>قال الربّ لموسى ولهارون</a:t>
            </a:r>
            <a:r>
              <a:rPr lang="ar-LB" sz="3000" b="1" dirty="0"/>
              <a:t>: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128837" y="2742030"/>
            <a:ext cx="5210956" cy="3987384"/>
          </a:xfrm>
          <a:prstGeom prst="cloudCallout">
            <a:avLst>
              <a:gd name="adj1" fmla="val -74967"/>
              <a:gd name="adj2" fmla="val -531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dirty="0"/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قولو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لجماعة بني اسرائيل ت ياخدو</a:t>
            </a:r>
            <a:r>
              <a:rPr lang="ar-LB" sz="2800" dirty="0">
                <a:solidFill>
                  <a:schemeClr val="tx1"/>
                </a:solidFill>
              </a:rPr>
              <a:t>ا ب</a:t>
            </a:r>
            <a:r>
              <a:rPr lang="ar-SA" sz="2800" dirty="0">
                <a:solidFill>
                  <a:schemeClr val="tx1"/>
                </a:solidFill>
              </a:rPr>
              <a:t>اليوم العاشر من هالشهر كلّ بيت حمل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r>
              <a:rPr lang="ar-SA" sz="2800" dirty="0">
                <a:solidFill>
                  <a:schemeClr val="tx1"/>
                </a:solidFill>
              </a:rPr>
              <a:t> لازم يكون حَمل ذَكر عمرو سنة وما يكون فيه أيّ عيب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19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28612" y="3971925"/>
            <a:ext cx="4857751" cy="2700338"/>
          </a:xfrm>
          <a:prstGeom prst="cloudCallout">
            <a:avLst>
              <a:gd name="adj1" fmla="val -42026"/>
              <a:gd name="adj2" fmla="val -14837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dirty="0"/>
          </a:p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بيدبحو</a:t>
            </a:r>
            <a:r>
              <a:rPr lang="ar-LB" sz="2800" b="1" dirty="0">
                <a:solidFill>
                  <a:schemeClr val="tx1"/>
                </a:solidFill>
              </a:rPr>
              <a:t>ه</a:t>
            </a:r>
            <a:r>
              <a:rPr lang="ar-SA" sz="2800" b="1" dirty="0">
                <a:solidFill>
                  <a:schemeClr val="tx1"/>
                </a:solidFill>
              </a:rPr>
              <a:t> وبيحطّو</a:t>
            </a:r>
            <a:r>
              <a:rPr lang="ar-LB" sz="2800" b="1" dirty="0">
                <a:solidFill>
                  <a:schemeClr val="tx1"/>
                </a:solidFill>
              </a:rPr>
              <a:t>ا</a:t>
            </a:r>
            <a:r>
              <a:rPr lang="ar-SA" sz="2800" b="1" dirty="0">
                <a:solidFill>
                  <a:schemeClr val="tx1"/>
                </a:solidFill>
              </a:rPr>
              <a:t> من دمّو على باب البيت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25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Cloud Callout 5"/>
          <p:cNvSpPr/>
          <p:nvPr/>
        </p:nvSpPr>
        <p:spPr>
          <a:xfrm>
            <a:off x="300037" y="3571875"/>
            <a:ext cx="8486776" cy="3128963"/>
          </a:xfrm>
          <a:prstGeom prst="cloudCallout">
            <a:avLst>
              <a:gd name="adj1" fmla="val -47115"/>
              <a:gd name="adj2" fmla="val -147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dirty="0"/>
          </a:p>
          <a:p>
            <a:pPr algn="ctr"/>
            <a:r>
              <a:rPr lang="ar-LB" sz="2800" dirty="0">
                <a:solidFill>
                  <a:schemeClr val="tx1"/>
                </a:solidFill>
              </a:rPr>
              <a:t>ب</a:t>
            </a:r>
            <a:r>
              <a:rPr lang="ar-SA" sz="2800" dirty="0">
                <a:solidFill>
                  <a:schemeClr val="tx1"/>
                </a:solidFill>
              </a:rPr>
              <a:t>ياكلو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لحمو مشوي على النار</a:t>
            </a:r>
            <a:r>
              <a:rPr lang="ar-LB" sz="2800" dirty="0">
                <a:solidFill>
                  <a:schemeClr val="tx1"/>
                </a:solidFill>
              </a:rPr>
              <a:t>!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ar-SA" sz="2800" dirty="0">
                <a:solidFill>
                  <a:schemeClr val="tx1"/>
                </a:solidFill>
              </a:rPr>
              <a:t>وبخبز فطير، ومَع أعشاب م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رّة وما يخل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لو شي لتاني يوم، وياكلوه واقفين رابطين الأحزمة لابسين بإجريهن وبإيد عصا للسفر</a:t>
            </a:r>
            <a:r>
              <a:rPr lang="ar-LB" sz="2800" dirty="0">
                <a:solidFill>
                  <a:schemeClr val="tx1"/>
                </a:solidFill>
              </a:rPr>
              <a:t>؛</a:t>
            </a:r>
            <a:r>
              <a:rPr lang="ar-SA" sz="2800" dirty="0">
                <a:solidFill>
                  <a:schemeClr val="tx1"/>
                </a:solidFill>
              </a:rPr>
              <a:t> وياكلو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بسرعَة لأنو الربّ بدو يمرّ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62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loud Callout 4"/>
          <p:cNvSpPr/>
          <p:nvPr/>
        </p:nvSpPr>
        <p:spPr>
          <a:xfrm>
            <a:off x="800099" y="4057651"/>
            <a:ext cx="6586538" cy="2600325"/>
          </a:xfrm>
          <a:prstGeom prst="cloudCallout">
            <a:avLst>
              <a:gd name="adj1" fmla="val -45495"/>
              <a:gd name="adj2" fmla="val -13439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dirty="0">
              <a:solidFill>
                <a:schemeClr val="tx1"/>
              </a:solidFill>
            </a:endParaRPr>
          </a:p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هيدا الفصح، والبيوت يلْلِي ما في عليها علامة الدم رح بيموت فيها كلّ بكِر"</a:t>
            </a:r>
            <a:r>
              <a:rPr lang="ar-LB" sz="2800" b="1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71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53138" y="0"/>
            <a:ext cx="295144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800" dirty="0"/>
              <a:t>وهيك صار، </a:t>
            </a:r>
            <a:endParaRPr lang="ar-LB" sz="2800" dirty="0"/>
          </a:p>
          <a:p>
            <a:pPr algn="ctr" rtl="1"/>
            <a:r>
              <a:rPr lang="ar-SA" sz="2800" dirty="0"/>
              <a:t>بلَيلِتا قامِت الصرخَة</a:t>
            </a:r>
            <a:endParaRPr lang="ar-LB" sz="2800" dirty="0"/>
          </a:p>
          <a:p>
            <a:pPr algn="ctr" rtl="1"/>
            <a:r>
              <a:rPr lang="ar-SA" sz="2800" dirty="0"/>
              <a:t> بكِل أرض</a:t>
            </a:r>
            <a:endParaRPr lang="ar-LB" sz="2800" dirty="0"/>
          </a:p>
          <a:p>
            <a:pPr algn="ctr" rtl="1"/>
            <a:r>
              <a:rPr lang="ar-SA" sz="2800" dirty="0"/>
              <a:t> مصر</a:t>
            </a:r>
            <a:r>
              <a:rPr lang="ar-SA" sz="1600" dirty="0"/>
              <a:t>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18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8690" y="0"/>
            <a:ext cx="5036204" cy="686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8329" y="0"/>
            <a:ext cx="6805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دعا فرعَون موسى وهارون وق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ُّ</a:t>
            </a:r>
            <a:r>
              <a:rPr lang="ar-SA" sz="3200" dirty="0"/>
              <a:t>لن</a:t>
            </a:r>
            <a:r>
              <a:rPr lang="ar-LB" sz="3200" dirty="0"/>
              <a:t>:</a:t>
            </a:r>
            <a:endParaRPr lang="en-US" sz="3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443038" y="4100511"/>
            <a:ext cx="6029325" cy="1928813"/>
          </a:xfrm>
          <a:prstGeom prst="wedgeRoundRectCallout">
            <a:avLst>
              <a:gd name="adj1" fmla="val 14475"/>
              <a:gd name="adj2" fmla="val -15601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هلّق بتطلعوا من هالبلاد إنتو وبني إسرائيل. روحوا اعبدوا الربّ متِل ما قلتو</a:t>
            </a:r>
            <a:r>
              <a:rPr lang="ar-LB" sz="2800" dirty="0"/>
              <a:t>ا</a:t>
            </a:r>
            <a:r>
              <a:rPr lang="ar-SA" sz="2800" dirty="0"/>
              <a:t> وخ</a:t>
            </a:r>
            <a:r>
              <a:rPr lang="ar-LB" sz="2800" dirty="0"/>
              <a:t>ُ</a:t>
            </a:r>
            <a:r>
              <a:rPr lang="ar-SA" sz="2800" dirty="0"/>
              <a:t>دو</a:t>
            </a:r>
            <a:r>
              <a:rPr lang="ar-LB" sz="2800" dirty="0"/>
              <a:t>ا</a:t>
            </a:r>
            <a:r>
              <a:rPr lang="ar-SA" sz="2800" dirty="0"/>
              <a:t> كلّ شي معكم من غنَم وبقَر وروحوا. 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13508"/>
            <a:ext cx="9295343" cy="69715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3063" y="2000250"/>
            <a:ext cx="3957638" cy="320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طلعوا بعد ما ق</a:t>
            </a:r>
            <a:r>
              <a:rPr lang="ar-LB" sz="2800" dirty="0"/>
              <a:t>َ</a:t>
            </a:r>
            <a:r>
              <a:rPr lang="ar-SA" sz="2800" dirty="0"/>
              <a:t>ع</a:t>
            </a:r>
            <a:r>
              <a:rPr lang="ar-LB" sz="2800" dirty="0"/>
              <a:t>ّ</a:t>
            </a:r>
            <a:r>
              <a:rPr lang="ar-SA" sz="2800" dirty="0"/>
              <a:t>دوا بمصر 430 سنة وكان الربّ سهران عليهن وهنّي طالعين. </a:t>
            </a:r>
            <a:endParaRPr lang="ar-LB" sz="2800" dirty="0"/>
          </a:p>
          <a:p>
            <a:pPr algn="ctr" rtl="1"/>
            <a:r>
              <a:rPr lang="ar-SA" sz="2800" dirty="0"/>
              <a:t>وهنّي رايحين أخدوا معُن</a:t>
            </a:r>
            <a:endParaRPr lang="ar-LB" sz="2800" dirty="0"/>
          </a:p>
          <a:p>
            <a:pPr algn="ctr" rtl="1"/>
            <a:r>
              <a:rPr lang="ar-SA" sz="2800" dirty="0"/>
              <a:t> عظام يوسف متل ما ق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ّ</a:t>
            </a:r>
            <a:r>
              <a:rPr lang="ar-SA" sz="2800" dirty="0"/>
              <a:t>لن</a:t>
            </a:r>
            <a:r>
              <a:rPr lang="ar-LB" dirty="0"/>
              <a:t>.</a:t>
            </a:r>
            <a:r>
              <a:rPr lang="ar-SA" dirty="0"/>
              <a:t> </a:t>
            </a:r>
            <a:endParaRPr lang="ar-L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14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400174" y="139452"/>
            <a:ext cx="56435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وكان الربّ ماشي </a:t>
            </a:r>
            <a:endParaRPr lang="ar-LB" sz="2800" dirty="0"/>
          </a:p>
          <a:p>
            <a:pPr algn="ctr" rtl="1"/>
            <a:r>
              <a:rPr lang="ar-SA" sz="2800" dirty="0"/>
              <a:t>ق</a:t>
            </a:r>
            <a:r>
              <a:rPr lang="ar-LB" sz="2800" dirty="0"/>
              <a:t>ِ</a:t>
            </a:r>
            <a:r>
              <a:rPr lang="ar-SA" sz="2800" dirty="0"/>
              <a:t>دامُن على شكل عامود </a:t>
            </a:r>
            <a:endParaRPr lang="ar-LB" sz="2800" dirty="0"/>
          </a:p>
          <a:p>
            <a:pPr algn="ctr" rtl="1"/>
            <a:r>
              <a:rPr lang="ar-SA" sz="2800" dirty="0"/>
              <a:t>من الغيم ت يدل</a:t>
            </a:r>
            <a:r>
              <a:rPr lang="ar-LB" sz="2800" dirty="0"/>
              <a:t>ُّ</a:t>
            </a:r>
            <a:r>
              <a:rPr lang="ar-SA" sz="2800" dirty="0"/>
              <a:t>لن على الطريق وبالليل على شكل عامود </a:t>
            </a:r>
            <a:endParaRPr lang="ar-LB" sz="2800" dirty="0"/>
          </a:p>
          <a:p>
            <a:pPr algn="ctr" rtl="1"/>
            <a:r>
              <a:rPr lang="ar-SA" sz="2800" dirty="0"/>
              <a:t>من نار ت يضويلُن الطريق</a:t>
            </a:r>
            <a:r>
              <a:rPr lang="ar-SA" dirty="0"/>
              <a:t>.</a:t>
            </a:r>
            <a:endParaRPr lang="en-US" dirty="0"/>
          </a:p>
          <a:p>
            <a:pPr algn="ctr" rtl="1"/>
            <a:endParaRPr lang="en-US" sz="1400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29779" y="0"/>
            <a:ext cx="4766872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/>
              <a:t>الله يخلّص شعبه</a:t>
            </a:r>
            <a:endParaRPr lang="ar-LB" sz="3200" b="1" dirty="0"/>
          </a:p>
          <a:p>
            <a:pPr algn="ctr" rtl="1"/>
            <a:r>
              <a:rPr lang="ar-SA" sz="3200" b="1" dirty="0"/>
              <a:t> </a:t>
            </a:r>
            <a:r>
              <a:rPr lang="ar-SA" sz="2500" b="1" dirty="0"/>
              <a:t>(خروج 14 ؛ 15/20)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7709629" y="1114565"/>
            <a:ext cx="1434371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لمَّا خبَّروا فرعَون إنّو الشعب هرَب، تغيَّر قلبو وقلب كلّ يللي حواليه وصار</a:t>
            </a:r>
            <a:r>
              <a:rPr lang="ar-LB" sz="2800" dirty="0"/>
              <a:t>ُ</a:t>
            </a:r>
            <a:r>
              <a:rPr lang="ar-SA" sz="2800" dirty="0"/>
              <a:t>وا يقولوا :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357439" y="4529138"/>
            <a:ext cx="4686299" cy="1357311"/>
          </a:xfrm>
          <a:prstGeom prst="wedgeRoundRectCallout">
            <a:avLst>
              <a:gd name="adj1" fmla="val 31548"/>
              <a:gd name="adj2" fmla="val -13391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"شو عملنا ؟ بطلّ الشعب يكون ب</a:t>
            </a:r>
            <a:r>
              <a:rPr lang="ar-LB" sz="2800" dirty="0"/>
              <a:t>ِ</a:t>
            </a:r>
            <a:r>
              <a:rPr lang="ar-SA" sz="2800" dirty="0"/>
              <a:t>خ</a:t>
            </a:r>
            <a:r>
              <a:rPr lang="ar-LB" sz="2800" dirty="0"/>
              <a:t>ِ</a:t>
            </a:r>
            <a:r>
              <a:rPr lang="ar-SA" sz="2800" dirty="0"/>
              <a:t>د</a:t>
            </a:r>
            <a:r>
              <a:rPr lang="ar-LB" sz="2800" dirty="0"/>
              <a:t>ْ</a:t>
            </a:r>
            <a:r>
              <a:rPr lang="ar-SA" sz="2800" dirty="0"/>
              <a:t>متنا".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372350" y="0"/>
            <a:ext cx="17716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جمَّع فرعَون جيشو على عربيات مَع أحسَن خِيَل ت يلحَق بالشعب.</a:t>
            </a:r>
            <a:endParaRPr lang="ar-LB" sz="2800" dirty="0"/>
          </a:p>
          <a:p>
            <a:pPr algn="ctr"/>
            <a:r>
              <a:rPr lang="ar-SA" sz="2800" dirty="0"/>
              <a:t>لحقوهُن لمَّا كانوا على شطّ البحر</a:t>
            </a:r>
            <a:endParaRPr lang="en-US" sz="2800" dirty="0"/>
          </a:p>
          <a:p>
            <a:pPr algn="ctr"/>
            <a:r>
              <a:rPr lang="ar-SA" sz="2800" dirty="0"/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183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9627" y="0"/>
            <a:ext cx="85743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7463" y="0"/>
            <a:ext cx="62293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000" dirty="0">
                <a:latin typeface="Tahoma" pitchFamily="34" charset="0"/>
                <a:ea typeface="Tahoma" pitchFamily="34" charset="0"/>
              </a:rPr>
              <a:t>لمَّا الشعب شاف فرعَون خافوا كلّن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794"/>
            <a:ext cx="9314392" cy="6985794"/>
          </a:xfrm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14849" y="0"/>
            <a:ext cx="3314701" cy="584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قال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وا</a:t>
            </a:r>
            <a:r>
              <a:rPr kumimoji="0" lang="ar-LB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ل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موسى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86314" y="4457700"/>
            <a:ext cx="3043236" cy="1943100"/>
          </a:xfrm>
          <a:prstGeom prst="wedgeRoundRectCallout">
            <a:avLst>
              <a:gd name="adj1" fmla="val 68183"/>
              <a:gd name="adj2" fmla="val -1864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شو عملت فينا جبتنا لهَون ت نموت ؟ ليش طلَّعتنا من مَصر</a:t>
            </a:r>
            <a:endParaRPr lang="en-US" sz="3000" dirty="0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157912" y="82510"/>
            <a:ext cx="2614613" cy="584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قل</a:t>
            </a: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ّ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ن موسى 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28625" y="2828926"/>
            <a:ext cx="3657600" cy="3686175"/>
          </a:xfrm>
          <a:prstGeom prst="wedgeEllipseCallout">
            <a:avLst>
              <a:gd name="adj1" fmla="val 66952"/>
              <a:gd name="adj2" fmla="val -54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</a:rPr>
              <a:t>ما تخافوا، بعد شويّ رَح بتشوفوا كيف الله رَح بيخلصكُن، هوّي بيحارب عنكن وإنتو ما بتعملوا شي</a:t>
            </a:r>
            <a:r>
              <a:rPr lang="en-US" sz="2800" dirty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958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277351" cy="695801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43488" y="153948"/>
            <a:ext cx="4100512" cy="58477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وقال</a:t>
            </a:r>
            <a:r>
              <a:rPr kumimoji="0" lang="ar-LB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الرّب ل</a:t>
            </a:r>
            <a:r>
              <a:rPr kumimoji="0" lang="ar-S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موسى 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28638" y="671514"/>
            <a:ext cx="2614614" cy="2986088"/>
          </a:xfrm>
          <a:prstGeom prst="cloudCallout">
            <a:avLst>
              <a:gd name="adj1" fmla="val -23637"/>
              <a:gd name="adj2" fmla="val -6980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مدّ إيدَك، فوق البحر وخل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ليه يِنشَقّ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913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271462" y="5144651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3000" dirty="0"/>
              <a:t>مدّ موسى إيدو وإجِت</a:t>
            </a:r>
            <a:endParaRPr lang="ar-LB" sz="3000" dirty="0"/>
          </a:p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3000" dirty="0"/>
              <a:t> ريح شرقيَّة قويَّة دفشت</a:t>
            </a:r>
            <a:endParaRPr lang="ar-LB" sz="3000" dirty="0"/>
          </a:p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3000" dirty="0"/>
              <a:t> البحر وصار البحر متل الأرض اليابسَة. 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". </a:t>
            </a:r>
            <a:endParaRPr kumimoji="0" lang="en-US" sz="3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679" y="1116532"/>
            <a:ext cx="50378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الثامن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358" y="5408837"/>
            <a:ext cx="5953401" cy="709919"/>
          </a:xfrm>
        </p:spPr>
        <p:txBody>
          <a:bodyPr>
            <a:noAutofit/>
          </a:bodyPr>
          <a:lstStyle/>
          <a:p>
            <a:pPr rtl="1"/>
            <a:r>
              <a:rPr lang="ar-LB" sz="4500" b="1" dirty="0"/>
              <a:t>موسى (الجزء الثاني)</a:t>
            </a:r>
            <a:endParaRPr lang="ar-LB" sz="375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142">
        <p15:prstTrans prst="fracture"/>
      </p:transition>
    </mc:Choice>
    <mc:Fallback xmlns="">
      <p:transition spd="slow" advTm="8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/>
              <a:t>ودخَل الشعب كلّوا ولحقُن جيش فرعَون بالعربيات وبالخيل، 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471737" y="0"/>
            <a:ext cx="4886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/>
              <a:t>بس دواليب العربيات صارت تغرَق بالوحل وتعط</a:t>
            </a:r>
            <a:r>
              <a:rPr lang="ar-LB" sz="2800" dirty="0"/>
              <a:t>َّ</a:t>
            </a:r>
            <a:r>
              <a:rPr lang="ar-SA" sz="2800" dirty="0"/>
              <a:t>لت وصا</a:t>
            </a:r>
            <a:r>
              <a:rPr lang="ar-LB" sz="2800" dirty="0"/>
              <a:t>ر العَسْكَر يقول: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786314" y="4457700"/>
            <a:ext cx="3043236" cy="1943100"/>
          </a:xfrm>
          <a:prstGeom prst="wedgeRoundRectCallout">
            <a:avLst>
              <a:gd name="adj1" fmla="val -131348"/>
              <a:gd name="adj2" fmla="val -5043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/>
              <a:t>الربّ هوّي عَم بيحارب مَع العبرانيين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798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630696" y="5042118"/>
            <a:ext cx="44129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رجع البحر متل</a:t>
            </a:r>
            <a:endParaRPr lang="ar-LB" sz="2800" dirty="0"/>
          </a:p>
          <a:p>
            <a:pPr algn="ctr" rtl="1"/>
            <a:r>
              <a:rPr lang="ar-SA" sz="2800" dirty="0"/>
              <a:t> ما كان</a:t>
            </a:r>
            <a:endParaRPr lang="en-US" sz="2800" dirty="0"/>
          </a:p>
          <a:p>
            <a:pPr algn="ctr" rtl="1"/>
            <a:r>
              <a:rPr lang="ar-SA" sz="2800" b="1" dirty="0"/>
              <a:t>وغرق جيش</a:t>
            </a:r>
            <a:endParaRPr lang="ar-LB" sz="2800" b="1" dirty="0"/>
          </a:p>
          <a:p>
            <a:pPr algn="ctr" rtl="1"/>
            <a:r>
              <a:rPr lang="ar-SA" sz="2800" b="1" dirty="0"/>
              <a:t> فرعَون</a:t>
            </a:r>
            <a:r>
              <a:rPr lang="ar-LB" sz="2800" b="1" dirty="0"/>
              <a:t> </a:t>
            </a:r>
            <a:r>
              <a:rPr lang="ar-SA" sz="2800" b="1" dirty="0"/>
              <a:t> كلّو.</a:t>
            </a:r>
            <a:endParaRPr lang="en-US" sz="2800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71714" y="0"/>
            <a:ext cx="54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وقال الربّ</a:t>
            </a:r>
            <a:r>
              <a:rPr lang="ar-LB" sz="3200" dirty="0"/>
              <a:t> </a:t>
            </a:r>
            <a:r>
              <a:rPr lang="ar-SA" sz="3200" dirty="0"/>
              <a:t>لموسى</a:t>
            </a:r>
            <a:r>
              <a:rPr lang="ar-LB" sz="3200" dirty="0"/>
              <a:t>:</a:t>
            </a:r>
            <a:endParaRPr lang="en-US" sz="3200" dirty="0"/>
          </a:p>
        </p:txBody>
      </p:sp>
      <p:sp>
        <p:nvSpPr>
          <p:cNvPr id="7" name="Cloud Callout 6"/>
          <p:cNvSpPr/>
          <p:nvPr/>
        </p:nvSpPr>
        <p:spPr>
          <a:xfrm>
            <a:off x="342900" y="771524"/>
            <a:ext cx="2900362" cy="2314577"/>
          </a:xfrm>
          <a:prstGeom prst="cloudCallout">
            <a:avLst>
              <a:gd name="adj1" fmla="val -23637"/>
              <a:gd name="adj2" fmla="val -6980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مدّ إيدَك، </a:t>
            </a:r>
            <a:r>
              <a:rPr lang="ar-LB" sz="3200" dirty="0">
                <a:solidFill>
                  <a:schemeClr val="tx1"/>
                </a:solidFill>
              </a:rPr>
              <a:t>عل</a:t>
            </a:r>
            <a:r>
              <a:rPr lang="ar-SA" sz="3200" dirty="0">
                <a:solidFill>
                  <a:schemeClr val="tx1"/>
                </a:solidFill>
              </a:rPr>
              <a:t> البحر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4462" y="4577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800" dirty="0"/>
              <a:t>مدّ موسى إيدو</a:t>
            </a:r>
            <a:r>
              <a:rPr lang="ar-LB" sz="2800" dirty="0"/>
              <a:t>!</a:t>
            </a:r>
            <a:r>
              <a:rPr lang="ar-SA" sz="2800" dirty="0"/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630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7100888"/>
          </a:xfrm>
        </p:spPr>
      </p:pic>
      <p:sp>
        <p:nvSpPr>
          <p:cNvPr id="6" name="Rectangle 5"/>
          <p:cNvSpPr/>
          <p:nvPr/>
        </p:nvSpPr>
        <p:spPr>
          <a:xfrm>
            <a:off x="314325" y="0"/>
            <a:ext cx="7758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وتاني يوم شافوا العبرانيين جثَث المصريين على شاطئ البحر ؛ لما شافوا هيك آمنوا بالله وبموسى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328863" y="157163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وهنّي ماشيين بهالبريَّة</a:t>
            </a:r>
            <a:endParaRPr lang="ar-LB" sz="2800" dirty="0"/>
          </a:p>
          <a:p>
            <a:pPr algn="ctr" rtl="1"/>
            <a:r>
              <a:rPr lang="ar-SA" sz="2800" dirty="0"/>
              <a:t> </a:t>
            </a:r>
            <a:r>
              <a:rPr lang="ar-LB" sz="2800" dirty="0"/>
              <a:t>لوقت طويل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473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7150"/>
            <a:ext cx="9067800" cy="6800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750" y="2626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800" dirty="0"/>
              <a:t>صار الشعب يتذمَّر على موسى وعلى هارون ويقولولن</a:t>
            </a:r>
            <a:endParaRPr lang="en-US" sz="2800" dirty="0"/>
          </a:p>
        </p:txBody>
      </p:sp>
      <p:sp>
        <p:nvSpPr>
          <p:cNvPr id="8" name="Oval Callout 7"/>
          <p:cNvSpPr/>
          <p:nvPr/>
        </p:nvSpPr>
        <p:spPr>
          <a:xfrm>
            <a:off x="1957386" y="4500562"/>
            <a:ext cx="4786313" cy="2357438"/>
          </a:xfrm>
          <a:prstGeom prst="wedgeEllipseCallout">
            <a:avLst>
              <a:gd name="adj1" fmla="val 7337"/>
              <a:gd name="adj2" fmla="val -94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يا ريت م</a:t>
            </a:r>
            <a:r>
              <a:rPr lang="ar-LB" sz="2800" dirty="0"/>
              <a:t>ِ</a:t>
            </a:r>
            <a:r>
              <a:rPr lang="ar-SA" sz="2800" dirty="0"/>
              <a:t>تنا بأرض مَصر وما جينا لهَون، كنَّا ناكل لحمة ونشبَع، جبتونا لهون ت نموت من الجوع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95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334500" cy="7000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8016" y="272534"/>
            <a:ext cx="3201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/>
              <a:t>قال الربّ لموسى 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328613" y="1471614"/>
            <a:ext cx="4214812" cy="4586286"/>
          </a:xfrm>
          <a:prstGeom prst="cloudCallout">
            <a:avLst>
              <a:gd name="adj1" fmla="val -23637"/>
              <a:gd name="adj2" fmla="val -6980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أنا رَح بخلْلِي السما تشتّي خبز وكل يوم يطلَع الشعب ويجمَع حاجتو –كلّ يوم بيومو- ت شوف إذا كانوا ماشيين بحسَب الشريعَة أو</a:t>
            </a:r>
            <a:r>
              <a:rPr lang="ar-LB" sz="2800" dirty="0">
                <a:solidFill>
                  <a:schemeClr val="tx1"/>
                </a:solidFill>
              </a:rPr>
              <a:t> لاء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263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350395" y="3757378"/>
            <a:ext cx="82296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وفعلاً تاني يوم كان في على</a:t>
            </a:r>
            <a:endParaRPr lang="ar-LB" sz="3000" dirty="0"/>
          </a:p>
          <a:p>
            <a:pPr algn="ctr" rtl="1"/>
            <a:r>
              <a:rPr lang="ar-SA" sz="3000" dirty="0"/>
              <a:t> وجّ الأرض </a:t>
            </a:r>
            <a:endParaRPr lang="ar-LB" sz="3000" dirty="0"/>
          </a:p>
          <a:p>
            <a:pPr algn="ctr" rtl="1"/>
            <a:r>
              <a:rPr lang="ar-SA" sz="3000" dirty="0"/>
              <a:t>طبقَة متل الطحين</a:t>
            </a:r>
            <a:endParaRPr lang="ar-LB" sz="3000" dirty="0"/>
          </a:p>
          <a:p>
            <a:pPr algn="ctr" rtl="1"/>
            <a:r>
              <a:rPr lang="ar-LB" sz="3000" dirty="0"/>
              <a:t> أو </a:t>
            </a:r>
            <a:r>
              <a:rPr lang="ar-SA" sz="3000" dirty="0"/>
              <a:t>متل الذرى</a:t>
            </a:r>
            <a:r>
              <a:rPr lang="ar-LB" sz="3000" dirty="0"/>
              <a:t> </a:t>
            </a:r>
            <a:r>
              <a:rPr lang="ar-LB" sz="3200" b="1" dirty="0"/>
              <a:t> 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248766" y="744021"/>
            <a:ext cx="25651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000" dirty="0"/>
              <a:t>وقل</a:t>
            </a:r>
            <a:r>
              <a:rPr lang="ar-LB" sz="3000" dirty="0"/>
              <a:t>ْلُ</a:t>
            </a:r>
            <a:r>
              <a:rPr lang="ar-SA" sz="3000" dirty="0"/>
              <a:t>ن موسى</a:t>
            </a:r>
            <a:r>
              <a:rPr lang="ar-LB" sz="3000" dirty="0"/>
              <a:t>:</a:t>
            </a:r>
            <a:r>
              <a:rPr lang="ar-SA" sz="3000" dirty="0"/>
              <a:t> </a:t>
            </a:r>
            <a:endParaRPr lang="en-US" sz="3000" dirty="0"/>
          </a:p>
        </p:txBody>
      </p:sp>
      <p:sp>
        <p:nvSpPr>
          <p:cNvPr id="6" name="Oval Callout 5"/>
          <p:cNvSpPr/>
          <p:nvPr/>
        </p:nvSpPr>
        <p:spPr>
          <a:xfrm>
            <a:off x="4471987" y="2228850"/>
            <a:ext cx="4057652" cy="2143124"/>
          </a:xfrm>
          <a:prstGeom prst="wedgeEllipseCallout">
            <a:avLst>
              <a:gd name="adj1" fmla="val -33860"/>
              <a:gd name="adj2" fmla="val -88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هيدا ه</a:t>
            </a:r>
            <a:r>
              <a:rPr lang="ar-LB" sz="2800" dirty="0"/>
              <a:t>ُ</a:t>
            </a:r>
            <a:r>
              <a:rPr lang="ar-SA" sz="2800" dirty="0"/>
              <a:t>و</a:t>
            </a:r>
            <a:r>
              <a:rPr lang="ar-LB" sz="2800" dirty="0"/>
              <a:t>ّ</a:t>
            </a:r>
            <a:r>
              <a:rPr lang="ar-SA" sz="2800" dirty="0"/>
              <a:t>ي الخبز يللي أعطاكم إياه الله ت تاكلوا</a:t>
            </a:r>
            <a:r>
              <a:rPr lang="ar-LB" sz="2800" dirty="0"/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742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9200" y="4760893"/>
            <a:ext cx="4114800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وسمّو هل الشي "المنّ" وأكَل الشعب من هالمنّ 40 سنة حتى وصلوا لأرض كنعان. </a:t>
            </a:r>
            <a:r>
              <a:rPr lang="ar-SA" sz="2800" b="1" dirty="0"/>
              <a:t> 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work from home\Eb 4\اللقاء 8 رابع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647" y="0"/>
            <a:ext cx="5003024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0" y="0"/>
            <a:ext cx="84544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3000" dirty="0"/>
              <a:t>ب</a:t>
            </a:r>
            <a:r>
              <a:rPr lang="ar-SA" sz="3000" dirty="0"/>
              <a:t>عد 3 أشهر من خروجو من مَصر، </a:t>
            </a:r>
            <a:endParaRPr lang="ar-LB" sz="3000" dirty="0"/>
          </a:p>
          <a:p>
            <a:pPr algn="r" rtl="1"/>
            <a:r>
              <a:rPr lang="ar-SA" sz="3000" dirty="0"/>
              <a:t>وصل الشعب لصحراء </a:t>
            </a:r>
            <a:endParaRPr lang="ar-LB" sz="3000" dirty="0"/>
          </a:p>
          <a:p>
            <a:pPr algn="r" rtl="1"/>
            <a:r>
              <a:rPr lang="ar-SA" sz="3000" dirty="0"/>
              <a:t>سيناونصبو</a:t>
            </a:r>
            <a:r>
              <a:rPr lang="ar-LB" sz="3000" dirty="0"/>
              <a:t>ا</a:t>
            </a:r>
            <a:r>
              <a:rPr lang="ar-SA" sz="3000" dirty="0"/>
              <a:t> </a:t>
            </a:r>
            <a:endParaRPr lang="ar-LB" sz="3000" dirty="0"/>
          </a:p>
          <a:p>
            <a:pPr algn="r" rtl="1"/>
            <a:r>
              <a:rPr lang="ar-SA" sz="3000" dirty="0"/>
              <a:t>خِيَمُن مقابيل</a:t>
            </a:r>
            <a:endParaRPr lang="ar-LB" sz="3000" dirty="0"/>
          </a:p>
          <a:p>
            <a:pPr algn="r" rtl="1"/>
            <a:r>
              <a:rPr lang="ar-SA" sz="3000" dirty="0"/>
              <a:t> الجَبَل.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572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209863" y="0"/>
            <a:ext cx="84544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b="1" dirty="0"/>
              <a:t>. طلع موسى على الجبل ت يلتقي بالله</a:t>
            </a:r>
            <a:r>
              <a:rPr lang="ar-SA" dirty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7663" y="185737"/>
            <a:ext cx="57292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عيَّطلو الربّ وقلْلُو :</a:t>
            </a:r>
            <a:endParaRPr lang="en-US" sz="3200" dirty="0"/>
          </a:p>
        </p:txBody>
      </p:sp>
      <p:sp>
        <p:nvSpPr>
          <p:cNvPr id="9" name="Cloud Callout 8"/>
          <p:cNvSpPr/>
          <p:nvPr/>
        </p:nvSpPr>
        <p:spPr>
          <a:xfrm>
            <a:off x="6343650" y="1571626"/>
            <a:ext cx="2800350" cy="3171826"/>
          </a:xfrm>
          <a:prstGeom prst="cloudCallout">
            <a:avLst>
              <a:gd name="adj1" fmla="val 9684"/>
              <a:gd name="adj2" fmla="val -6956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شفتو ش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 عملت بالمصريين وكيف ج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ت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كن لَهون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Cloud Callout 4"/>
          <p:cNvSpPr/>
          <p:nvPr/>
        </p:nvSpPr>
        <p:spPr>
          <a:xfrm>
            <a:off x="1971676" y="4129088"/>
            <a:ext cx="5529262" cy="2743200"/>
          </a:xfrm>
          <a:prstGeom prst="cloudCallout">
            <a:avLst>
              <a:gd name="adj1" fmla="val 67565"/>
              <a:gd name="adj2" fmla="val -1430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وهلَّق إذا سمعتو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كلامي وحفَظتو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عهدي، بتصيروا شعبي الخاص من بين كلّ الشعوب، لأنّو الأرض كلها لألي.</a:t>
            </a:r>
            <a:r>
              <a:rPr lang="ar-LB" sz="2500" b="1" dirty="0">
                <a:solidFill>
                  <a:schemeClr val="tx1"/>
                </a:solidFill>
              </a:rPr>
              <a:t> 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510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5988427"/>
            <a:ext cx="782955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ورجِع موسى لعند الربّ ونقلْلُو جواب الشعب.</a:t>
            </a:r>
            <a:endParaRPr lang="en-US" sz="3200" dirty="0"/>
          </a:p>
        </p:txBody>
      </p:sp>
      <p:sp>
        <p:nvSpPr>
          <p:cNvPr id="7" name="Rectangular Callout 6"/>
          <p:cNvSpPr/>
          <p:nvPr/>
        </p:nvSpPr>
        <p:spPr>
          <a:xfrm>
            <a:off x="3886199" y="3600451"/>
            <a:ext cx="2743201" cy="1600200"/>
          </a:xfrm>
          <a:prstGeom prst="wedgeRectCallout">
            <a:avLst>
              <a:gd name="adj1" fmla="val -44214"/>
              <a:gd name="adj2" fmla="val 71116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"كلّ شي بيقولو</a:t>
            </a:r>
            <a:r>
              <a:rPr lang="ar-LB" sz="2800" dirty="0"/>
              <a:t>ا</a:t>
            </a:r>
            <a:r>
              <a:rPr lang="ar-SA" sz="2800" dirty="0"/>
              <a:t> الربّ رَح </a:t>
            </a:r>
            <a:r>
              <a:rPr lang="ar-LB" sz="2800" dirty="0"/>
              <a:t>من ن</a:t>
            </a:r>
            <a:r>
              <a:rPr lang="ar-SA" sz="2800" dirty="0"/>
              <a:t>فذو".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686300" y="47693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800" dirty="0"/>
              <a:t>إجا موسى ودعا شيوخ الشعب، وقلْلُن هالكلام، </a:t>
            </a:r>
            <a:endParaRPr lang="ar-LB" sz="2800" dirty="0"/>
          </a:p>
          <a:p>
            <a:pPr algn="ctr" rtl="1"/>
            <a:r>
              <a:rPr lang="ar-SA" sz="2800" dirty="0"/>
              <a:t>متل ما أمرو الربّ</a:t>
            </a:r>
            <a:r>
              <a:rPr lang="ar-LB" sz="2800" dirty="0"/>
              <a:t>،</a:t>
            </a:r>
          </a:p>
          <a:p>
            <a:pPr algn="ctr" rtl="1"/>
            <a:r>
              <a:rPr lang="ar-SA" sz="2800" dirty="0"/>
              <a:t> وجاوبو</a:t>
            </a:r>
            <a:r>
              <a:rPr lang="ar-LB" sz="2800" dirty="0"/>
              <a:t>ا</a:t>
            </a:r>
            <a:r>
              <a:rPr lang="ar-SA" sz="2800" dirty="0"/>
              <a:t> كلّن</a:t>
            </a:r>
            <a:r>
              <a:rPr lang="ar-LB" sz="2800" dirty="0"/>
              <a:t>:</a:t>
            </a:r>
            <a:r>
              <a:rPr lang="ar-SA" sz="2800" dirty="0"/>
              <a:t> 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8395" y="0"/>
            <a:ext cx="28481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وحكي الرب مع موسى وعطاه الوصايا العشر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000376" y="142875"/>
            <a:ext cx="51720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bg1">
                    <a:lumMod val="95000"/>
                  </a:schemeClr>
                </a:solidFill>
              </a:rPr>
              <a:t>وكان الشعب عَم بيشوف الر</a:t>
            </a:r>
            <a:r>
              <a:rPr lang="ar-LB" sz="2800" dirty="0">
                <a:solidFill>
                  <a:schemeClr val="bg1">
                    <a:lumMod val="95000"/>
                  </a:schemeClr>
                </a:solidFill>
              </a:rPr>
              <a:t>ّ</a:t>
            </a:r>
            <a:r>
              <a:rPr lang="ar-SA" sz="2800" dirty="0">
                <a:solidFill>
                  <a:schemeClr val="bg1">
                    <a:lumMod val="95000"/>
                  </a:schemeClr>
                </a:solidFill>
              </a:rPr>
              <a:t>عد والب</a:t>
            </a:r>
            <a:r>
              <a:rPr lang="ar-LB" sz="2800" dirty="0">
                <a:solidFill>
                  <a:schemeClr val="bg1">
                    <a:lumMod val="95000"/>
                  </a:schemeClr>
                </a:solidFill>
              </a:rPr>
              <a:t>ّ</a:t>
            </a:r>
            <a:r>
              <a:rPr lang="ar-SA" sz="2800" dirty="0">
                <a:solidFill>
                  <a:schemeClr val="bg1">
                    <a:lumMod val="95000"/>
                  </a:schemeClr>
                </a:solidFill>
              </a:rPr>
              <a:t>رق والدخان على الجبَل</a:t>
            </a:r>
            <a:r>
              <a:rPr lang="ar-LB" sz="2800" dirty="0">
                <a:solidFill>
                  <a:schemeClr val="bg1">
                    <a:lumMod val="95000"/>
                  </a:schemeClr>
                </a:solidFill>
              </a:rPr>
              <a:t> وعَم يسمَع صَوت البَرِق</a:t>
            </a:r>
            <a:r>
              <a:rPr lang="ar-SA" sz="2800" dirty="0">
                <a:solidFill>
                  <a:schemeClr val="bg1">
                    <a:lumMod val="95000"/>
                  </a:schemeClr>
                </a:solidFill>
              </a:rPr>
              <a:t>. خافو </a:t>
            </a:r>
            <a:endParaRPr lang="ar-LB" sz="2800" dirty="0">
              <a:solidFill>
                <a:schemeClr val="bg1">
                  <a:lumMod val="95000"/>
                </a:schemeClr>
              </a:solidFill>
            </a:endParaRPr>
          </a:p>
          <a:p>
            <a:pPr algn="ctr" rtl="1"/>
            <a:r>
              <a:rPr lang="ar-SA" sz="2800" dirty="0">
                <a:solidFill>
                  <a:schemeClr val="bg1">
                    <a:lumMod val="95000"/>
                  </a:schemeClr>
                </a:solidFill>
              </a:rPr>
              <a:t>ووقفو بعيد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115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514849" y="348347"/>
            <a:ext cx="39290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bg1">
                    <a:lumMod val="95000"/>
                  </a:schemeClr>
                </a:solidFill>
              </a:rPr>
              <a:t>كَتَبَ موسى كلام الربّ وبكّير بنى مذبَح على كعب الجبَل وقدَّم ذبائِح من العجول للرَّبّ</a:t>
            </a:r>
            <a:r>
              <a:rPr lang="ar-SA" dirty="0"/>
              <a:t>. </a:t>
            </a:r>
            <a:endParaRPr lang="ar-L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064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958013"/>
          </a:xfrm>
        </p:spPr>
      </p:pic>
      <p:sp>
        <p:nvSpPr>
          <p:cNvPr id="7" name="Rectangle 6"/>
          <p:cNvSpPr/>
          <p:nvPr/>
        </p:nvSpPr>
        <p:spPr>
          <a:xfrm>
            <a:off x="4443414" y="2561749"/>
            <a:ext cx="45148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أخد موسى </a:t>
            </a:r>
            <a:r>
              <a:rPr lang="ar-LB" sz="2800" dirty="0"/>
              <a:t>نصّ </a:t>
            </a:r>
            <a:r>
              <a:rPr lang="ar-SA" sz="2800" dirty="0"/>
              <a:t>الدمّ في طشت ورَش النصّ التاني على المذبَح وقرى كتاب العهد على الشعب. وقال</a:t>
            </a:r>
            <a:r>
              <a:rPr lang="ar-LB" sz="2800" dirty="0"/>
              <a:t>:</a:t>
            </a:r>
            <a:r>
              <a:rPr lang="ar-SA" sz="2800" dirty="0"/>
              <a:t> </a:t>
            </a:r>
            <a:endParaRPr lang="en-US" sz="2800" dirty="0"/>
          </a:p>
        </p:txBody>
      </p:sp>
      <p:sp>
        <p:nvSpPr>
          <p:cNvPr id="8" name="Oval Callout 7"/>
          <p:cNvSpPr/>
          <p:nvPr/>
        </p:nvSpPr>
        <p:spPr>
          <a:xfrm>
            <a:off x="585787" y="3200400"/>
            <a:ext cx="3957638" cy="2014538"/>
          </a:xfrm>
          <a:prstGeom prst="wedgeEllipseCallout">
            <a:avLst>
              <a:gd name="adj1" fmla="val -1730"/>
              <a:gd name="adj2" fmla="val -86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هيدا الدمّ هو دمّ العهد يلْلِي عمل</a:t>
            </a:r>
            <a:r>
              <a:rPr lang="ar-LB" sz="2800" dirty="0"/>
              <a:t>ُ</a:t>
            </a:r>
            <a:r>
              <a:rPr lang="ar-SA" sz="2800" dirty="0"/>
              <a:t>و معكم الربّ مَع هالكلام".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352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514368" y="4887396"/>
            <a:ext cx="366638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/>
              <a:t>طلع موسى على الجبَل</a:t>
            </a:r>
            <a:endParaRPr lang="ar-LB" sz="2800" dirty="0"/>
          </a:p>
          <a:p>
            <a:pPr algn="ctr"/>
            <a:r>
              <a:rPr lang="ar-SA" sz="2800" dirty="0"/>
              <a:t> مرة تانييه</a:t>
            </a:r>
            <a:endParaRPr lang="ar-LB" sz="2800" dirty="0"/>
          </a:p>
          <a:p>
            <a:pPr algn="ctr"/>
            <a:r>
              <a:rPr lang="ar-SA" sz="2800" dirty="0"/>
              <a:t> وتأخَّر كتير.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2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9281" y="914400"/>
            <a:ext cx="5234269" cy="3522689"/>
          </a:xfrm>
          <a:prstGeom prst="cloudCallout">
            <a:avLst>
              <a:gd name="adj1" fmla="val 67187"/>
              <a:gd name="adj2" fmla="val 28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سلام المسيح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بلقاءْنا اليَوم رَحْ نْكَفّي قِصِّة موسَى!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6370"/>
            <a:ext cx="9200092" cy="6900069"/>
          </a:xfrm>
        </p:spPr>
      </p:pic>
      <p:sp>
        <p:nvSpPr>
          <p:cNvPr id="5" name="Rectangle 4"/>
          <p:cNvSpPr/>
          <p:nvPr/>
        </p:nvSpPr>
        <p:spPr>
          <a:xfrm>
            <a:off x="1552073" y="-113229"/>
            <a:ext cx="5953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/>
              <a:t>اجتَمَع الشعب عند هارون وقالولو</a:t>
            </a:r>
            <a:r>
              <a:rPr lang="ar-LB" sz="2800" b="1" dirty="0"/>
              <a:t>ا:</a:t>
            </a:r>
            <a:r>
              <a:rPr lang="ar-SA" sz="2800" b="1" dirty="0"/>
              <a:t> </a:t>
            </a:r>
            <a:endParaRPr lang="en-US" sz="28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900112" y="3357564"/>
            <a:ext cx="3729039" cy="1871662"/>
          </a:xfrm>
          <a:prstGeom prst="wedgeRectCallout">
            <a:avLst>
              <a:gd name="adj1" fmla="val 49656"/>
              <a:gd name="adj2" fmla="val -99113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هيدا موسى يلْلِي طلَّعنا من مصر، ما بنعرف شو صار فيه، عمِل</a:t>
            </a:r>
            <a:r>
              <a:rPr lang="ar-LB" sz="2800" dirty="0"/>
              <a:t>ْ</a:t>
            </a:r>
            <a:r>
              <a:rPr lang="ar-SA" sz="2800" dirty="0"/>
              <a:t>نا إله يمشي قدامنا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531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9232"/>
            <a:ext cx="9409643" cy="7057232"/>
          </a:xfrm>
        </p:spPr>
      </p:pic>
      <p:sp>
        <p:nvSpPr>
          <p:cNvPr id="5" name="Rectangle 4"/>
          <p:cNvSpPr/>
          <p:nvPr/>
        </p:nvSpPr>
        <p:spPr>
          <a:xfrm>
            <a:off x="7314232" y="-100013"/>
            <a:ext cx="2071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/>
              <a:t>قلْلُن هارون</a:t>
            </a:r>
            <a:r>
              <a:rPr lang="ar-LB" sz="2800" dirty="0"/>
              <a:t>:</a:t>
            </a:r>
            <a:r>
              <a:rPr lang="ar-SA" sz="2800" dirty="0"/>
              <a:t> 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557463" y="3557588"/>
            <a:ext cx="3629025" cy="2085975"/>
          </a:xfrm>
          <a:prstGeom prst="wedgeRoundRectCallout">
            <a:avLst>
              <a:gd name="adj1" fmla="val 83498"/>
              <a:gd name="adj2" fmla="val -1039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اعطوني الدهَب يللي عندك</a:t>
            </a:r>
            <a:r>
              <a:rPr lang="ar-LB" sz="2800" dirty="0"/>
              <a:t>ُ</a:t>
            </a:r>
            <a:r>
              <a:rPr lang="ar-SA" sz="2800" dirty="0"/>
              <a:t>ن ويلْلِي لابسينو نسوانكن وبناتكن وولادكن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768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428875" y="5444430"/>
            <a:ext cx="6715125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صارو</a:t>
            </a:r>
            <a:r>
              <a:rPr lang="ar-LB" sz="2800" dirty="0"/>
              <a:t>ا</a:t>
            </a:r>
            <a:r>
              <a:rPr lang="ar-SA" sz="2800" dirty="0"/>
              <a:t> يِجمَعو</a:t>
            </a:r>
            <a:r>
              <a:rPr lang="ar-LB" sz="2800" dirty="0"/>
              <a:t>ا</a:t>
            </a:r>
            <a:r>
              <a:rPr lang="ar-SA" sz="2800" dirty="0"/>
              <a:t> الدهَب وجابّوه لهارون. أخَد هارون الد</a:t>
            </a:r>
            <a:r>
              <a:rPr lang="ar-LB" sz="2800" dirty="0"/>
              <a:t>ّ</a:t>
            </a:r>
            <a:r>
              <a:rPr lang="ar-SA" sz="2800" dirty="0"/>
              <a:t>هَب وصبّو</a:t>
            </a:r>
            <a:r>
              <a:rPr lang="ar-LB" sz="2800" dirty="0"/>
              <a:t>ا</a:t>
            </a:r>
            <a:r>
              <a:rPr lang="ar-SA" sz="2800" dirty="0"/>
              <a:t> بقالب وعمل منّو صنَم على شكل عجل</a:t>
            </a:r>
            <a:r>
              <a:rPr lang="ar-SA" dirty="0"/>
              <a:t>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7368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0170" y="443984"/>
            <a:ext cx="2513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/>
              <a:t>وصار</a:t>
            </a:r>
            <a:r>
              <a:rPr lang="ar-LB" sz="3200" dirty="0"/>
              <a:t>وا</a:t>
            </a:r>
            <a:r>
              <a:rPr lang="ar-SA" sz="3200" dirty="0"/>
              <a:t> يقولو</a:t>
            </a:r>
            <a:r>
              <a:rPr lang="ar-LB" sz="3200" dirty="0"/>
              <a:t>ا:</a:t>
            </a:r>
            <a:r>
              <a:rPr lang="ar-SA" sz="3200" dirty="0"/>
              <a:t> </a:t>
            </a:r>
            <a:endParaRPr lang="en-US" sz="3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571627" y="4600575"/>
            <a:ext cx="3414712" cy="1900239"/>
          </a:xfrm>
          <a:prstGeom prst="wedgeRoundRectCallout">
            <a:avLst>
              <a:gd name="adj1" fmla="val 28235"/>
              <a:gd name="adj2" fmla="val -818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/>
              <a:t>هيدا إلهَك يا إسرائيل يل</a:t>
            </a:r>
            <a:r>
              <a:rPr lang="ar-LB" sz="3000" dirty="0"/>
              <a:t>ْ</a:t>
            </a:r>
            <a:r>
              <a:rPr lang="ar-SA" sz="3000" dirty="0"/>
              <a:t>ل</a:t>
            </a:r>
            <a:r>
              <a:rPr lang="ar-LB" sz="3000" dirty="0"/>
              <a:t>ِ</a:t>
            </a:r>
            <a:r>
              <a:rPr lang="ar-SA" sz="3000" dirty="0"/>
              <a:t>ي طلَّعَك من مَصر</a:t>
            </a:r>
            <a:endParaRPr lang="en-US" sz="3000" dirty="0"/>
          </a:p>
        </p:txBody>
      </p:sp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429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>
                    <a:lumMod val="95000"/>
                  </a:schemeClr>
                </a:solidFill>
              </a:rPr>
              <a:t>لما نزل موسى من الجبَل</a:t>
            </a:r>
            <a:r>
              <a:rPr lang="ar-LB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ar-SA" sz="2800" dirty="0">
                <a:solidFill>
                  <a:schemeClr val="bg1">
                    <a:lumMod val="95000"/>
                  </a:schemeClr>
                </a:solidFill>
              </a:rPr>
              <a:t>وشاف هيدا المَنظَر غ</a:t>
            </a:r>
            <a:r>
              <a:rPr lang="ar-LB" sz="28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bg1">
                    <a:lumMod val="95000"/>
                  </a:schemeClr>
                </a:solidFill>
              </a:rPr>
              <a:t>ض</a:t>
            </a:r>
            <a:r>
              <a:rPr lang="ar-LB" sz="28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bg1">
                    <a:lumMod val="95000"/>
                  </a:schemeClr>
                </a:solidFill>
              </a:rPr>
              <a:t>ب</a:t>
            </a:r>
            <a:r>
              <a:rPr lang="ar-LB" sz="28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bg1">
                    <a:lumMod val="95000"/>
                  </a:schemeClr>
                </a:solidFill>
              </a:rPr>
              <a:t> كتير وقال للشعب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1228724" y="3657600"/>
            <a:ext cx="4300538" cy="2528888"/>
          </a:xfrm>
          <a:prstGeom prst="wedgeEllipseCallout">
            <a:avLst>
              <a:gd name="adj1" fmla="val -1730"/>
              <a:gd name="adj2" fmla="val -86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عمل</a:t>
            </a:r>
            <a:r>
              <a:rPr lang="ar-LB" sz="2800" dirty="0"/>
              <a:t>ْ</a:t>
            </a:r>
            <a:r>
              <a:rPr lang="ar-SA" sz="2800" dirty="0"/>
              <a:t>ت</a:t>
            </a:r>
            <a:r>
              <a:rPr lang="ar-LB" sz="2800" dirty="0"/>
              <a:t>ُ</a:t>
            </a:r>
            <a:r>
              <a:rPr lang="ar-SA" sz="2800" dirty="0"/>
              <a:t>و خطيّة كبيرة وهلَّق أنا راجِع إِطلَع على الجبَل ت كفِّر عَن خطيِّتكُن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046870" y="171450"/>
            <a:ext cx="4278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800" dirty="0"/>
              <a:t>وصار يص</a:t>
            </a:r>
            <a:r>
              <a:rPr lang="ar-LB" sz="2800" dirty="0"/>
              <a:t>لْلِ</a:t>
            </a:r>
            <a:r>
              <a:rPr lang="ar-SA" sz="2800" dirty="0"/>
              <a:t>ي موسى ويقول :</a:t>
            </a:r>
            <a:endParaRPr lang="ar-LB" sz="2800" dirty="0"/>
          </a:p>
        </p:txBody>
      </p:sp>
      <p:sp>
        <p:nvSpPr>
          <p:cNvPr id="6" name="Oval Callout 5"/>
          <p:cNvSpPr/>
          <p:nvPr/>
        </p:nvSpPr>
        <p:spPr>
          <a:xfrm>
            <a:off x="2828923" y="814388"/>
            <a:ext cx="6215064" cy="2528888"/>
          </a:xfrm>
          <a:prstGeom prst="wedgeEllipseCallout">
            <a:avLst>
              <a:gd name="adj1" fmla="val -39201"/>
              <a:gd name="adj2" fmla="val 58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/>
              <a:t>يا ربّ هالش</a:t>
            </a:r>
            <a:r>
              <a:rPr lang="ar-LB" sz="2800" b="1" dirty="0"/>
              <a:t>َّ</a:t>
            </a:r>
            <a:r>
              <a:rPr lang="ar-SA" sz="2800" b="1" dirty="0"/>
              <a:t>عب خطي خطيَّة كبيرة وع</a:t>
            </a:r>
            <a:r>
              <a:rPr lang="ar-LB" sz="2800" b="1" dirty="0"/>
              <a:t>ِ</a:t>
            </a:r>
            <a:r>
              <a:rPr lang="ar-SA" sz="2800" b="1" dirty="0"/>
              <a:t>م</a:t>
            </a:r>
            <a:r>
              <a:rPr lang="ar-LB" sz="2800" b="1" dirty="0"/>
              <a:t>ِ</a:t>
            </a:r>
            <a:r>
              <a:rPr lang="ar-SA" sz="2800" b="1" dirty="0"/>
              <a:t>ل إله من ذَهَب، اغفرل</a:t>
            </a:r>
            <a:r>
              <a:rPr lang="ar-LB" sz="2800" b="1" dirty="0"/>
              <a:t>ُ</a:t>
            </a:r>
            <a:r>
              <a:rPr lang="ar-SA" sz="2800" b="1" dirty="0"/>
              <a:t>و هالخطيّة وإلاّ امحي إسمي من كتابَك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2385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070" y="174811"/>
            <a:ext cx="5483956" cy="5056094"/>
          </a:xfrm>
          <a:prstGeom prst="cloudCallout">
            <a:avLst>
              <a:gd name="adj1" fmla="val 70050"/>
              <a:gd name="adj2" fmla="val 10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من ب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عد ما س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معنا </a:t>
            </a:r>
            <a:r>
              <a:rPr lang="ar-LB" sz="3800" b="1" dirty="0">
                <a:solidFill>
                  <a:schemeClr val="tx1"/>
                </a:solidFill>
              </a:rPr>
              <a:t>هال</a:t>
            </a:r>
            <a:r>
              <a:rPr lang="ar-AE" sz="3800" b="1" dirty="0">
                <a:solidFill>
                  <a:schemeClr val="tx1"/>
                </a:solidFill>
              </a:rPr>
              <a:t>ق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ة</a:t>
            </a:r>
            <a:r>
              <a:rPr lang="ar-LB" sz="3800" b="1" dirty="0">
                <a:solidFill>
                  <a:schemeClr val="tx1"/>
                </a:solidFill>
              </a:rPr>
              <a:t>،</a:t>
            </a:r>
            <a:r>
              <a:rPr lang="ar-AE" sz="3800" b="1" dirty="0">
                <a:solidFill>
                  <a:schemeClr val="tx1"/>
                </a:solidFill>
              </a:rPr>
              <a:t> </a:t>
            </a:r>
            <a:r>
              <a:rPr lang="ar-LB" sz="3800" b="1" dirty="0">
                <a:solidFill>
                  <a:schemeClr val="tx1"/>
                </a:solidFill>
              </a:rPr>
              <a:t>خلونا نقرا سُوا الوصايا يلّي عطاها الرّب ل موسى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C:\Users\Liliane\Desktop\work from home\Eb 4\اللقاء 8 رابع\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32" y="719528"/>
            <a:ext cx="8680396" cy="57636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59529" y="969731"/>
            <a:ext cx="4477248" cy="3447167"/>
          </a:xfrm>
          <a:prstGeom prst="cloudCallout">
            <a:avLst>
              <a:gd name="adj1" fmla="val 86585"/>
              <a:gd name="adj2" fmla="val 5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خلاصة لقاءنا يلي لازم نحفظها هيي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C:\Users\Liliane\Desktop\work from home\Eb 4\اللقاء 8 رابع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62" y="134910"/>
            <a:ext cx="8650396" cy="658817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67262" y="0"/>
            <a:ext cx="4133538" cy="3294529"/>
          </a:xfrm>
          <a:prstGeom prst="ellipse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b="1" dirty="0"/>
              <a:t>ونشوف كيف..</a:t>
            </a:r>
            <a:endParaRPr lang="en-US" sz="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880743"/>
            <a:ext cx="2783541" cy="3977257"/>
          </a:xfrm>
          <a:prstGeom prst="rect">
            <a:avLst/>
          </a:prstGeom>
        </p:spPr>
      </p:pic>
      <p:pic>
        <p:nvPicPr>
          <p:cNvPr id="3074" name="Picture 2" descr="C:\Users\Liliane\Desktop\work from home\Eb 4\اللقاء 8 رابع\ka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24418"/>
            <a:ext cx="7612997" cy="303358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22174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59529" y="954741"/>
            <a:ext cx="4477248" cy="3447167"/>
          </a:xfrm>
          <a:prstGeom prst="cloudCallout">
            <a:avLst>
              <a:gd name="adj1" fmla="val 86585"/>
              <a:gd name="adj2" fmla="val 5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ومنخت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م ل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قا</a:t>
            </a:r>
            <a:r>
              <a:rPr lang="ar-LB" sz="3800" b="1" dirty="0">
                <a:solidFill>
                  <a:schemeClr val="tx1"/>
                </a:solidFill>
              </a:rPr>
              <a:t>ءْ</a:t>
            </a:r>
            <a:r>
              <a:rPr lang="ar-AE" sz="3800" b="1" dirty="0">
                <a:solidFill>
                  <a:schemeClr val="tx1"/>
                </a:solidFill>
              </a:rPr>
              <a:t>نا الي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وم ب</a:t>
            </a:r>
            <a:r>
              <a:rPr lang="ar-LB" sz="3800" b="1" dirty="0">
                <a:solidFill>
                  <a:schemeClr val="tx1"/>
                </a:solidFill>
              </a:rPr>
              <a:t>ِهال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لاة</a:t>
            </a:r>
            <a:endParaRPr lang="ar-LB" sz="3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iliane\Desktop\work from home\Eb 4\اللقاء 8 رابع\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93" y="539645"/>
            <a:ext cx="8829207" cy="492220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4508" y="224852"/>
            <a:ext cx="5191814" cy="4167265"/>
          </a:xfrm>
          <a:prstGeom prst="cloudCallout">
            <a:avLst>
              <a:gd name="adj1" fmla="val 70868"/>
              <a:gd name="adj2" fmla="val 7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الأسبوع القادم ت نتِعرّف غ شخصيّة جديدة</a:t>
            </a:r>
            <a:r>
              <a:rPr lang="fr-CA" sz="4125" dirty="0">
                <a:solidFill>
                  <a:schemeClr val="tx1"/>
                </a:solidFill>
              </a:rPr>
              <a:t> 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366" y="1881625"/>
            <a:ext cx="3482788" cy="49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 4\اللقاء 8 رابع\صغير\035-moody-moses-red-s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52">
        <p15:prstTrans prst="curtains"/>
      </p:transition>
    </mc:Choice>
    <mc:Fallback xmlns="">
      <p:transition spd="slow" advTm="505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57476" y="57152"/>
            <a:ext cx="5448691" cy="138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/>
              <a:t>حرّر شعبي</a:t>
            </a:r>
            <a:endParaRPr lang="ar-LB" sz="3600" b="1" dirty="0"/>
          </a:p>
          <a:p>
            <a:pPr algn="ctr" rtl="1"/>
            <a:r>
              <a:rPr lang="ar-SA" sz="3600" b="1" dirty="0"/>
              <a:t> </a:t>
            </a:r>
            <a:r>
              <a:rPr lang="ar-SA" sz="2500" b="1" dirty="0"/>
              <a:t>(خروج من 5 إلى 11)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2554183" y="1475721"/>
            <a:ext cx="5793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b="1" dirty="0"/>
              <a:t>راح موسى ومعو هارون</a:t>
            </a:r>
            <a:endParaRPr lang="ar-LB" sz="3000" b="1" dirty="0"/>
          </a:p>
          <a:p>
            <a:pPr algn="ctr" rtl="1"/>
            <a:r>
              <a:rPr lang="ar-SA" sz="3000" b="1" dirty="0"/>
              <a:t> وقالو</a:t>
            </a:r>
            <a:r>
              <a:rPr lang="ar-LB" sz="3000" b="1" dirty="0"/>
              <a:t>ا</a:t>
            </a:r>
            <a:r>
              <a:rPr lang="ar-SA" sz="3000" b="1" dirty="0"/>
              <a:t> لفرعَون : "</a:t>
            </a:r>
            <a:endParaRPr lang="en-US" sz="3000" b="1" dirty="0"/>
          </a:p>
        </p:txBody>
      </p:sp>
      <p:sp>
        <p:nvSpPr>
          <p:cNvPr id="3" name="Oval Callout 2"/>
          <p:cNvSpPr/>
          <p:nvPr/>
        </p:nvSpPr>
        <p:spPr>
          <a:xfrm>
            <a:off x="3743324" y="4600576"/>
            <a:ext cx="4329113" cy="2014537"/>
          </a:xfrm>
          <a:prstGeom prst="wedgeEllipseCallout">
            <a:avLst>
              <a:gd name="adj1" fmla="val 10156"/>
              <a:gd name="adj2" fmla="val -79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/>
              <a:t>هيك قال إله اسرائيل : خلْلِي شعبي يروح ع البريَّة ت يعيّدلي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842963" y="4414837"/>
            <a:ext cx="6029325" cy="1928813"/>
          </a:xfrm>
          <a:prstGeom prst="wedgeRoundRectCallout">
            <a:avLst>
              <a:gd name="adj1" fmla="val 16608"/>
              <a:gd name="adj2" fmla="val -9157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مينو هيدا الربّ تَ اسمَع كلمتو أنا ما بعرف الربّ ومش رَح بخلْلِي الشعب يروح" ؛ مشّ بَس هيك، رَح بزيد عليهن شغل وتَعَب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1206</TotalTime>
  <Words>1135</Words>
  <Application>Microsoft Office PowerPoint</Application>
  <PresentationFormat>On-screen Show (4:3)</PresentationFormat>
  <Paragraphs>127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Adobe Arabic</vt:lpstr>
      <vt:lpstr>Arial</vt:lpstr>
      <vt:lpstr>Calibri</vt:lpstr>
      <vt:lpstr>Tahoma</vt:lpstr>
      <vt:lpstr>Traditional Arabic</vt:lpstr>
      <vt:lpstr>Trebuchet MS</vt:lpstr>
      <vt:lpstr>Wingdings 3</vt:lpstr>
      <vt:lpstr>Facet</vt:lpstr>
      <vt:lpstr>مَركَزُ التَّربِيَّةِ الدّينِيَّة رهبانية القلبين الأقدسين </vt:lpstr>
      <vt:lpstr>PowerPoint Presentation</vt:lpstr>
      <vt:lpstr>اللِّقاءُ الثامن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EB4 اللقاء الثامن الجزء الثاني</dc:title>
  <dc:creator>Michel Haddad</dc:creator>
  <cp:lastModifiedBy>Michel Haddad (Prof)</cp:lastModifiedBy>
  <cp:revision>121</cp:revision>
  <dcterms:created xsi:type="dcterms:W3CDTF">2020-08-25T06:38:39Z</dcterms:created>
  <dcterms:modified xsi:type="dcterms:W3CDTF">2022-02-04T20:41:39Z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E0A3D920-9A1D-4D59-9E92-2BDFFF937761</vt:lpwstr>
  </property>
  <property fmtid="{D5CDD505-2E9C-101B-9397-08002B2CF9AE}" pid="3" name="ArticulatePath">
    <vt:lpwstr>EB4 اللقاء الثامن الجزء الثاني</vt:lpwstr>
  </property>
</Properties>
</file>