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38"/>
  </p:notesMasterIdLst>
  <p:sldIdLst>
    <p:sldId id="257" r:id="rId2"/>
    <p:sldId id="304" r:id="rId3"/>
    <p:sldId id="258" r:id="rId4"/>
    <p:sldId id="292" r:id="rId5"/>
    <p:sldId id="289" r:id="rId6"/>
    <p:sldId id="259" r:id="rId7"/>
    <p:sldId id="290" r:id="rId8"/>
    <p:sldId id="311" r:id="rId9"/>
    <p:sldId id="418" r:id="rId10"/>
    <p:sldId id="419" r:id="rId11"/>
    <p:sldId id="420" r:id="rId12"/>
    <p:sldId id="354" r:id="rId13"/>
    <p:sldId id="384" r:id="rId14"/>
    <p:sldId id="385" r:id="rId15"/>
    <p:sldId id="355" r:id="rId16"/>
    <p:sldId id="421" r:id="rId17"/>
    <p:sldId id="422" r:id="rId18"/>
    <p:sldId id="423" r:id="rId19"/>
    <p:sldId id="424" r:id="rId20"/>
    <p:sldId id="387" r:id="rId21"/>
    <p:sldId id="425" r:id="rId22"/>
    <p:sldId id="388" r:id="rId23"/>
    <p:sldId id="389" r:id="rId24"/>
    <p:sldId id="426" r:id="rId25"/>
    <p:sldId id="427" r:id="rId26"/>
    <p:sldId id="428" r:id="rId27"/>
    <p:sldId id="390" r:id="rId28"/>
    <p:sldId id="429" r:id="rId29"/>
    <p:sldId id="430" r:id="rId30"/>
    <p:sldId id="431" r:id="rId31"/>
    <p:sldId id="286" r:id="rId32"/>
    <p:sldId id="413" r:id="rId33"/>
    <p:sldId id="414" r:id="rId34"/>
    <p:sldId id="415" r:id="rId35"/>
    <p:sldId id="310" r:id="rId36"/>
    <p:sldId id="283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F4F8"/>
    <a:srgbClr val="FF9933"/>
    <a:srgbClr val="CCFFFF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5993-AFB3-447B-A825-73C66F1B7136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BC07A-1A84-421B-9583-D8DFE66B0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71" y="2560315"/>
            <a:ext cx="7825441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</a:t>
            </a:r>
            <a:br>
              <a:rPr lang="ar-LB" dirty="0"/>
            </a:br>
            <a:r>
              <a:rPr lang="ar-LB" dirty="0"/>
              <a:t>رهبانية القلبين الأقدسين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65" y="5284561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768">
        <p15:prstTrans prst="fracture"/>
      </p:transition>
    </mc:Choice>
    <mc:Fallback xmlns="">
      <p:transition spd="slow" advTm="57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15250" y="1671637"/>
            <a:ext cx="1428750" cy="440120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كانوا بني إسرائيل ماشيين غلَط حتى إنّ</a:t>
            </a:r>
            <a:r>
              <a:rPr lang="ar-LB" sz="2800" dirty="0"/>
              <a:t>ُن</a:t>
            </a:r>
            <a:r>
              <a:rPr lang="ar-SA" sz="2800" dirty="0"/>
              <a:t> صارو</a:t>
            </a:r>
            <a:r>
              <a:rPr lang="ar-LB" sz="2800" dirty="0"/>
              <a:t>ا</a:t>
            </a:r>
            <a:r>
              <a:rPr lang="ar-SA" sz="2800" dirty="0"/>
              <a:t> يعبَدوا الأوثان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572000" y="371386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600" dirty="0"/>
              <a:t>سلَّمُن الربّ لقبيلة مِديَن لمدّة سبع سنين. وكانوا كلّ ما زرَعوا حقولُن ما يشوفوا إللا إجو عليه</a:t>
            </a:r>
            <a:r>
              <a:rPr lang="ar-LB" sz="2600" dirty="0"/>
              <a:t>ُ</a:t>
            </a:r>
            <a:r>
              <a:rPr lang="ar-SA" sz="2600" dirty="0"/>
              <a:t>ن أهل مِدين و</a:t>
            </a:r>
            <a:r>
              <a:rPr lang="ar-LB" sz="2600" dirty="0"/>
              <a:t>أ</a:t>
            </a:r>
            <a:r>
              <a:rPr lang="ar-SA" sz="2600" dirty="0"/>
              <a:t>خدولُن محاصيلُن وما خلّول</a:t>
            </a:r>
            <a:r>
              <a:rPr lang="ar-LB" sz="2600" dirty="0"/>
              <a:t>ُ</a:t>
            </a:r>
            <a:r>
              <a:rPr lang="ar-SA" sz="2600" dirty="0"/>
              <a:t>ن شي ت ياكلوا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66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175192" y="101084"/>
            <a:ext cx="18293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000" dirty="0">
                <a:solidFill>
                  <a:schemeClr val="bg1"/>
                </a:solidFill>
              </a:rPr>
              <a:t>بعتلُن الربّ</a:t>
            </a:r>
            <a:endParaRPr lang="en-US" sz="3000" dirty="0">
              <a:solidFill>
                <a:schemeClr val="bg1"/>
              </a:solidFill>
            </a:endParaRPr>
          </a:p>
          <a:p>
            <a:pPr algn="r" rtl="1"/>
            <a:r>
              <a:rPr lang="ar-SA" sz="3000" dirty="0">
                <a:solidFill>
                  <a:schemeClr val="bg1"/>
                </a:solidFill>
              </a:rPr>
              <a:t> مين </a:t>
            </a:r>
            <a:endParaRPr lang="en-US" sz="3000" dirty="0">
              <a:solidFill>
                <a:schemeClr val="bg1"/>
              </a:solidFill>
            </a:endParaRPr>
          </a:p>
          <a:p>
            <a:pPr algn="r" rtl="1"/>
            <a:r>
              <a:rPr lang="ar-SA" sz="3000" dirty="0">
                <a:solidFill>
                  <a:schemeClr val="bg1"/>
                </a:solidFill>
              </a:rPr>
              <a:t>يقلْلُن </a:t>
            </a:r>
            <a:r>
              <a:rPr lang="ar-SA" dirty="0">
                <a:solidFill>
                  <a:schemeClr val="bg1"/>
                </a:solidFill>
              </a:rPr>
              <a:t>:</a:t>
            </a:r>
            <a:endParaRPr lang="ar-LB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271713" y="3457575"/>
            <a:ext cx="4786313" cy="2928938"/>
          </a:xfrm>
          <a:prstGeom prst="cloudCallout">
            <a:avLst>
              <a:gd name="adj1" fmla="val -44123"/>
              <a:gd name="adj2" fmla="val -159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dirty="0">
                <a:solidFill>
                  <a:schemeClr val="tx1"/>
                </a:solidFill>
              </a:rPr>
              <a:t>"أنا يلْلِي طلَّعتكُن من أرض العبوديّة وقلّتلكُن أنا الربّ إلاهكُن وما تعبدو</a:t>
            </a:r>
            <a:r>
              <a:rPr lang="ar-LB" sz="2600" dirty="0">
                <a:solidFill>
                  <a:schemeClr val="tx1"/>
                </a:solidFill>
              </a:rPr>
              <a:t>ا</a:t>
            </a:r>
            <a:r>
              <a:rPr lang="ar-SA" sz="2600" dirty="0">
                <a:solidFill>
                  <a:schemeClr val="tx1"/>
                </a:solidFill>
              </a:rPr>
              <a:t> إله غيري، وما سمعتو</a:t>
            </a:r>
            <a:r>
              <a:rPr lang="ar-LB" sz="2600" dirty="0">
                <a:solidFill>
                  <a:schemeClr val="tx1"/>
                </a:solidFill>
              </a:rPr>
              <a:t>ا</a:t>
            </a:r>
            <a:r>
              <a:rPr lang="ar-SA" sz="2600" dirty="0">
                <a:solidFill>
                  <a:schemeClr val="tx1"/>
                </a:solidFill>
              </a:rPr>
              <a:t> كلامي".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201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45609" y="0"/>
            <a:ext cx="399839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إجا ملاك الربّ لعند جدعَون وق</a:t>
            </a:r>
            <a:r>
              <a:rPr lang="ar-LB" sz="3200" dirty="0"/>
              <a:t>َ</a:t>
            </a:r>
            <a:r>
              <a:rPr lang="ar-SA" sz="3200" dirty="0"/>
              <a:t>لْلُو</a:t>
            </a:r>
            <a:r>
              <a:rPr lang="en-US" sz="3200" dirty="0"/>
              <a:t>:</a:t>
            </a:r>
            <a:endParaRPr lang="en-US" sz="3000" dirty="0"/>
          </a:p>
        </p:txBody>
      </p:sp>
      <p:sp>
        <p:nvSpPr>
          <p:cNvPr id="7" name="Cloud Callout 6"/>
          <p:cNvSpPr/>
          <p:nvPr/>
        </p:nvSpPr>
        <p:spPr>
          <a:xfrm>
            <a:off x="4904153" y="5322763"/>
            <a:ext cx="3954097" cy="1054382"/>
          </a:xfrm>
          <a:prstGeom prst="cloudCallout">
            <a:avLst>
              <a:gd name="adj1" fmla="val -5196"/>
              <a:gd name="adj2" fmla="val -216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"الله معَك".</a:t>
            </a:r>
            <a:endParaRPr lang="en-US" sz="3800" b="1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2901" y="2743200"/>
            <a:ext cx="3414712" cy="2543175"/>
          </a:xfrm>
          <a:prstGeom prst="wedgeEllipseCallout">
            <a:avLst>
              <a:gd name="adj1" fmla="val -3156"/>
              <a:gd name="adj2" fmla="val -7713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لو كان الله معنا، ليش عَم بيصير فينا هيك؟"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Cloud Callout 6"/>
          <p:cNvSpPr/>
          <p:nvPr/>
        </p:nvSpPr>
        <p:spPr>
          <a:xfrm>
            <a:off x="5157789" y="4386263"/>
            <a:ext cx="3643312" cy="2309658"/>
          </a:xfrm>
          <a:prstGeom prst="cloudCallout">
            <a:avLst>
              <a:gd name="adj1" fmla="val 19979"/>
              <a:gd name="adj2" fmla="val -117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بدّي ياك تروح وتخلّص بني إسرائيل من المِديَنيين.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00013" y="3971925"/>
            <a:ext cx="4586286" cy="2543175"/>
          </a:xfrm>
          <a:prstGeom prst="wedgeEllipseCallout">
            <a:avLst>
              <a:gd name="adj1" fmla="val 17093"/>
              <a:gd name="adj2" fmla="val -956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كيف بدّي خلّص بني إسرائيل وق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بيلتي أصغَر قبيلة وأنا أصغَر واحِد بين إخوتي ؟"</a:t>
            </a:r>
            <a:endParaRPr lang="en-US" sz="3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410700" cy="7058025"/>
          </a:xfrm>
        </p:spPr>
      </p:pic>
      <p:sp>
        <p:nvSpPr>
          <p:cNvPr id="7" name="Cloud Callout 6"/>
          <p:cNvSpPr/>
          <p:nvPr/>
        </p:nvSpPr>
        <p:spPr>
          <a:xfrm>
            <a:off x="5043488" y="800100"/>
            <a:ext cx="3629023" cy="6057900"/>
          </a:xfrm>
          <a:prstGeom prst="cloudCallout">
            <a:avLst>
              <a:gd name="adj1" fmla="val 50428"/>
              <a:gd name="adj2" fmla="val -51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ما تخاف أنا معَك، بس قبل كلّ شي، بد</a:t>
            </a:r>
            <a:r>
              <a:rPr lang="ar-LB" sz="3200" dirty="0">
                <a:solidFill>
                  <a:schemeClr val="tx1"/>
                </a:solidFill>
              </a:rPr>
              <a:t>ّ</a:t>
            </a:r>
            <a:r>
              <a:rPr lang="ar-SA" sz="3200" dirty="0">
                <a:solidFill>
                  <a:schemeClr val="tx1"/>
                </a:solidFill>
              </a:rPr>
              <a:t>ي ياك ت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هدّ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م المذبَح يلْلِي بناه بيَّك للأوثان وت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ب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ي 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ح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لّو مذبَح لإلي أنا".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8943975" cy="6707981"/>
          </a:xfrm>
        </p:spPr>
      </p:pic>
      <p:sp>
        <p:nvSpPr>
          <p:cNvPr id="6" name="TextBox 5"/>
          <p:cNvSpPr txBox="1"/>
          <p:nvPr/>
        </p:nvSpPr>
        <p:spPr>
          <a:xfrm>
            <a:off x="112426" y="121863"/>
            <a:ext cx="89191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عمل هيك جدعَون وصار</a:t>
            </a:r>
            <a:r>
              <a:rPr lang="ar-LB" sz="3200" dirty="0"/>
              <a:t>ُ</a:t>
            </a:r>
            <a:r>
              <a:rPr lang="ar-SA" sz="3200" dirty="0"/>
              <a:t>و</a:t>
            </a:r>
            <a:r>
              <a:rPr lang="ar-LB" sz="3200" dirty="0"/>
              <a:t>ا</a:t>
            </a:r>
            <a:r>
              <a:rPr lang="ar-SA" sz="3200" dirty="0"/>
              <a:t> بدّن يقتلو</a:t>
            </a:r>
            <a:r>
              <a:rPr lang="ar-LB" sz="3200" dirty="0"/>
              <a:t>ه.</a:t>
            </a:r>
            <a:r>
              <a:rPr lang="ar-SA" sz="3200" dirty="0"/>
              <a:t> "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7476" y="0"/>
            <a:ext cx="27022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إجا بيّو وقال</a:t>
            </a:r>
            <a:r>
              <a:rPr lang="ar-LB" sz="3200" dirty="0"/>
              <a:t>:</a:t>
            </a:r>
            <a:endParaRPr lang="en-US" sz="3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28627" y="4914900"/>
            <a:ext cx="4429124" cy="1700213"/>
          </a:xfrm>
          <a:prstGeom prst="wedgeRoundRectCallout">
            <a:avLst>
              <a:gd name="adj1" fmla="val 6431"/>
              <a:gd name="adj2" fmla="val -1928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ليش بدّكن تدافعو</a:t>
            </a:r>
            <a:r>
              <a:rPr lang="ar-LB" sz="2800" dirty="0">
                <a:solidFill>
                  <a:schemeClr val="tx1"/>
                </a:solidFill>
              </a:rPr>
              <a:t>ا</a:t>
            </a:r>
            <a:r>
              <a:rPr lang="ar-SA" sz="2800" dirty="0">
                <a:solidFill>
                  <a:schemeClr val="tx1"/>
                </a:solidFill>
              </a:rPr>
              <a:t> ع</a:t>
            </a:r>
            <a:r>
              <a:rPr lang="ar-LB" sz="2800" dirty="0">
                <a:solidFill>
                  <a:schemeClr val="tx1"/>
                </a:solidFill>
              </a:rPr>
              <a:t>ن</a:t>
            </a:r>
            <a:r>
              <a:rPr lang="ar-SA" sz="2800" dirty="0">
                <a:solidFill>
                  <a:schemeClr val="tx1"/>
                </a:solidFill>
              </a:rPr>
              <a:t> البعل، لو كان البعل إله حقيقي خلْلِيه هو</a:t>
            </a:r>
            <a:r>
              <a:rPr lang="ar-LB" sz="2800" dirty="0">
                <a:solidFill>
                  <a:schemeClr val="tx1"/>
                </a:solidFill>
              </a:rPr>
              <a:t>ّي</a:t>
            </a:r>
            <a:r>
              <a:rPr lang="ar-SA" sz="2800" dirty="0">
                <a:solidFill>
                  <a:schemeClr val="tx1"/>
                </a:solidFill>
              </a:rPr>
              <a:t> يدافع عَن نفسو".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4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277351" cy="6958013"/>
          </a:xfrm>
        </p:spPr>
      </p:pic>
      <p:sp>
        <p:nvSpPr>
          <p:cNvPr id="5" name="Rectangle 4"/>
          <p:cNvSpPr/>
          <p:nvPr/>
        </p:nvSpPr>
        <p:spPr>
          <a:xfrm>
            <a:off x="2343150" y="0"/>
            <a:ext cx="3943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3000" dirty="0"/>
              <a:t>بعد </a:t>
            </a:r>
            <a:r>
              <a:rPr lang="ar-SA" sz="3000" dirty="0"/>
              <a:t>شويّ هجَموا </a:t>
            </a:r>
            <a:r>
              <a:rPr lang="ar-LB" sz="3000" dirty="0"/>
              <a:t>أ</a:t>
            </a:r>
            <a:r>
              <a:rPr lang="ar-SA" sz="3000" dirty="0"/>
              <a:t>هل</a:t>
            </a:r>
            <a:endParaRPr lang="ar-LB" sz="3000" dirty="0"/>
          </a:p>
          <a:p>
            <a:pPr algn="ctr"/>
            <a:r>
              <a:rPr lang="ar-SA" sz="3000" dirty="0"/>
              <a:t> مدِين على بني إسرائيل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27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414713" y="4483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LB" sz="3000" dirty="0"/>
              <a:t>و</a:t>
            </a:r>
            <a:r>
              <a:rPr lang="ar-SA" sz="3000" dirty="0"/>
              <a:t>لمّا شاف</a:t>
            </a:r>
            <a:r>
              <a:rPr lang="ar-LB" sz="3000" dirty="0"/>
              <a:t>ُ</a:t>
            </a:r>
            <a:r>
              <a:rPr lang="ar-SA" sz="3000" dirty="0"/>
              <a:t>ن هاجمين جمَع جدعَون رجال من كلّ القبايل ت يدافعو</a:t>
            </a:r>
            <a:r>
              <a:rPr lang="ar-LB" sz="3000" dirty="0"/>
              <a:t>ا</a:t>
            </a:r>
            <a:r>
              <a:rPr lang="ar-SA" sz="3000" dirty="0"/>
              <a:t> عَن حالن.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693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182933" y="101084"/>
            <a:ext cx="2709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/>
              <a:t>قلْلُو الربّ :</a:t>
            </a:r>
            <a:endParaRPr lang="en-US" sz="4000" b="1" dirty="0"/>
          </a:p>
        </p:txBody>
      </p:sp>
      <p:sp>
        <p:nvSpPr>
          <p:cNvPr id="6" name="Cloud Callout 5"/>
          <p:cNvSpPr/>
          <p:nvPr/>
        </p:nvSpPr>
        <p:spPr>
          <a:xfrm>
            <a:off x="2643188" y="2386013"/>
            <a:ext cx="6186487" cy="4000501"/>
          </a:xfrm>
          <a:prstGeom prst="cloudCallout">
            <a:avLst>
              <a:gd name="adj1" fmla="val 14737"/>
              <a:gd name="adj2" fmla="val -88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>
                <a:solidFill>
                  <a:schemeClr val="tx1"/>
                </a:solidFill>
              </a:rPr>
              <a:t>الرجال يلْلِي معَك كتار، ما بدّي ياهُن يفكروا إنّو انتَصَروا على مِديَن بقوّتُن ويقولوا نحنا يلْلِي انت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ص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ر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نا بقوّة عضلاتنا. ناديهن وقلْلُن يلْلِي خايف، يرجَع ع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 بيتو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280" y="6244709"/>
            <a:ext cx="52229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000" dirty="0"/>
              <a:t>رجِع وقتا 22 ألف وبقي 10 آلاف. 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08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3898" y="0"/>
            <a:ext cx="5036204" cy="686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43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06161" y="115371"/>
            <a:ext cx="12378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000" b="1" dirty="0"/>
              <a:t>قلْلُو</a:t>
            </a:r>
            <a:endParaRPr lang="ar-LB" sz="3000" b="1" dirty="0"/>
          </a:p>
          <a:p>
            <a:pPr algn="r" rtl="1"/>
            <a:r>
              <a:rPr lang="ar-SA" sz="3000" b="1" dirty="0"/>
              <a:t> الربّ</a:t>
            </a:r>
            <a:r>
              <a:rPr lang="ar-LB" sz="3000" b="1" dirty="0"/>
              <a:t>:</a:t>
            </a:r>
            <a:endParaRPr lang="en-US" sz="3000" b="1" dirty="0"/>
          </a:p>
        </p:txBody>
      </p:sp>
      <p:sp>
        <p:nvSpPr>
          <p:cNvPr id="7" name="Cloud Callout 6"/>
          <p:cNvSpPr/>
          <p:nvPr/>
        </p:nvSpPr>
        <p:spPr>
          <a:xfrm>
            <a:off x="1614488" y="3300413"/>
            <a:ext cx="5729287" cy="3043239"/>
          </a:xfrm>
          <a:prstGeom prst="cloudCallout">
            <a:avLst>
              <a:gd name="adj1" fmla="val -49353"/>
              <a:gd name="adj2" fmla="val -125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>
                <a:solidFill>
                  <a:schemeClr val="tx1"/>
                </a:solidFill>
              </a:rPr>
              <a:t>بعد</a:t>
            </a:r>
            <a:r>
              <a:rPr lang="ar-LB" sz="3000" dirty="0">
                <a:solidFill>
                  <a:schemeClr val="tx1"/>
                </a:solidFill>
              </a:rPr>
              <a:t>ُ</a:t>
            </a:r>
            <a:r>
              <a:rPr lang="ar-SA" sz="3000" dirty="0">
                <a:solidFill>
                  <a:schemeClr val="tx1"/>
                </a:solidFill>
              </a:rPr>
              <a:t>ن كتار، خلْلِيهن ينزلو</a:t>
            </a:r>
            <a:r>
              <a:rPr lang="ar-LB" sz="3000" dirty="0">
                <a:solidFill>
                  <a:schemeClr val="tx1"/>
                </a:solidFill>
              </a:rPr>
              <a:t>ا</a:t>
            </a:r>
            <a:r>
              <a:rPr lang="ar-SA" sz="3000" dirty="0">
                <a:solidFill>
                  <a:schemeClr val="tx1"/>
                </a:solidFill>
              </a:rPr>
              <a:t> ع النهر ويلْلِي بقلّك خلليه ب</a:t>
            </a:r>
            <a:r>
              <a:rPr lang="ar-LB" sz="3000" dirty="0">
                <a:solidFill>
                  <a:schemeClr val="tx1"/>
                </a:solidFill>
              </a:rPr>
              <a:t>ِ</a:t>
            </a:r>
            <a:r>
              <a:rPr lang="ar-SA" sz="3000" dirty="0">
                <a:solidFill>
                  <a:schemeClr val="tx1"/>
                </a:solidFill>
              </a:rPr>
              <a:t>ت</a:t>
            </a:r>
            <a:r>
              <a:rPr lang="ar-LB" sz="3000" dirty="0">
                <a:solidFill>
                  <a:schemeClr val="tx1"/>
                </a:solidFill>
              </a:rPr>
              <a:t>ْ</a:t>
            </a:r>
            <a:r>
              <a:rPr lang="ar-SA" sz="3000" dirty="0">
                <a:solidFill>
                  <a:schemeClr val="tx1"/>
                </a:solidFill>
              </a:rPr>
              <a:t>خل</a:t>
            </a:r>
            <a:r>
              <a:rPr lang="ar-LB" sz="3000" dirty="0">
                <a:solidFill>
                  <a:schemeClr val="tx1"/>
                </a:solidFill>
              </a:rPr>
              <a:t>ّ</a:t>
            </a:r>
            <a:r>
              <a:rPr lang="ar-SA" sz="3000" dirty="0">
                <a:solidFill>
                  <a:schemeClr val="tx1"/>
                </a:solidFill>
              </a:rPr>
              <a:t>ليه ويللي بقللَّك ردّو بتردو"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" y="142876"/>
            <a:ext cx="654367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نِزِل جدعَون والرجال على النهر وقلْلُن</a:t>
            </a:r>
            <a:endParaRPr lang="en-US" sz="3200" dirty="0"/>
          </a:p>
        </p:txBody>
      </p:sp>
      <p:sp>
        <p:nvSpPr>
          <p:cNvPr id="8" name="Oval Callout 7"/>
          <p:cNvSpPr/>
          <p:nvPr/>
        </p:nvSpPr>
        <p:spPr>
          <a:xfrm>
            <a:off x="4543426" y="2657475"/>
            <a:ext cx="3257549" cy="1500187"/>
          </a:xfrm>
          <a:prstGeom prst="wedgeEllipseCallout">
            <a:avLst>
              <a:gd name="adj1" fmla="val 34563"/>
              <a:gd name="adj2" fmla="val -6761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"اشربوا"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50" y="5220384"/>
            <a:ext cx="5543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يلْلِي رَكع ت يشرب حطّو ع جنب ويلْلِي شرب بإ</a:t>
            </a:r>
            <a:r>
              <a:rPr lang="ar-LB" sz="3000" dirty="0"/>
              <a:t>ي</a:t>
            </a:r>
            <a:r>
              <a:rPr lang="ar-SA" sz="3000" dirty="0"/>
              <a:t>دو ع الماشي خلا</a:t>
            </a:r>
            <a:r>
              <a:rPr lang="ar-LB" sz="3000" dirty="0"/>
              <a:t>ّ</a:t>
            </a:r>
            <a:r>
              <a:rPr lang="ar-SA" sz="3000" dirty="0"/>
              <a:t>ه</a:t>
            </a:r>
            <a:r>
              <a:rPr lang="ar-LB" sz="3000" dirty="0"/>
              <a:t>.</a:t>
            </a:r>
            <a:r>
              <a:rPr lang="ar-SA" sz="3000" dirty="0"/>
              <a:t> </a:t>
            </a:r>
            <a:r>
              <a:rPr lang="ar-LB" sz="3000" dirty="0"/>
              <a:t>بقي 300!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941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قال الربّ لجدعَون</a:t>
            </a:r>
            <a:endParaRPr lang="en-US" sz="3200" dirty="0"/>
          </a:p>
        </p:txBody>
      </p:sp>
      <p:sp>
        <p:nvSpPr>
          <p:cNvPr id="7" name="Cloud Callout 6"/>
          <p:cNvSpPr/>
          <p:nvPr/>
        </p:nvSpPr>
        <p:spPr>
          <a:xfrm>
            <a:off x="1807014" y="3743326"/>
            <a:ext cx="5150999" cy="2781611"/>
          </a:xfrm>
          <a:prstGeom prst="cloudCallout">
            <a:avLst>
              <a:gd name="adj1" fmla="val -47472"/>
              <a:gd name="adj2" fmla="val -45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/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بهالتلاتمايه رَح بتحارب مِديَن، والباقين يرجعو</a:t>
            </a:r>
            <a:r>
              <a:rPr lang="ar-LB" sz="3200" dirty="0">
                <a:solidFill>
                  <a:schemeClr val="tx1"/>
                </a:solidFill>
              </a:rPr>
              <a:t>ا</a:t>
            </a:r>
            <a:r>
              <a:rPr lang="ar-SA" sz="3200" dirty="0">
                <a:solidFill>
                  <a:schemeClr val="tx1"/>
                </a:solidFill>
              </a:rPr>
              <a:t> ع بيوتن".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1" y="-185737"/>
            <a:ext cx="9391649" cy="7043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00875" y="285750"/>
            <a:ext cx="2143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/>
              <a:t>قسَم جدعَون الـ300 رج</a:t>
            </a:r>
            <a:r>
              <a:rPr lang="ar-LB" sz="4000" dirty="0"/>
              <a:t>ّا</a:t>
            </a:r>
            <a:r>
              <a:rPr lang="ar-SA" sz="4000" dirty="0"/>
              <a:t>ل 3 فرَق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وعطاه</a:t>
            </a:r>
            <a:r>
              <a:rPr lang="ar-LB" sz="3200" dirty="0"/>
              <a:t>ُ</a:t>
            </a:r>
            <a:r>
              <a:rPr lang="ar-SA" sz="3200" dirty="0"/>
              <a:t>ن أبواق، لكلّ رجّال بوق وعطاه</a:t>
            </a:r>
            <a:r>
              <a:rPr lang="ar-LB" sz="3200" dirty="0"/>
              <a:t>ُ</a:t>
            </a:r>
            <a:r>
              <a:rPr lang="ar-SA" sz="3200" dirty="0"/>
              <a:t>ن</a:t>
            </a:r>
            <a:r>
              <a:rPr lang="ar-LB" sz="3200" dirty="0"/>
              <a:t>ْ</a:t>
            </a:r>
            <a:r>
              <a:rPr lang="ar-SA" sz="3200" dirty="0"/>
              <a:t> كمان جرار فيها مشاعل</a:t>
            </a:r>
            <a:r>
              <a:rPr lang="ar-LB" sz="3200" dirty="0"/>
              <a:t>..</a:t>
            </a:r>
            <a:r>
              <a:rPr lang="ar-SA" sz="3200" dirty="0"/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398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وق</a:t>
            </a:r>
            <a:r>
              <a:rPr lang="ar-LB" sz="3200" dirty="0"/>
              <a:t>َ</a:t>
            </a:r>
            <a:r>
              <a:rPr lang="ar-SA" sz="3200" dirty="0"/>
              <a:t>ل</a:t>
            </a:r>
            <a:r>
              <a:rPr lang="ar-LB" sz="3200" dirty="0"/>
              <a:t>ُّ</a:t>
            </a:r>
            <a:r>
              <a:rPr lang="ar-SA" sz="3200" dirty="0"/>
              <a:t>لن : "</a:t>
            </a:r>
            <a:endParaRPr lang="en-US" sz="3200" dirty="0"/>
          </a:p>
        </p:txBody>
      </p:sp>
      <p:sp>
        <p:nvSpPr>
          <p:cNvPr id="5" name="Oval Callout 4"/>
          <p:cNvSpPr/>
          <p:nvPr/>
        </p:nvSpPr>
        <p:spPr>
          <a:xfrm>
            <a:off x="2757487" y="3657601"/>
            <a:ext cx="5100637" cy="2586038"/>
          </a:xfrm>
          <a:prstGeom prst="wedgeEllipseCallout">
            <a:avLst>
              <a:gd name="adj1" fmla="val 34563"/>
              <a:gd name="adj2" fmla="val -6761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900" dirty="0">
                <a:solidFill>
                  <a:schemeClr val="tx1"/>
                </a:solidFill>
              </a:rPr>
              <a:t>عملو</a:t>
            </a:r>
            <a:r>
              <a:rPr lang="ar-LB" sz="2900" dirty="0">
                <a:solidFill>
                  <a:schemeClr val="tx1"/>
                </a:solidFill>
              </a:rPr>
              <a:t>ا</a:t>
            </a:r>
            <a:r>
              <a:rPr lang="ar-SA" sz="2900" dirty="0">
                <a:solidFill>
                  <a:schemeClr val="tx1"/>
                </a:solidFill>
              </a:rPr>
              <a:t> متل ما أنا بعمل، بس إنفخ بالبوق إنتو كمان بتنفخو</a:t>
            </a:r>
            <a:r>
              <a:rPr lang="ar-LB" sz="2900" dirty="0">
                <a:solidFill>
                  <a:schemeClr val="tx1"/>
                </a:solidFill>
              </a:rPr>
              <a:t>ا</a:t>
            </a:r>
            <a:r>
              <a:rPr lang="ar-SA" sz="2900" dirty="0">
                <a:solidFill>
                  <a:schemeClr val="tx1"/>
                </a:solidFill>
              </a:rPr>
              <a:t> بالبوق وبتصرخو</a:t>
            </a:r>
            <a:r>
              <a:rPr lang="ar-LB" sz="2900" dirty="0">
                <a:solidFill>
                  <a:schemeClr val="tx1"/>
                </a:solidFill>
              </a:rPr>
              <a:t>ا</a:t>
            </a:r>
            <a:r>
              <a:rPr lang="ar-SA" sz="2900" dirty="0">
                <a:solidFill>
                  <a:schemeClr val="tx1"/>
                </a:solidFill>
              </a:rPr>
              <a:t> :للرَّب ولجدعون".</a:t>
            </a:r>
            <a:endParaRPr lang="en-US" sz="29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9574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128838" y="381297"/>
            <a:ext cx="634365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900" b="1" dirty="0"/>
              <a:t>دخَل جدعون مَع رجالو مخيَّم أهل مِدين قبل نصّ الليل (قبل تبديل الحرس) نفخو</a:t>
            </a:r>
            <a:r>
              <a:rPr lang="ar-LB" sz="2900" b="1" dirty="0"/>
              <a:t>ا</a:t>
            </a:r>
            <a:r>
              <a:rPr lang="ar-SA" sz="2900" b="1" dirty="0"/>
              <a:t> بالبوق وكسَّرو</a:t>
            </a:r>
            <a:r>
              <a:rPr lang="ar-LB" sz="2900" b="1" dirty="0"/>
              <a:t>ا</a:t>
            </a:r>
            <a:r>
              <a:rPr lang="ar-SA" sz="2900" b="1" dirty="0"/>
              <a:t> الجرار يللي بإيدن والباقين عملو</a:t>
            </a:r>
            <a:r>
              <a:rPr lang="ar-LB" sz="2900" b="1" dirty="0"/>
              <a:t>ا</a:t>
            </a:r>
            <a:r>
              <a:rPr lang="ar-SA" sz="2900" b="1" dirty="0"/>
              <a:t> متلو،</a:t>
            </a:r>
            <a:endParaRPr lang="en-US" sz="29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470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</a:rPr>
              <a:t>ما عادو</a:t>
            </a:r>
            <a:r>
              <a:rPr lang="ar-LB" sz="2800" dirty="0">
                <a:solidFill>
                  <a:schemeClr val="bg1"/>
                </a:solidFill>
              </a:rPr>
              <a:t>ا</a:t>
            </a:r>
            <a:r>
              <a:rPr lang="ar-SA" sz="2800" dirty="0">
                <a:solidFill>
                  <a:schemeClr val="bg1"/>
                </a:solidFill>
              </a:rPr>
              <a:t> عرفوا أهل مِدين</a:t>
            </a:r>
            <a:endParaRPr lang="ar-LB" sz="2800" dirty="0">
              <a:solidFill>
                <a:schemeClr val="bg1"/>
              </a:solidFill>
            </a:endParaRPr>
          </a:p>
          <a:p>
            <a:pPr algn="ctr" rtl="1"/>
            <a:r>
              <a:rPr lang="ar-SA" sz="2800" dirty="0">
                <a:solidFill>
                  <a:schemeClr val="bg1"/>
                </a:solidFill>
              </a:rPr>
              <a:t> مين الصَديق ومين العَدو </a:t>
            </a:r>
            <a:endParaRPr lang="ar-LB" sz="2800" dirty="0">
              <a:solidFill>
                <a:schemeClr val="bg1"/>
              </a:solidFill>
            </a:endParaRPr>
          </a:p>
          <a:p>
            <a:pPr algn="ctr" rtl="1"/>
            <a:r>
              <a:rPr lang="ar-SA" sz="2800" dirty="0">
                <a:solidFill>
                  <a:schemeClr val="bg1"/>
                </a:solidFill>
              </a:rPr>
              <a:t>وصارو</a:t>
            </a:r>
            <a:r>
              <a:rPr lang="ar-LB" sz="2800" dirty="0">
                <a:solidFill>
                  <a:schemeClr val="bg1"/>
                </a:solidFill>
              </a:rPr>
              <a:t>ا</a:t>
            </a:r>
            <a:r>
              <a:rPr lang="ar-SA" sz="2800" dirty="0">
                <a:solidFill>
                  <a:schemeClr val="bg1"/>
                </a:solidFill>
              </a:rPr>
              <a:t> بالعتمة يقتلو</a:t>
            </a:r>
            <a:r>
              <a:rPr lang="ar-LB" sz="2800" dirty="0">
                <a:solidFill>
                  <a:schemeClr val="bg1"/>
                </a:solidFill>
              </a:rPr>
              <a:t>ا</a:t>
            </a:r>
            <a:r>
              <a:rPr lang="ar-SA" sz="2800" dirty="0">
                <a:solidFill>
                  <a:schemeClr val="bg1"/>
                </a:solidFill>
              </a:rPr>
              <a:t> بعضُن</a:t>
            </a:r>
            <a:r>
              <a:rPr lang="ar-SA" sz="3200" dirty="0">
                <a:solidFill>
                  <a:schemeClr val="bg1"/>
                </a:solidFill>
              </a:rPr>
              <a:t>".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783196" y="4701659"/>
            <a:ext cx="33522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200" dirty="0"/>
              <a:t>وصارو</a:t>
            </a:r>
            <a:r>
              <a:rPr lang="ar-LB" sz="3200" dirty="0"/>
              <a:t>ا</a:t>
            </a:r>
            <a:r>
              <a:rPr lang="ar-SA" sz="3200" dirty="0"/>
              <a:t> يهرب</a:t>
            </a:r>
            <a:r>
              <a:rPr lang="ar-LB" sz="3200" dirty="0"/>
              <a:t>ُ</a:t>
            </a:r>
            <a:r>
              <a:rPr lang="ar-SA" sz="3200" dirty="0"/>
              <a:t>و</a:t>
            </a:r>
            <a:r>
              <a:rPr lang="ar-LB" sz="3200" dirty="0"/>
              <a:t>ا</a:t>
            </a:r>
            <a:r>
              <a:rPr lang="ar-SA" sz="3200" dirty="0"/>
              <a:t>، </a:t>
            </a:r>
            <a:endParaRPr lang="ar-LB" sz="3200" dirty="0"/>
          </a:p>
          <a:p>
            <a:pPr algn="ctr" rtl="1"/>
            <a:r>
              <a:rPr lang="ar-SA" sz="3200" dirty="0"/>
              <a:t>والعِبرانيين لاحقينُن</a:t>
            </a:r>
            <a:endParaRPr lang="ar-LB" sz="3200" dirty="0"/>
          </a:p>
          <a:p>
            <a:pPr algn="ctr" rtl="1"/>
            <a:r>
              <a:rPr lang="ar-SA" sz="3200" dirty="0"/>
              <a:t> بهالوادي</a:t>
            </a:r>
            <a:r>
              <a:rPr lang="ar-SA" sz="2400" dirty="0"/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838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410700" cy="7058025"/>
          </a:xfrm>
        </p:spPr>
      </p:pic>
      <p:sp>
        <p:nvSpPr>
          <p:cNvPr id="5" name="Rectangle 4"/>
          <p:cNvSpPr/>
          <p:nvPr/>
        </p:nvSpPr>
        <p:spPr>
          <a:xfrm>
            <a:off x="4572000" y="2769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000" b="1" dirty="0"/>
              <a:t>بعَت جدعَون رسل لكلّ القبائل يقلْلُن اطلعوا وحار</a:t>
            </a:r>
            <a:r>
              <a:rPr lang="ar-LB" sz="3000" b="1" dirty="0"/>
              <a:t>ب</a:t>
            </a:r>
            <a:r>
              <a:rPr lang="ar-SA" sz="3000" b="1" dirty="0"/>
              <a:t>وا أهل مِدين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63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679" y="1116532"/>
            <a:ext cx="50378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التاسع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33" y="3622900"/>
            <a:ext cx="5953401" cy="709919"/>
          </a:xfrm>
        </p:spPr>
        <p:txBody>
          <a:bodyPr>
            <a:noAutofit/>
          </a:bodyPr>
          <a:lstStyle/>
          <a:p>
            <a:pPr rtl="1"/>
            <a:r>
              <a:rPr lang="ar-LB" sz="4500" b="1" dirty="0"/>
              <a:t>جدعون وشمشون</a:t>
            </a:r>
          </a:p>
          <a:p>
            <a:pPr rtl="1"/>
            <a:endParaRPr lang="en-US" sz="4500" b="1" dirty="0"/>
          </a:p>
          <a:p>
            <a:pPr rtl="1"/>
            <a:r>
              <a:rPr lang="en-US" sz="4500" b="1" dirty="0"/>
              <a:t>)</a:t>
            </a:r>
            <a:r>
              <a:rPr lang="ar-LB" sz="4500" b="1" dirty="0">
                <a:solidFill>
                  <a:srgbClr val="FF0000"/>
                </a:solidFill>
              </a:rPr>
              <a:t>الجزء الاول جدعون)</a:t>
            </a:r>
            <a:endParaRPr lang="ar-LB" sz="375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42">
        <p15:prstTrans prst="fracture"/>
      </p:transition>
    </mc:Choice>
    <mc:Fallback xmlns="">
      <p:transition spd="slow" advTm="8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9244013" cy="6858000"/>
          </a:xfrm>
        </p:spPr>
      </p:pic>
      <p:sp>
        <p:nvSpPr>
          <p:cNvPr id="6" name="Rectangle 5"/>
          <p:cNvSpPr/>
          <p:nvPr/>
        </p:nvSpPr>
        <p:spPr>
          <a:xfrm>
            <a:off x="2303666" y="0"/>
            <a:ext cx="6840334" cy="5386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ar-SA" sz="2900" dirty="0"/>
              <a:t>بعد المعركة إجو بني إسرائيل وقالو لجدعون</a:t>
            </a:r>
            <a:r>
              <a:rPr lang="ar-LB" sz="2900" dirty="0"/>
              <a:t>:</a:t>
            </a:r>
            <a:endParaRPr lang="en-US" sz="29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743450" y="3186112"/>
            <a:ext cx="3143250" cy="1528763"/>
          </a:xfrm>
          <a:prstGeom prst="wedgeRoundRectCallout">
            <a:avLst>
              <a:gd name="adj1" fmla="val 27803"/>
              <a:gd name="adj2" fmla="val -1122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كون ملِك علينا</a:t>
            </a:r>
            <a:r>
              <a:rPr lang="ar-LB" sz="2800" dirty="0">
                <a:solidFill>
                  <a:schemeClr val="tx1"/>
                </a:solidFill>
              </a:rPr>
              <a:t>،</a:t>
            </a:r>
            <a:r>
              <a:rPr lang="ar-SA" sz="2800" dirty="0">
                <a:solidFill>
                  <a:schemeClr val="tx1"/>
                </a:solidFill>
              </a:rPr>
              <a:t> لأنَّك خلصتنا من المِديَنيين.</a:t>
            </a:r>
            <a:endParaRPr lang="en-US" sz="2800" dirty="0"/>
          </a:p>
        </p:txBody>
      </p:sp>
      <p:sp>
        <p:nvSpPr>
          <p:cNvPr id="8" name="Oval Callout 7"/>
          <p:cNvSpPr/>
          <p:nvPr/>
        </p:nvSpPr>
        <p:spPr>
          <a:xfrm>
            <a:off x="157163" y="3743325"/>
            <a:ext cx="4486274" cy="2586038"/>
          </a:xfrm>
          <a:prstGeom prst="wedgeEllipseCallout">
            <a:avLst>
              <a:gd name="adj1" fmla="val 2079"/>
              <a:gd name="adj2" fmla="val -10076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لا أنا ولا أيّ ولَد من ولادي بيكون ملَك عليكن لأنّو الربّ هوِّي يللي ملك علينا</a:t>
            </a:r>
            <a:r>
              <a:rPr lang="ar-SA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700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070" y="174811"/>
            <a:ext cx="5483956" cy="4640077"/>
          </a:xfrm>
          <a:prstGeom prst="cloudCallout">
            <a:avLst>
              <a:gd name="adj1" fmla="val 70050"/>
              <a:gd name="adj2" fmla="val 10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من ب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عد ما س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معنا </a:t>
            </a:r>
            <a:r>
              <a:rPr lang="ar-LB" sz="3800" b="1" dirty="0">
                <a:solidFill>
                  <a:schemeClr val="tx1"/>
                </a:solidFill>
              </a:rPr>
              <a:t>هال</a:t>
            </a:r>
            <a:r>
              <a:rPr lang="ar-AE" sz="3800" b="1" dirty="0">
                <a:solidFill>
                  <a:schemeClr val="tx1"/>
                </a:solidFill>
              </a:rPr>
              <a:t>ق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ة</a:t>
            </a:r>
            <a:r>
              <a:rPr lang="ar-LB" sz="3800" b="1" dirty="0">
                <a:solidFill>
                  <a:schemeClr val="tx1"/>
                </a:solidFill>
              </a:rPr>
              <a:t>،</a:t>
            </a:r>
            <a:r>
              <a:rPr lang="ar-AE" sz="3800" b="1" dirty="0">
                <a:solidFill>
                  <a:schemeClr val="tx1"/>
                </a:solidFill>
              </a:rPr>
              <a:t> ج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ر</a:t>
            </a:r>
            <a:r>
              <a:rPr lang="ar-LB" sz="3800" b="1" dirty="0">
                <a:solidFill>
                  <a:schemeClr val="tx1"/>
                </a:solidFill>
              </a:rPr>
              <a:t>ْ</a:t>
            </a:r>
            <a:r>
              <a:rPr lang="ar-AE" sz="3800" b="1" dirty="0">
                <a:solidFill>
                  <a:schemeClr val="tx1"/>
                </a:solidFill>
              </a:rPr>
              <a:t>ب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و يا </a:t>
            </a:r>
            <a:r>
              <a:rPr lang="ar-LB" sz="3800" b="1" dirty="0">
                <a:solidFill>
                  <a:schemeClr val="tx1"/>
                </a:solidFill>
              </a:rPr>
              <a:t>أ</a:t>
            </a:r>
            <a:r>
              <a:rPr lang="ar-AE" sz="3800" b="1" dirty="0">
                <a:solidFill>
                  <a:schemeClr val="tx1"/>
                </a:solidFill>
              </a:rPr>
              <a:t>صدقائي </a:t>
            </a:r>
            <a:r>
              <a:rPr lang="ar-LB" sz="3800" b="1" dirty="0">
                <a:solidFill>
                  <a:schemeClr val="tx1"/>
                </a:solidFill>
              </a:rPr>
              <a:t>عملو هالنّشاطات!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165" y="2770094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9" name="Picture 3" descr="C:\Users\Liliane\Desktop\work from home\Eb 4\اللقاء 9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Liliane\Desktop\work from home\Eb 4\اللقاء 9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4930"/>
            <a:ext cx="9988205" cy="6962930"/>
          </a:xfrm>
          <a:prstGeom prst="rect">
            <a:avLst/>
          </a:prstGeom>
          <a:noFill/>
        </p:spPr>
      </p:pic>
      <p:sp>
        <p:nvSpPr>
          <p:cNvPr id="5" name="Sun 4"/>
          <p:cNvSpPr/>
          <p:nvPr/>
        </p:nvSpPr>
        <p:spPr>
          <a:xfrm>
            <a:off x="8784236" y="2098623"/>
            <a:ext cx="359764" cy="2998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n 5"/>
          <p:cNvSpPr/>
          <p:nvPr/>
        </p:nvSpPr>
        <p:spPr>
          <a:xfrm flipV="1">
            <a:off x="8771744" y="3102963"/>
            <a:ext cx="372256" cy="32978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/>
              <a:t>ؤ</a:t>
            </a:r>
            <a:endParaRPr lang="en-US" dirty="0"/>
          </a:p>
        </p:txBody>
      </p:sp>
      <p:sp>
        <p:nvSpPr>
          <p:cNvPr id="7" name="Sun 6"/>
          <p:cNvSpPr/>
          <p:nvPr/>
        </p:nvSpPr>
        <p:spPr>
          <a:xfrm>
            <a:off x="8784236" y="4859311"/>
            <a:ext cx="359764" cy="32728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/>
              <a:t>ؤ</a:t>
            </a:r>
            <a:endParaRPr lang="en-US" dirty="0"/>
          </a:p>
        </p:txBody>
      </p:sp>
      <p:sp>
        <p:nvSpPr>
          <p:cNvPr id="9" name="Sun 8"/>
          <p:cNvSpPr/>
          <p:nvPr/>
        </p:nvSpPr>
        <p:spPr>
          <a:xfrm>
            <a:off x="8784236" y="5906125"/>
            <a:ext cx="359764" cy="2998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/>
              <a:t>ؤ</a:t>
            </a:r>
            <a:endParaRPr lang="en-US" dirty="0"/>
          </a:p>
        </p:txBody>
      </p:sp>
      <p:sp>
        <p:nvSpPr>
          <p:cNvPr id="13" name="Sun 12"/>
          <p:cNvSpPr/>
          <p:nvPr/>
        </p:nvSpPr>
        <p:spPr>
          <a:xfrm>
            <a:off x="4039848" y="3405266"/>
            <a:ext cx="562131" cy="37225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/>
              <a:t>ؤ</a:t>
            </a:r>
            <a:endParaRPr lang="en-US" dirty="0"/>
          </a:p>
        </p:txBody>
      </p:sp>
      <p:sp>
        <p:nvSpPr>
          <p:cNvPr id="14" name="Sun 13"/>
          <p:cNvSpPr/>
          <p:nvPr/>
        </p:nvSpPr>
        <p:spPr>
          <a:xfrm>
            <a:off x="4027358" y="5056682"/>
            <a:ext cx="469692" cy="35476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/>
              <a:t>ؤ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319134" y="359764"/>
            <a:ext cx="7640134" cy="1368735"/>
          </a:xfrm>
          <a:prstGeom prst="cloudCallout">
            <a:avLst>
              <a:gd name="adj1" fmla="val 34723"/>
              <a:gd name="adj2" fmla="val 171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شو عصارة هاللقاء؟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35" y="3587560"/>
            <a:ext cx="2288865" cy="3270440"/>
          </a:xfrm>
          <a:prstGeom prst="rect">
            <a:avLst/>
          </a:prstGeom>
        </p:spPr>
      </p:pic>
      <p:pic>
        <p:nvPicPr>
          <p:cNvPr id="26626" name="Picture 2" descr="C:\Users\Liliane\Desktop\work from home\Eb 4\اللقاء 9\55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620" y="1371864"/>
            <a:ext cx="8304550" cy="549839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59529" y="445076"/>
            <a:ext cx="4477248" cy="2792800"/>
          </a:xfrm>
          <a:prstGeom prst="cloudCallout">
            <a:avLst>
              <a:gd name="adj1" fmla="val 92485"/>
              <a:gd name="adj2" fmla="val 41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800" b="1" dirty="0">
                <a:solidFill>
                  <a:schemeClr val="tx1"/>
                </a:solidFill>
              </a:rPr>
              <a:t>ومنخت</a:t>
            </a:r>
            <a:r>
              <a:rPr lang="ar-LB" sz="3800" b="1" dirty="0">
                <a:solidFill>
                  <a:schemeClr val="tx1"/>
                </a:solidFill>
              </a:rPr>
              <a:t>ُ</a:t>
            </a:r>
            <a:r>
              <a:rPr lang="ar-AE" sz="3800" b="1" dirty="0">
                <a:solidFill>
                  <a:schemeClr val="tx1"/>
                </a:solidFill>
              </a:rPr>
              <a:t>م ل</a:t>
            </a:r>
            <a:r>
              <a:rPr lang="ar-LB" sz="3800" b="1" dirty="0">
                <a:solidFill>
                  <a:schemeClr val="tx1"/>
                </a:solidFill>
              </a:rPr>
              <a:t>ِ</a:t>
            </a:r>
            <a:r>
              <a:rPr lang="ar-AE" sz="3800" b="1" dirty="0">
                <a:solidFill>
                  <a:schemeClr val="tx1"/>
                </a:solidFill>
              </a:rPr>
              <a:t>قا</a:t>
            </a:r>
            <a:r>
              <a:rPr lang="ar-LB" sz="3800" b="1" dirty="0">
                <a:solidFill>
                  <a:schemeClr val="tx1"/>
                </a:solidFill>
              </a:rPr>
              <a:t>ءْ</a:t>
            </a:r>
            <a:r>
              <a:rPr lang="ar-AE" sz="3800" b="1" dirty="0">
                <a:solidFill>
                  <a:schemeClr val="tx1"/>
                </a:solidFill>
              </a:rPr>
              <a:t>نا الي</a:t>
            </a:r>
            <a:r>
              <a:rPr lang="ar-LB" sz="3800" b="1" dirty="0">
                <a:solidFill>
                  <a:schemeClr val="tx1"/>
                </a:solidFill>
              </a:rPr>
              <a:t>َ</a:t>
            </a:r>
            <a:r>
              <a:rPr lang="ar-AE" sz="3800" b="1" dirty="0">
                <a:solidFill>
                  <a:schemeClr val="tx1"/>
                </a:solidFill>
              </a:rPr>
              <a:t>وم ب</a:t>
            </a:r>
            <a:r>
              <a:rPr lang="ar-LB" sz="3800" b="1" dirty="0">
                <a:solidFill>
                  <a:schemeClr val="tx1"/>
                </a:solidFill>
              </a:rPr>
              <a:t>ِهال</a:t>
            </a:r>
            <a:r>
              <a:rPr lang="ar-AE" sz="3800" b="1" dirty="0">
                <a:solidFill>
                  <a:schemeClr val="tx1"/>
                </a:solidFill>
              </a:rPr>
              <a:t>ص</a:t>
            </a:r>
            <a:r>
              <a:rPr lang="ar-LB" sz="3800" b="1" dirty="0">
                <a:solidFill>
                  <a:schemeClr val="tx1"/>
                </a:solidFill>
              </a:rPr>
              <a:t>ّ</a:t>
            </a:r>
            <a:r>
              <a:rPr lang="ar-AE" sz="3800" b="1" dirty="0">
                <a:solidFill>
                  <a:schemeClr val="tx1"/>
                </a:solidFill>
              </a:rPr>
              <a:t>لاة</a:t>
            </a:r>
            <a:r>
              <a:rPr lang="ar-LB" sz="3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749507" y="3312826"/>
            <a:ext cx="5966085" cy="279566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1"/>
                </a:solidFill>
              </a:rPr>
              <a:t>يا رب ساعِدْنا تَ نوثَق فيك دايما ونتّكل عليك </a:t>
            </a:r>
          </a:p>
          <a:p>
            <a:pPr algn="ctr"/>
            <a:r>
              <a:rPr lang="ar-LB" sz="4000" dirty="0">
                <a:solidFill>
                  <a:schemeClr val="tx1"/>
                </a:solidFill>
              </a:rPr>
              <a:t>و ع قوتك مِش عَ قوّتنا!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24370" y="431961"/>
            <a:ext cx="4622187" cy="4035107"/>
          </a:xfrm>
          <a:prstGeom prst="cloudCallout">
            <a:avLst>
              <a:gd name="adj1" fmla="val 85012"/>
              <a:gd name="adj2" fmla="val 7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1"/>
                </a:solidFill>
              </a:rPr>
              <a:t>باي باي، إلى الأسبوع القادم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66" y="1881625"/>
            <a:ext cx="3482788" cy="49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747" y="252731"/>
            <a:ext cx="5465991" cy="660526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09269" y="0"/>
            <a:ext cx="5734332" cy="5677524"/>
          </a:xfrm>
          <a:prstGeom prst="cloudCallout">
            <a:avLst>
              <a:gd name="adj1" fmla="val 69954"/>
              <a:gd name="adj2" fmla="val 11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سلام المسيح أصدِقائي...</a:t>
            </a: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بلقاءْنا اليَوم، رَحْ نْشوف قِصّة شَخصيْتَين اختارُن الرّب تَ يساعْدُو شعبن..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رَكْزوا معي </a:t>
            </a: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وسمَعوا شو رح خبركن اليوم عن حياة جدعون!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4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535569" y="420068"/>
            <a:ext cx="5351256" cy="2523157"/>
          </a:xfrm>
          <a:prstGeom prst="cloudCallout">
            <a:avLst>
              <a:gd name="adj1" fmla="val -82035"/>
              <a:gd name="adj2" fmla="val 11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شو هدفنا من هاللقاء؟ 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12" y="4195994"/>
            <a:ext cx="75572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5000" b="1" dirty="0">
                <a:solidFill>
                  <a:schemeClr val="accent1">
                    <a:lumMod val="75000"/>
                  </a:schemeClr>
                </a:solidFill>
              </a:rPr>
              <a:t>نكتِشف </a:t>
            </a:r>
            <a:r>
              <a:rPr lang="ar-LB" sz="5000" dirty="0"/>
              <a:t>إنّو الإتّكال عالرّب هوّي سَبيلْنا للخَلاص!</a:t>
            </a:r>
            <a:endParaRPr lang="en-US" sz="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1608" y="0"/>
            <a:ext cx="3402347" cy="3402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83102" y="121023"/>
            <a:ext cx="5345346" cy="4195481"/>
          </a:xfrm>
          <a:prstGeom prst="cloudCallout">
            <a:avLst>
              <a:gd name="adj1" fmla="val 76983"/>
              <a:gd name="adj2" fmla="val 25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مين بيعرَف مين هوي جِدْعَون؟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059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299804"/>
            <a:ext cx="5729137" cy="5072296"/>
          </a:xfrm>
          <a:prstGeom prst="cloudCallout">
            <a:avLst>
              <a:gd name="adj1" fmla="val 73520"/>
              <a:gd name="adj2" fmla="val 1591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يمكن كتار بيناتكن ما بيعرفوهُ.. خلّونا نشوف شُو بيخبّرنا الكتاب المقدّس عنّو!</a:t>
            </a:r>
            <a:endParaRPr lang="en-US" sz="3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506" y="2880743"/>
            <a:ext cx="2783541" cy="3977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965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93">
        <p15:prstTrans prst="fracture"/>
      </p:transition>
    </mc:Choice>
    <mc:Fallback xmlns="">
      <p:transition spd="slow" advTm="5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Oval 6"/>
          <p:cNvSpPr/>
          <p:nvPr/>
        </p:nvSpPr>
        <p:spPr>
          <a:xfrm>
            <a:off x="4289296" y="0"/>
            <a:ext cx="3854580" cy="1157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جدعون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15250" y="1671637"/>
            <a:ext cx="1428750" cy="440120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كانوا بني إسرائيل ماشيين غلَط حتى إنّ</a:t>
            </a:r>
            <a:r>
              <a:rPr lang="ar-LB" sz="2800" dirty="0"/>
              <a:t>ُن</a:t>
            </a:r>
            <a:r>
              <a:rPr lang="ar-SA" sz="2800" dirty="0"/>
              <a:t> صارو</a:t>
            </a:r>
            <a:r>
              <a:rPr lang="ar-LB" sz="2800" dirty="0"/>
              <a:t>ا</a:t>
            </a:r>
            <a:r>
              <a:rPr lang="ar-SA" sz="2800" dirty="0"/>
              <a:t> يعبَدوا الأوثان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135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9B639"/>
      </a:accent1>
      <a:accent2>
        <a:srgbClr val="FFC00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1094</TotalTime>
  <Words>672</Words>
  <Application>Microsoft Office PowerPoint</Application>
  <PresentationFormat>On-screen Show (4:3)</PresentationFormat>
  <Paragraphs>74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رهبانية القلبين الأقدسين </vt:lpstr>
      <vt:lpstr>PowerPoint Presentation</vt:lpstr>
      <vt:lpstr>اللِّقاءُ التاسع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EB4 اللقاء التاسع</dc:title>
  <dc:creator>Michel Haddad</dc:creator>
  <cp:lastModifiedBy>Michel Haddad (Prof)</cp:lastModifiedBy>
  <cp:revision>96</cp:revision>
  <dcterms:created xsi:type="dcterms:W3CDTF">2020-08-25T06:38:39Z</dcterms:created>
  <dcterms:modified xsi:type="dcterms:W3CDTF">2022-02-04T20:43:31Z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3FBBB8BC-0B09-49D2-96CD-BBC6445B68EA</vt:lpwstr>
  </property>
  <property fmtid="{D5CDD505-2E9C-101B-9397-08002B2CF9AE}" pid="3" name="ArticulatePath">
    <vt:lpwstr>EB4 اللقاء التاسع </vt:lpwstr>
  </property>
</Properties>
</file>