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2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418" r:id="rId9"/>
    <p:sldId id="311" r:id="rId10"/>
    <p:sldId id="432" r:id="rId11"/>
    <p:sldId id="419" r:id="rId12"/>
    <p:sldId id="420" r:id="rId13"/>
    <p:sldId id="433" r:id="rId14"/>
    <p:sldId id="421" r:id="rId15"/>
    <p:sldId id="422" r:id="rId16"/>
    <p:sldId id="434" r:id="rId17"/>
    <p:sldId id="423" r:id="rId18"/>
    <p:sldId id="425" r:id="rId19"/>
    <p:sldId id="426" r:id="rId20"/>
    <p:sldId id="427" r:id="rId21"/>
    <p:sldId id="428" r:id="rId22"/>
    <p:sldId id="429" r:id="rId23"/>
    <p:sldId id="431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286" r:id="rId34"/>
    <p:sldId id="413" r:id="rId35"/>
    <p:sldId id="416" r:id="rId36"/>
    <p:sldId id="445" r:id="rId37"/>
    <p:sldId id="415" r:id="rId38"/>
    <p:sldId id="310" r:id="rId39"/>
    <p:sldId id="446" r:id="rId40"/>
    <p:sldId id="28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4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2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9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8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8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78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0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1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30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43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91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8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1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2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2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8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37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6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2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9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1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1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2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5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7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8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57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5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8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3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2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06316" y="48126"/>
            <a:ext cx="3256548" cy="13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صموئيل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0873" y="1918009"/>
            <a:ext cx="7627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3600" dirty="0">
                <a:solidFill>
                  <a:prstClr val="black"/>
                </a:solidFill>
              </a:rPr>
              <a:t>كان في رجّال من جبَل إفرائيم إسمو ألق</a:t>
            </a:r>
            <a:r>
              <a:rPr lang="ar-LB" sz="3600" dirty="0">
                <a:solidFill>
                  <a:prstClr val="black"/>
                </a:solidFill>
              </a:rPr>
              <a:t>َ</a:t>
            </a:r>
            <a:r>
              <a:rPr lang="ar-SA" sz="3600" dirty="0">
                <a:solidFill>
                  <a:prstClr val="black"/>
                </a:solidFill>
              </a:rPr>
              <a:t>انَة؛ كان إلو زوجتَين وِحدة إسما حنّة والتانية إسما فَنِنَّة. كانِت فَنِنَّة عندها ولاد وحنّة ما كانت تجيب ولاد. </a:t>
            </a:r>
            <a:endParaRPr lang="ar-LB" sz="3600" dirty="0">
              <a:solidFill>
                <a:prstClr val="black"/>
              </a:solidFill>
            </a:endParaRPr>
          </a:p>
          <a:p>
            <a:pPr lvl="0" algn="ctr" rtl="1"/>
            <a:r>
              <a:rPr lang="ar-SA" sz="3600" dirty="0">
                <a:solidFill>
                  <a:prstClr val="black"/>
                </a:solidFill>
              </a:rPr>
              <a:t>كان هالرّجال كل سنة يروح يقدّم للربّ ذبائِح بهيكَل شيلو.</a:t>
            </a:r>
            <a:r>
              <a:rPr lang="ar-SA" sz="3600" dirty="0">
                <a:solidFill>
                  <a:prstClr val="white"/>
                </a:solidFill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2\likaa 8\SAM\001-fn-hannah-pr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6858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323557"/>
            <a:ext cx="5029543" cy="1745875"/>
          </a:xfrm>
        </p:spPr>
        <p:txBody>
          <a:bodyPr>
            <a:noAutofit/>
          </a:bodyPr>
          <a:lstStyle/>
          <a:p>
            <a:pPr lvl="0" algn="ctr" rtl="1"/>
            <a:r>
              <a:rPr lang="ar-SA" sz="3200" dirty="0">
                <a:solidFill>
                  <a:srgbClr val="FFC000"/>
                </a:solidFill>
              </a:rPr>
              <a:t>كان ألقانَة يحبّ حنّة وكان يعطيها ق</a:t>
            </a:r>
            <a:r>
              <a:rPr lang="ar-LB" sz="3200" dirty="0">
                <a:solidFill>
                  <a:srgbClr val="FFC000"/>
                </a:solidFill>
              </a:rPr>
              <a:t>َ</a:t>
            </a:r>
            <a:r>
              <a:rPr lang="ar-SA" sz="3200" dirty="0">
                <a:solidFill>
                  <a:srgbClr val="FFC000"/>
                </a:solidFill>
              </a:rPr>
              <a:t>د</a:t>
            </a:r>
            <a:r>
              <a:rPr lang="ar-LB" sz="3200" dirty="0">
                <a:solidFill>
                  <a:srgbClr val="FFC000"/>
                </a:solidFill>
              </a:rPr>
              <a:t>ْ</a:t>
            </a:r>
            <a:r>
              <a:rPr lang="ar-SA" sz="3200" dirty="0">
                <a:solidFill>
                  <a:srgbClr val="FFC000"/>
                </a:solidFill>
              </a:rPr>
              <a:t> فنِنَّة ع</a:t>
            </a:r>
            <a:r>
              <a:rPr lang="ar-LB" sz="3200" dirty="0">
                <a:solidFill>
                  <a:srgbClr val="FFC000"/>
                </a:solidFill>
              </a:rPr>
              <a:t>َ</a:t>
            </a:r>
            <a:r>
              <a:rPr lang="ar-SA" sz="3200" dirty="0">
                <a:solidFill>
                  <a:srgbClr val="FFC000"/>
                </a:solidFill>
              </a:rPr>
              <a:t> م</a:t>
            </a:r>
            <a:r>
              <a:rPr lang="ar-LB" sz="3200" dirty="0">
                <a:solidFill>
                  <a:srgbClr val="FFC000"/>
                </a:solidFill>
              </a:rPr>
              <a:t>َ</a:t>
            </a:r>
            <a:r>
              <a:rPr lang="ar-SA" sz="3200" dirty="0">
                <a:solidFill>
                  <a:srgbClr val="FFC000"/>
                </a:solidFill>
              </a:rPr>
              <a:t>رتَين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ar-SA" sz="3200" dirty="0"/>
              <a:t>ب</a:t>
            </a:r>
            <a:r>
              <a:rPr lang="ar-LB" sz="3200" dirty="0"/>
              <a:t>َ</a:t>
            </a:r>
            <a:r>
              <a:rPr lang="ar-SA" sz="3200" dirty="0"/>
              <a:t>س</a:t>
            </a:r>
            <a:r>
              <a:rPr lang="ar-LB" sz="3200" dirty="0"/>
              <a:t>ّ</a:t>
            </a:r>
            <a:r>
              <a:rPr lang="ar-SA" sz="3200" dirty="0"/>
              <a:t> كانت تض</a:t>
            </a:r>
            <a:r>
              <a:rPr lang="ar-LB" sz="3200" dirty="0"/>
              <a:t>َ</a:t>
            </a:r>
            <a:r>
              <a:rPr lang="ar-SA" sz="3200" dirty="0"/>
              <a:t>لّ حنّة زعلاني لأنو ما عندا ولاد. وكان زوجا يقل</a:t>
            </a:r>
            <a:r>
              <a:rPr lang="ar-LB" sz="3200" dirty="0"/>
              <a:t>ّ</a:t>
            </a:r>
            <a:r>
              <a:rPr lang="ar-SA" sz="3200" dirty="0"/>
              <a:t>لا </a:t>
            </a:r>
            <a:endParaRPr lang="en-US" sz="3200" dirty="0"/>
          </a:p>
        </p:txBody>
      </p:sp>
      <p:sp>
        <p:nvSpPr>
          <p:cNvPr id="4" name="Cloud Callout 3"/>
          <p:cNvSpPr/>
          <p:nvPr/>
        </p:nvSpPr>
        <p:spPr>
          <a:xfrm>
            <a:off x="401052" y="3625516"/>
            <a:ext cx="4299285" cy="2768183"/>
          </a:xfrm>
          <a:prstGeom prst="cloudCallout">
            <a:avLst>
              <a:gd name="adj1" fmla="val 74565"/>
              <a:gd name="adj2" fmla="val -838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dirty="0">
                <a:solidFill>
                  <a:schemeClr val="tx1"/>
                </a:solidFill>
              </a:rPr>
              <a:t>ل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يش زعلانة يا ح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نّة ؟ أنا ق</a:t>
            </a:r>
            <a:r>
              <a:rPr lang="ar-LB" sz="3800" dirty="0">
                <a:solidFill>
                  <a:schemeClr val="tx1"/>
                </a:solidFill>
              </a:rPr>
              <a:t>ِ</a:t>
            </a:r>
            <a:r>
              <a:rPr lang="ar-SA" sz="3800" dirty="0">
                <a:solidFill>
                  <a:schemeClr val="tx1"/>
                </a:solidFill>
              </a:rPr>
              <a:t>دامِك ق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د</a:t>
            </a:r>
            <a:r>
              <a:rPr lang="ar-LB" sz="3800" dirty="0">
                <a:solidFill>
                  <a:schemeClr val="tx1"/>
                </a:solidFill>
              </a:rPr>
              <a:t>ْ</a:t>
            </a:r>
            <a:r>
              <a:rPr lang="ar-SA" sz="3800" dirty="0">
                <a:solidFill>
                  <a:schemeClr val="tx1"/>
                </a:solidFill>
              </a:rPr>
              <a:t> 10 ولاد".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2\likaa 8\SAM\003-fn-hannah-pr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757" y="0"/>
            <a:ext cx="9162757" cy="68720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006" y="256674"/>
            <a:ext cx="4739331" cy="3705723"/>
          </a:xfrm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قامِت حنّة وهنّي بعدُن بالهيكَل</a:t>
            </a:r>
            <a:r>
              <a:rPr lang="ar-LB" sz="2800" dirty="0">
                <a:solidFill>
                  <a:schemeClr val="bg1"/>
                </a:solidFill>
              </a:rPr>
              <a:t>،</a:t>
            </a:r>
            <a:r>
              <a:rPr lang="ar-SA" sz="2800" dirty="0">
                <a:solidFill>
                  <a:schemeClr val="bg1"/>
                </a:solidFill>
              </a:rPr>
              <a:t> وصل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ل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ت للربّ بحرْقَة. وكان عالي، الكاهن، قاعد حدّ عامود من عواميد الهيكَل وشايفا. وقالت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625514" y="3080084"/>
            <a:ext cx="5085349" cy="3441952"/>
          </a:xfrm>
          <a:prstGeom prst="cloudCallout">
            <a:avLst>
              <a:gd name="adj1" fmla="val -59763"/>
              <a:gd name="adj2" fmla="val -6764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b="1" dirty="0">
                <a:solidFill>
                  <a:schemeClr val="tx1"/>
                </a:solidFill>
              </a:rPr>
              <a:t>يا رب، إن عطَيتني صبي، أنا بقدِّملَك ياه، ك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SA" sz="3800" b="1" dirty="0">
                <a:solidFill>
                  <a:schemeClr val="tx1"/>
                </a:solidFill>
              </a:rPr>
              <a:t>ل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SA" sz="3800" b="1" dirty="0">
                <a:solidFill>
                  <a:schemeClr val="tx1"/>
                </a:solidFill>
              </a:rPr>
              <a:t> حياتو".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56118" y="0"/>
            <a:ext cx="914399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71" y="1123131"/>
            <a:ext cx="754937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3300" dirty="0">
                <a:solidFill>
                  <a:prstClr val="black"/>
                </a:solidFill>
              </a:rPr>
              <a:t>كان عالي عَم</a:t>
            </a:r>
            <a:r>
              <a:rPr lang="ar-LB" sz="3300" dirty="0">
                <a:solidFill>
                  <a:prstClr val="black"/>
                </a:solidFill>
              </a:rPr>
              <a:t>ْ</a:t>
            </a:r>
            <a:r>
              <a:rPr lang="ar-SA" sz="3300" dirty="0">
                <a:solidFill>
                  <a:prstClr val="black"/>
                </a:solidFill>
              </a:rPr>
              <a:t> بيراقبا. شاف شفافا </a:t>
            </a:r>
            <a:r>
              <a:rPr lang="ar-LB" sz="3300" dirty="0">
                <a:solidFill>
                  <a:prstClr val="black"/>
                </a:solidFill>
              </a:rPr>
              <a:t>عَم </a:t>
            </a:r>
            <a:r>
              <a:rPr lang="ar-SA" sz="3300" dirty="0">
                <a:solidFill>
                  <a:prstClr val="black"/>
                </a:solidFill>
              </a:rPr>
              <a:t>ت</a:t>
            </a:r>
            <a:r>
              <a:rPr lang="ar-LB" sz="3300" dirty="0">
                <a:solidFill>
                  <a:prstClr val="black"/>
                </a:solidFill>
              </a:rPr>
              <a:t>ِ</a:t>
            </a:r>
            <a:r>
              <a:rPr lang="ar-SA" sz="3300" dirty="0">
                <a:solidFill>
                  <a:prstClr val="black"/>
                </a:solidFill>
              </a:rPr>
              <a:t>ت</a:t>
            </a:r>
            <a:r>
              <a:rPr lang="ar-LB" sz="3300" dirty="0">
                <a:solidFill>
                  <a:prstClr val="black"/>
                </a:solidFill>
              </a:rPr>
              <a:t>ْ</a:t>
            </a:r>
            <a:r>
              <a:rPr lang="ar-SA" sz="3300" dirty="0">
                <a:solidFill>
                  <a:prstClr val="black"/>
                </a:solidFill>
              </a:rPr>
              <a:t>حر</a:t>
            </a:r>
            <a:r>
              <a:rPr lang="ar-LB" sz="3300" dirty="0">
                <a:solidFill>
                  <a:prstClr val="black"/>
                </a:solidFill>
              </a:rPr>
              <a:t>َّ</a:t>
            </a:r>
            <a:r>
              <a:rPr lang="ar-SA" sz="3300" dirty="0">
                <a:solidFill>
                  <a:prstClr val="black"/>
                </a:solidFill>
              </a:rPr>
              <a:t>ك بس ما س</a:t>
            </a:r>
            <a:r>
              <a:rPr lang="ar-LB" sz="3300" dirty="0">
                <a:solidFill>
                  <a:prstClr val="black"/>
                </a:solidFill>
              </a:rPr>
              <a:t>ِ</a:t>
            </a:r>
            <a:r>
              <a:rPr lang="ar-SA" sz="3300" dirty="0">
                <a:solidFill>
                  <a:prstClr val="black"/>
                </a:solidFill>
              </a:rPr>
              <a:t>م</a:t>
            </a:r>
            <a:r>
              <a:rPr lang="ar-LB" sz="3300" dirty="0">
                <a:solidFill>
                  <a:prstClr val="black"/>
                </a:solidFill>
              </a:rPr>
              <a:t>ِ</a:t>
            </a:r>
            <a:r>
              <a:rPr lang="ar-SA" sz="3300" dirty="0">
                <a:solidFill>
                  <a:prstClr val="black"/>
                </a:solidFill>
              </a:rPr>
              <a:t>ع صوت</a:t>
            </a:r>
            <a:r>
              <a:rPr lang="ar-LB" sz="3300" dirty="0">
                <a:solidFill>
                  <a:prstClr val="black"/>
                </a:solidFill>
              </a:rPr>
              <a:t>ها</a:t>
            </a:r>
            <a:r>
              <a:rPr lang="ar-SA" sz="3300" dirty="0">
                <a:solidFill>
                  <a:prstClr val="black"/>
                </a:solidFill>
              </a:rPr>
              <a:t>، فكَّرها سكرانة، قالها : "ليش سكرانة</a:t>
            </a:r>
            <a:r>
              <a:rPr lang="ar-LB" sz="3300" dirty="0">
                <a:solidFill>
                  <a:prstClr val="black"/>
                </a:solidFill>
              </a:rPr>
              <a:t> ؟!</a:t>
            </a:r>
            <a:r>
              <a:rPr lang="ar-SA" sz="3300" dirty="0">
                <a:solidFill>
                  <a:prstClr val="black"/>
                </a:solidFill>
              </a:rPr>
              <a:t> فيقي !" قال</a:t>
            </a:r>
            <a:r>
              <a:rPr lang="ar-LB" sz="3300" dirty="0">
                <a:solidFill>
                  <a:prstClr val="black"/>
                </a:solidFill>
              </a:rPr>
              <a:t>ِ</a:t>
            </a:r>
            <a:r>
              <a:rPr lang="ar-SA" sz="3300" dirty="0">
                <a:solidFill>
                  <a:prstClr val="black"/>
                </a:solidFill>
              </a:rPr>
              <a:t>ت</a:t>
            </a:r>
            <a:r>
              <a:rPr lang="ar-LB" sz="3300" dirty="0">
                <a:solidFill>
                  <a:prstClr val="black"/>
                </a:solidFill>
              </a:rPr>
              <a:t>ْ</a:t>
            </a:r>
            <a:r>
              <a:rPr lang="ar-SA" sz="3300" dirty="0">
                <a:solidFill>
                  <a:prstClr val="black"/>
                </a:solidFill>
              </a:rPr>
              <a:t>ل</a:t>
            </a:r>
            <a:r>
              <a:rPr lang="ar-LB" sz="3300" dirty="0">
                <a:solidFill>
                  <a:prstClr val="black"/>
                </a:solidFill>
              </a:rPr>
              <a:t>ُ</a:t>
            </a:r>
            <a:r>
              <a:rPr lang="ar-SA" sz="3300" dirty="0">
                <a:solidFill>
                  <a:prstClr val="black"/>
                </a:solidFill>
              </a:rPr>
              <a:t>و :"يا سيدنا أنا مش سكرانة، بَس أنا محروق قلبي وعَم ب</a:t>
            </a:r>
            <a:r>
              <a:rPr lang="ar-LB" sz="3300" dirty="0">
                <a:solidFill>
                  <a:prstClr val="black"/>
                </a:solidFill>
              </a:rPr>
              <a:t>ِ</a:t>
            </a:r>
            <a:r>
              <a:rPr lang="ar-SA" sz="3300" dirty="0">
                <a:solidFill>
                  <a:prstClr val="black"/>
                </a:solidFill>
              </a:rPr>
              <a:t>ش</a:t>
            </a:r>
            <a:r>
              <a:rPr lang="ar-LB" sz="3300" dirty="0">
                <a:solidFill>
                  <a:prstClr val="black"/>
                </a:solidFill>
              </a:rPr>
              <a:t>ْ</a:t>
            </a:r>
            <a:r>
              <a:rPr lang="ar-SA" sz="3300" dirty="0">
                <a:solidFill>
                  <a:prstClr val="black"/>
                </a:solidFill>
              </a:rPr>
              <a:t>كي همّي للرَبّ".</a:t>
            </a:r>
            <a:endParaRPr lang="en-US" sz="3300" dirty="0">
              <a:solidFill>
                <a:prstClr val="black"/>
              </a:solidFill>
            </a:endParaRPr>
          </a:p>
          <a:p>
            <a:pPr lvl="0" algn="ctr" rtl="1"/>
            <a:r>
              <a:rPr lang="ar-SA" sz="3300" dirty="0">
                <a:solidFill>
                  <a:prstClr val="black"/>
                </a:solidFill>
              </a:rPr>
              <a:t>قلّلا عالي :"روحي بسلام والله يعطيكي يلْلِي ق</a:t>
            </a:r>
            <a:r>
              <a:rPr lang="ar-LB" sz="3300" dirty="0">
                <a:solidFill>
                  <a:prstClr val="black"/>
                </a:solidFill>
              </a:rPr>
              <a:t>َ</a:t>
            </a:r>
            <a:r>
              <a:rPr lang="ar-SA" sz="3300" dirty="0">
                <a:solidFill>
                  <a:prstClr val="black"/>
                </a:solidFill>
              </a:rPr>
              <a:t>لبك ط</a:t>
            </a:r>
            <a:r>
              <a:rPr lang="ar-LB" sz="3300" dirty="0">
                <a:solidFill>
                  <a:prstClr val="black"/>
                </a:solidFill>
              </a:rPr>
              <a:t>َ</a:t>
            </a:r>
            <a:r>
              <a:rPr lang="ar-SA" sz="3300" dirty="0">
                <a:solidFill>
                  <a:prstClr val="black"/>
                </a:solidFill>
              </a:rPr>
              <a:t>ل</a:t>
            </a:r>
            <a:r>
              <a:rPr lang="ar-LB" sz="3300" dirty="0">
                <a:solidFill>
                  <a:prstClr val="black"/>
                </a:solidFill>
              </a:rPr>
              <a:t>َ</a:t>
            </a:r>
            <a:r>
              <a:rPr lang="ar-SA" sz="3300" dirty="0">
                <a:solidFill>
                  <a:prstClr val="black"/>
                </a:solidFill>
              </a:rPr>
              <a:t>ب</a:t>
            </a:r>
            <a:r>
              <a:rPr lang="ar-LB" sz="3300" dirty="0">
                <a:solidFill>
                  <a:prstClr val="black"/>
                </a:solidFill>
              </a:rPr>
              <a:t>ُ</a:t>
            </a:r>
            <a:r>
              <a:rPr lang="ar-SA" sz="3300" dirty="0">
                <a:solidFill>
                  <a:prstClr val="black"/>
                </a:solidFill>
              </a:rPr>
              <a:t>و". </a:t>
            </a:r>
            <a:endParaRPr lang="en-US" sz="3300" dirty="0">
              <a:solidFill>
                <a:prstClr val="black"/>
              </a:solidFill>
            </a:endParaRPr>
          </a:p>
          <a:p>
            <a:pPr lvl="0" algn="ctr" rtl="1"/>
            <a:r>
              <a:rPr lang="ar-SA" sz="3300" dirty="0">
                <a:solidFill>
                  <a:prstClr val="black"/>
                </a:solidFill>
              </a:rPr>
              <a:t>وراحِت حنّة رايقَة </a:t>
            </a:r>
            <a:endParaRPr lang="ar-LB" sz="3300" dirty="0">
              <a:solidFill>
                <a:prstClr val="black"/>
              </a:solidFill>
            </a:endParaRPr>
          </a:p>
          <a:p>
            <a:pPr lvl="0" algn="ctr" rtl="1"/>
            <a:r>
              <a:rPr lang="ar-SA" sz="3300" dirty="0">
                <a:solidFill>
                  <a:prstClr val="black"/>
                </a:solidFill>
              </a:rPr>
              <a:t>وتاني يَوم رج</a:t>
            </a:r>
            <a:r>
              <a:rPr lang="ar-LB" sz="3300" dirty="0">
                <a:solidFill>
                  <a:prstClr val="black"/>
                </a:solidFill>
              </a:rPr>
              <a:t>ْ</a:t>
            </a:r>
            <a:r>
              <a:rPr lang="ar-SA" sz="3300" dirty="0">
                <a:solidFill>
                  <a:prstClr val="black"/>
                </a:solidFill>
              </a:rPr>
              <a:t>ع</a:t>
            </a:r>
            <a:r>
              <a:rPr lang="ar-LB" sz="3300" dirty="0">
                <a:solidFill>
                  <a:prstClr val="black"/>
                </a:solidFill>
              </a:rPr>
              <a:t>ُ</a:t>
            </a:r>
            <a:r>
              <a:rPr lang="ar-SA" sz="3300" dirty="0">
                <a:solidFill>
                  <a:prstClr val="black"/>
                </a:solidFill>
              </a:rPr>
              <a:t>و عَ بيتُن.</a:t>
            </a:r>
            <a:endParaRPr lang="en-US" sz="33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e\Desktop\work from home\eb2\likaa 8\SAM\006-fn-hannah-pr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401" y="256675"/>
            <a:ext cx="4237599" cy="2237874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م</a:t>
            </a:r>
            <a:r>
              <a:rPr lang="ar-SA" b="1" dirty="0">
                <a:solidFill>
                  <a:schemeClr val="tx1"/>
                </a:solidFill>
              </a:rPr>
              <a:t>رّت الإيام حبلِت حنّة وجابِت ص</a:t>
            </a:r>
            <a:r>
              <a:rPr lang="ar-LB" b="1" dirty="0">
                <a:solidFill>
                  <a:schemeClr val="tx1"/>
                </a:solidFill>
              </a:rPr>
              <a:t>َ</a:t>
            </a:r>
            <a:r>
              <a:rPr lang="ar-SA" b="1" dirty="0">
                <a:solidFill>
                  <a:schemeClr val="tx1"/>
                </a:solidFill>
              </a:rPr>
              <a:t>بي، س</a:t>
            </a:r>
            <a:r>
              <a:rPr lang="ar-LB" b="1" dirty="0">
                <a:solidFill>
                  <a:schemeClr val="tx1"/>
                </a:solidFill>
              </a:rPr>
              <a:t>َ</a:t>
            </a:r>
            <a:r>
              <a:rPr lang="ar-SA" b="1" dirty="0">
                <a:solidFill>
                  <a:schemeClr val="tx1"/>
                </a:solidFill>
              </a:rPr>
              <a:t>مّ</a:t>
            </a:r>
            <a:r>
              <a:rPr lang="ar-LB" b="1" dirty="0">
                <a:solidFill>
                  <a:schemeClr val="tx1"/>
                </a:solidFill>
              </a:rPr>
              <a:t>ِ</a:t>
            </a:r>
            <a:r>
              <a:rPr lang="ar-SA" b="1" dirty="0">
                <a:solidFill>
                  <a:schemeClr val="tx1"/>
                </a:solidFill>
              </a:rPr>
              <a:t>تو ص</a:t>
            </a:r>
            <a:r>
              <a:rPr lang="ar-LB" b="1" dirty="0">
                <a:solidFill>
                  <a:schemeClr val="tx1"/>
                </a:solidFill>
              </a:rPr>
              <a:t>َ</a:t>
            </a:r>
            <a:r>
              <a:rPr lang="ar-SA" b="1" dirty="0">
                <a:solidFill>
                  <a:schemeClr val="tx1"/>
                </a:solidFill>
              </a:rPr>
              <a:t>موئيل لأنّو الربّ</a:t>
            </a:r>
            <a:br>
              <a:rPr lang="ar-LB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 س</a:t>
            </a:r>
            <a:r>
              <a:rPr lang="ar-LB" b="1" dirty="0">
                <a:solidFill>
                  <a:schemeClr val="tx1"/>
                </a:solidFill>
              </a:rPr>
              <a:t>ِ</a:t>
            </a:r>
            <a:r>
              <a:rPr lang="ar-SA" b="1" dirty="0">
                <a:solidFill>
                  <a:schemeClr val="tx1"/>
                </a:solidFill>
              </a:rPr>
              <a:t>مِع ص</a:t>
            </a:r>
            <a:r>
              <a:rPr lang="ar-LB" b="1" dirty="0">
                <a:solidFill>
                  <a:schemeClr val="tx1"/>
                </a:solidFill>
              </a:rPr>
              <a:t>َ</a:t>
            </a:r>
            <a:r>
              <a:rPr lang="ar-SA" b="1" dirty="0">
                <a:solidFill>
                  <a:schemeClr val="tx1"/>
                </a:solidFill>
              </a:rPr>
              <a:t>لاتا.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2\likaa 8\SAM\008-fn-hannah-pray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93"/>
          <a:stretch>
            <a:fillRect/>
          </a:stretch>
        </p:blipFill>
        <p:spPr bwMode="auto">
          <a:xfrm>
            <a:off x="0" y="0"/>
            <a:ext cx="7395411" cy="78538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0"/>
            <a:ext cx="2133600" cy="6858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لم</a:t>
            </a:r>
            <a:r>
              <a:rPr lang="ar-LB" sz="3000" dirty="0">
                <a:solidFill>
                  <a:schemeClr val="tx1"/>
                </a:solidFill>
              </a:rPr>
              <a:t>َّ</a:t>
            </a:r>
            <a:r>
              <a:rPr lang="ar-SA" sz="3000" dirty="0">
                <a:solidFill>
                  <a:schemeClr val="tx1"/>
                </a:solidFill>
              </a:rPr>
              <a:t>ا كبِر شويّ أخ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د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و وأخد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 م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عا ع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جل وكيس طحين وجرَّة خ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مر وإجِت 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عند الر</a:t>
            </a:r>
            <a:r>
              <a:rPr lang="ar-LB" sz="3000" dirty="0">
                <a:solidFill>
                  <a:schemeClr val="tx1"/>
                </a:solidFill>
              </a:rPr>
              <a:t>َّ</a:t>
            </a:r>
            <a:r>
              <a:rPr lang="ar-SA" sz="3000" dirty="0">
                <a:solidFill>
                  <a:schemeClr val="tx1"/>
                </a:solidFill>
              </a:rPr>
              <a:t>بّ في هيكَل شيلو. ذبح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وا العجل وق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د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مت الصبي للكاهن عالي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Liliane\Desktop\work from home\eb2\likaa 8\SAM\008-fn-hannah-pray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8518"/>
            <a:ext cx="9144000" cy="6849482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146714" y="3978442"/>
            <a:ext cx="7195181" cy="2620583"/>
          </a:xfrm>
          <a:prstGeom prst="cloudCallout">
            <a:avLst>
              <a:gd name="adj1" fmla="val 18501"/>
              <a:gd name="adj2" fmla="val -1373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أنا المرأة يلْلِي وقفِت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ن ت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ص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لّي</a:t>
            </a:r>
            <a:r>
              <a:rPr lang="ar-LB" sz="2800" dirty="0">
                <a:solidFill>
                  <a:schemeClr val="tx1"/>
                </a:solidFill>
              </a:rPr>
              <a:t>؛ </a:t>
            </a:r>
            <a:r>
              <a:rPr lang="ar-SA" sz="2800" dirty="0">
                <a:solidFill>
                  <a:schemeClr val="tx1"/>
                </a:solidFill>
              </a:rPr>
              <a:t>صلَّيت كرمال هالصبي، والربّ عطاني متل ما طلبت. كرمال هيك جيت اليوم ت قدّمو للربّ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2\likaa 8\SAM\005-fn-samuel-worsh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758" y="0"/>
            <a:ext cx="2759242" cy="6858000"/>
          </a:xfrm>
        </p:spPr>
        <p:txBody>
          <a:bodyPr>
            <a:noAutofit/>
          </a:bodyPr>
          <a:lstStyle/>
          <a:p>
            <a:pPr algn="r" rtl="1"/>
            <a:r>
              <a:rPr lang="ar-SA" sz="2900" dirty="0"/>
              <a:t>كان صموئيل يخدم قدّام الربّ وهو</a:t>
            </a:r>
            <a:r>
              <a:rPr lang="ar-LB" sz="2900" dirty="0"/>
              <a:t>ّي</a:t>
            </a:r>
            <a:r>
              <a:rPr lang="ar-SA" sz="2900" dirty="0"/>
              <a:t> صبي. وكانت إمّو كل سنة تفصّ</a:t>
            </a:r>
            <a:r>
              <a:rPr lang="ar-LB" sz="2900" dirty="0"/>
              <a:t>ِ</a:t>
            </a:r>
            <a:r>
              <a:rPr lang="ar-SA" sz="2900" dirty="0"/>
              <a:t>ل</a:t>
            </a:r>
            <a:r>
              <a:rPr lang="ar-LB" sz="2900" dirty="0"/>
              <a:t>ْ</a:t>
            </a:r>
            <a:r>
              <a:rPr lang="ar-SA" sz="2900" dirty="0"/>
              <a:t>ل</a:t>
            </a:r>
            <a:r>
              <a:rPr lang="ar-LB" sz="2900" dirty="0"/>
              <a:t>ُ</a:t>
            </a:r>
            <a:r>
              <a:rPr lang="ar-SA" sz="2900" dirty="0"/>
              <a:t>و ج</a:t>
            </a:r>
            <a:r>
              <a:rPr lang="ar-LB" sz="2900" dirty="0"/>
              <a:t>ِ</a:t>
            </a:r>
            <a:r>
              <a:rPr lang="ar-SA" sz="2900" dirty="0"/>
              <a:t>بّة ع ق</a:t>
            </a:r>
            <a:r>
              <a:rPr lang="ar-LB" sz="2900" dirty="0"/>
              <a:t>َ</a:t>
            </a:r>
            <a:r>
              <a:rPr lang="ar-SA" sz="2900" dirty="0"/>
              <a:t>دّو وتجيبها معها لما كانت تزور الهيكل مَع زوجها.وكان صموئيل سنة بعد سنة </a:t>
            </a:r>
            <a:br>
              <a:rPr lang="ar-LB" sz="2900" dirty="0"/>
            </a:br>
            <a:r>
              <a:rPr lang="ar-SA" sz="2900" dirty="0"/>
              <a:t>يطوَل ويكبَر </a:t>
            </a:r>
            <a:br>
              <a:rPr lang="ar-LB" sz="2900" dirty="0"/>
            </a:br>
            <a:r>
              <a:rPr lang="ar-SA" sz="2900" dirty="0"/>
              <a:t>في عين </a:t>
            </a:r>
            <a:br>
              <a:rPr lang="ar-LB" sz="2900" dirty="0"/>
            </a:br>
            <a:r>
              <a:rPr lang="ar-SA" sz="2900" dirty="0"/>
              <a:t>الن</a:t>
            </a:r>
            <a:r>
              <a:rPr lang="ar-LB" sz="2900" dirty="0"/>
              <a:t>ّ</a:t>
            </a:r>
            <a:r>
              <a:rPr lang="ar-SA" sz="2900" dirty="0"/>
              <a:t>اس وقد</a:t>
            </a:r>
            <a:r>
              <a:rPr lang="ar-LB" sz="2900" dirty="0"/>
              <a:t>ّ</a:t>
            </a:r>
            <a:r>
              <a:rPr lang="ar-SA" sz="2900" dirty="0"/>
              <a:t>ام الله.</a:t>
            </a:r>
            <a:br>
              <a:rPr lang="en-US" sz="2900" dirty="0"/>
            </a:br>
            <a:r>
              <a:rPr lang="en-US" sz="2900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>
                <a:solidFill>
                  <a:schemeClr val="tx1"/>
                </a:solidFill>
              </a:rPr>
              <a:t>وهو</a:t>
            </a:r>
            <a:r>
              <a:rPr lang="ar-LB" sz="4800" dirty="0">
                <a:solidFill>
                  <a:schemeClr val="tx1"/>
                </a:solidFill>
              </a:rPr>
              <a:t>ّي</a:t>
            </a:r>
            <a:r>
              <a:rPr lang="ar-SA" sz="4800" dirty="0">
                <a:solidFill>
                  <a:schemeClr val="tx1"/>
                </a:solidFill>
              </a:rPr>
              <a:t> عَم يخدم </a:t>
            </a:r>
            <a:endParaRPr lang="ar-LB" sz="4800" dirty="0">
              <a:solidFill>
                <a:schemeClr val="tx1"/>
              </a:solidFill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تحت إشراف عالي،</a:t>
            </a:r>
            <a:endParaRPr lang="ar-LB" sz="4800" dirty="0">
              <a:solidFill>
                <a:schemeClr val="tx1"/>
              </a:solidFill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 بليلة كان عالي</a:t>
            </a:r>
            <a:endParaRPr lang="ar-LB" sz="4800" dirty="0">
              <a:solidFill>
                <a:schemeClr val="tx1"/>
              </a:solidFill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 ع فرشتو بلَّش ينعَس وينام وكان صموئيل نايم هو</a:t>
            </a:r>
            <a:r>
              <a:rPr lang="ar-LB" sz="4800" dirty="0">
                <a:solidFill>
                  <a:schemeClr val="tx1"/>
                </a:solidFill>
              </a:rPr>
              <a:t>ّي</a:t>
            </a:r>
            <a:r>
              <a:rPr lang="ar-SA" sz="4800" dirty="0">
                <a:solidFill>
                  <a:schemeClr val="tx1"/>
                </a:solidFill>
              </a:rPr>
              <a:t> كمان بالهيكَل،</a:t>
            </a:r>
            <a:r>
              <a:rPr lang="ar-SA" sz="4800" dirty="0"/>
              <a:t> </a:t>
            </a:r>
            <a:r>
              <a:rPr lang="ar-SA" sz="4800" dirty="0">
                <a:solidFill>
                  <a:schemeClr val="tx1"/>
                </a:solidFill>
              </a:rPr>
              <a:t>سمع صوت بيناديه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28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liane\Desktop\work from home\eb2\likaa 8\SAM\001-fn-samuel-list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4487594" y="239151"/>
            <a:ext cx="4178104" cy="1899139"/>
          </a:xfrm>
          <a:prstGeom prst="cloudCallout">
            <a:avLst>
              <a:gd name="adj1" fmla="val 59975"/>
              <a:gd name="adj2" fmla="val 68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صَمُوئِيل، صَمُوئِيل،... </a:t>
            </a:r>
            <a:endParaRPr lang="en-US" sz="3600" b="1" dirty="0"/>
          </a:p>
        </p:txBody>
      </p:sp>
      <p:sp>
        <p:nvSpPr>
          <p:cNvPr id="7" name="Cloud Callout 6"/>
          <p:cNvSpPr/>
          <p:nvPr/>
        </p:nvSpPr>
        <p:spPr>
          <a:xfrm>
            <a:off x="3134750" y="3978813"/>
            <a:ext cx="3462998" cy="1899139"/>
          </a:xfrm>
          <a:prstGeom prst="cloudCallout">
            <a:avLst>
              <a:gd name="adj1" fmla="val -23528"/>
              <a:gd name="adj2" fmla="val -1041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«نعَم أنَا حَاضِرْ»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898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liane\Desktop\work from home\eb2\likaa 8\SAM\002-fn-samuel-list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11016" y="0"/>
            <a:ext cx="9355015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856936" y="4009292"/>
            <a:ext cx="3854547" cy="2096083"/>
          </a:xfrm>
          <a:prstGeom prst="cloudCallout">
            <a:avLst>
              <a:gd name="adj1" fmla="val -53493"/>
              <a:gd name="adj2" fmla="val -11824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أنَا ما عيَّطِلَّكْ يا ابْنِي، رُوحْ نِامْ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430170" y="1502898"/>
            <a:ext cx="3462998" cy="1899139"/>
          </a:xfrm>
          <a:prstGeom prst="cloudCallout">
            <a:avLst>
              <a:gd name="adj1" fmla="val 73967"/>
              <a:gd name="adj2" fmla="val 2546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أنَا هَون، شُو بِتْرِيدْ مِنّي 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2420" y="261983"/>
            <a:ext cx="5226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ورَكَضْ لَعِند عالي وقَلْلُو :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iliane\Desktop\work from home\eb2\likaa 8\SAM\004-fn-samuel-list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6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9042" y="290118"/>
            <a:ext cx="3492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رِجِعْ الرَّبّ ينِادِي ويقُول: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03385" y="2194559"/>
            <a:ext cx="4178104" cy="1899139"/>
          </a:xfrm>
          <a:prstGeom prst="cloudCallout">
            <a:avLst>
              <a:gd name="adj1" fmla="val -49789"/>
              <a:gd name="adj2" fmla="val 8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صَمُوئِيل، صَمُوئِيل،... 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iliane\Desktop\work from home\eb2\likaa 8\SAM\005-fn-samuel-list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516924" y="4149969"/>
            <a:ext cx="3854547" cy="2096083"/>
          </a:xfrm>
          <a:prstGeom prst="cloudCallout">
            <a:avLst>
              <a:gd name="adj1" fmla="val -51668"/>
              <a:gd name="adj2" fmla="val -900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أنَا ما عيَّطِلَّكْ يا ابْنِي، رُوحْ نِامْ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90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dirty="0">
                <a:solidFill>
                  <a:schemeClr val="bg1"/>
                </a:solidFill>
              </a:rPr>
              <a:t>فَزّ</a:t>
            </a:r>
            <a:r>
              <a:rPr lang="ar-SA" sz="3200" dirty="0">
                <a:solidFill>
                  <a:schemeClr val="bg1"/>
                </a:solidFill>
              </a:rPr>
              <a:t> صَمُوئِيل مِنْ فَرِشْتو ورَاحْ لَعِند عَالي، وعَالي يقِلْلُو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094514" y="2499695"/>
            <a:ext cx="3030249" cy="1471414"/>
          </a:xfrm>
          <a:prstGeom prst="cloudCallout">
            <a:avLst>
              <a:gd name="adj1" fmla="val 30006"/>
              <a:gd name="adj2" fmla="val -813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أنَا </a:t>
            </a:r>
            <a:r>
              <a:rPr lang="ar-LB" sz="3600" dirty="0">
                <a:solidFill>
                  <a:schemeClr val="tx1"/>
                </a:solidFill>
              </a:rPr>
              <a:t>هون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liane\Desktop\work from home\eb2\likaa 8\SAM\003-fn-samuel-list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460653" y="4093698"/>
            <a:ext cx="3854547" cy="2096083"/>
          </a:xfrm>
          <a:prstGeom prst="cloudCallout">
            <a:avLst>
              <a:gd name="adj1" fmla="val -6413"/>
              <a:gd name="adj2" fmla="val -960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تَكلَّم يا ربّ فإنَّ عبدَكَ يسمَع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906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ما كان صموئيل يعرف صوت الربّ </a:t>
            </a:r>
            <a:r>
              <a:rPr lang="ar-LB" sz="3200" dirty="0">
                <a:solidFill>
                  <a:schemeClr val="bg1"/>
                </a:solidFill>
              </a:rPr>
              <a:t>وفكَّر إنّو عالي هوّي يلْلِي عَم بيناديه. وكَمان مرَّة قلْلو عالي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iliane\Desktop\work from home\eb2\likaa 8\SAM\004-fn-samuel-list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6" y="0"/>
            <a:ext cx="9143999" cy="68579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3348" y="182882"/>
            <a:ext cx="4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رجع صموئيل ع فرش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ت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و ونام :"إجا الربّ ووقف وعيَّط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25496" y="1556471"/>
            <a:ext cx="4178104" cy="1899139"/>
          </a:xfrm>
          <a:prstGeom prst="cloudCallout">
            <a:avLst>
              <a:gd name="adj1" fmla="val -57084"/>
              <a:gd name="adj2" fmla="val -87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صَمُوئِيل، صَمُوئِيل،... </a:t>
            </a:r>
            <a:endParaRPr lang="en-US" sz="3600" b="1" dirty="0"/>
          </a:p>
        </p:txBody>
      </p:sp>
      <p:sp>
        <p:nvSpPr>
          <p:cNvPr id="5" name="Cloud Callout 4"/>
          <p:cNvSpPr/>
          <p:nvPr/>
        </p:nvSpPr>
        <p:spPr>
          <a:xfrm>
            <a:off x="310354" y="3790748"/>
            <a:ext cx="4178104" cy="1899139"/>
          </a:xfrm>
          <a:prstGeom prst="cloudCallout">
            <a:avLst>
              <a:gd name="adj1" fmla="val 63094"/>
              <a:gd name="adj2" fmla="val -9668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"تكلَّم يا ربّ، فإنَّ </a:t>
            </a:r>
            <a:r>
              <a:rPr lang="ar-LB" sz="3600" dirty="0">
                <a:solidFill>
                  <a:schemeClr val="tx1"/>
                </a:solidFill>
              </a:rPr>
              <a:t>عبدِكَ</a:t>
            </a:r>
            <a:r>
              <a:rPr lang="ar-SA" sz="3600" dirty="0">
                <a:solidFill>
                  <a:schemeClr val="tx1"/>
                </a:solidFill>
              </a:rPr>
              <a:t> يسمَع".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 4\اللقاء 10\007-fn-samuel-list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2804" y="119268"/>
            <a:ext cx="53521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FFFF00"/>
                </a:solidFill>
              </a:rPr>
              <a:t>كبر صموئيل وكان الربّ معو وما كان يخلْلِي كلمة من كلمات الربّ تروح ضيعان</a:t>
            </a:r>
            <a:r>
              <a:rPr lang="ar-LB" sz="2800" dirty="0">
                <a:solidFill>
                  <a:srgbClr val="FFFF00"/>
                </a:solidFill>
              </a:rPr>
              <a:t> ؛</a:t>
            </a:r>
            <a:r>
              <a:rPr lang="ar-SA" sz="2800" dirty="0">
                <a:solidFill>
                  <a:srgbClr val="FFFF00"/>
                </a:solidFill>
              </a:rPr>
              <a:t> وصارو</a:t>
            </a:r>
            <a:r>
              <a:rPr lang="ar-LB" sz="2800" dirty="0">
                <a:solidFill>
                  <a:srgbClr val="FFFF00"/>
                </a:solidFill>
              </a:rPr>
              <a:t>ا</a:t>
            </a:r>
            <a:r>
              <a:rPr lang="ar-SA" sz="2800" dirty="0">
                <a:solidFill>
                  <a:srgbClr val="FFFF00"/>
                </a:solidFill>
              </a:rPr>
              <a:t> كلّ الناس يعرفوا إنّو الربّ جعَل صموئيل نبي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liane\Desktop\work from home\Eb 4\اللقاء 10\001-fn-samuel-k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" y="0"/>
            <a:ext cx="910656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82190"/>
            <a:ext cx="44757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FF00"/>
                </a:solidFill>
              </a:rPr>
              <a:t>كان عندو شباب</a:t>
            </a:r>
            <a:r>
              <a:rPr lang="ar-LB" sz="2800" b="1" dirty="0">
                <a:solidFill>
                  <a:srgbClr val="FFFF00"/>
                </a:solidFill>
              </a:rPr>
              <a:t> اثنَين</a:t>
            </a:r>
            <a:r>
              <a:rPr lang="ar-SA" sz="2800" b="1" dirty="0">
                <a:solidFill>
                  <a:srgbClr val="FFFF00"/>
                </a:solidFill>
              </a:rPr>
              <a:t> عيَّنُن قضاة على الشعب. بس ما كانوا متل بيّن. كان</a:t>
            </a:r>
            <a:r>
              <a:rPr lang="ar-LB" sz="2800" b="1" dirty="0">
                <a:solidFill>
                  <a:srgbClr val="FFFF00"/>
                </a:solidFill>
              </a:rPr>
              <a:t>وا</a:t>
            </a:r>
            <a:r>
              <a:rPr lang="ar-SA" sz="2800" b="1" dirty="0">
                <a:solidFill>
                  <a:srgbClr val="FFFF00"/>
                </a:solidFill>
              </a:rPr>
              <a:t> يقبلو</a:t>
            </a:r>
            <a:r>
              <a:rPr lang="ar-LB" sz="2800" b="1" dirty="0">
                <a:solidFill>
                  <a:srgbClr val="FFFF00"/>
                </a:solidFill>
              </a:rPr>
              <a:t>ا</a:t>
            </a:r>
            <a:r>
              <a:rPr lang="ar-SA" sz="2800" b="1" dirty="0">
                <a:solidFill>
                  <a:srgbClr val="FFFF00"/>
                </a:solidFill>
              </a:rPr>
              <a:t> الرشوة وما كانو</a:t>
            </a:r>
            <a:r>
              <a:rPr lang="ar-LB" sz="2800" b="1" dirty="0">
                <a:solidFill>
                  <a:srgbClr val="FFFF00"/>
                </a:solidFill>
              </a:rPr>
              <a:t>ا</a:t>
            </a:r>
            <a:r>
              <a:rPr lang="ar-SA" sz="2800" b="1" dirty="0">
                <a:solidFill>
                  <a:srgbClr val="FFFF00"/>
                </a:solidFill>
              </a:rPr>
              <a:t> يحكم</a:t>
            </a:r>
            <a:r>
              <a:rPr lang="ar-LB" sz="2800" b="1" dirty="0">
                <a:solidFill>
                  <a:srgbClr val="FFFF00"/>
                </a:solidFill>
              </a:rPr>
              <a:t>ُ</a:t>
            </a:r>
            <a:r>
              <a:rPr lang="ar-SA" sz="2800" b="1" dirty="0">
                <a:solidFill>
                  <a:srgbClr val="FFFF00"/>
                </a:solidFill>
              </a:rPr>
              <a:t>و</a:t>
            </a:r>
            <a:r>
              <a:rPr lang="ar-LB" sz="2800" b="1" dirty="0">
                <a:solidFill>
                  <a:srgbClr val="FFFF00"/>
                </a:solidFill>
              </a:rPr>
              <a:t>ا</a:t>
            </a:r>
            <a:r>
              <a:rPr lang="ar-SA" sz="2800" b="1" dirty="0">
                <a:solidFill>
                  <a:srgbClr val="FFFF00"/>
                </a:solidFill>
              </a:rPr>
              <a:t> بالحقّ.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 4\اللقاء 10\002-fn-samuel-k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41" y="1"/>
            <a:ext cx="9160041" cy="68820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" y="3609474"/>
            <a:ext cx="44757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FFFF00"/>
                </a:solidFill>
              </a:rPr>
              <a:t>اجتَمَعوا شيوخ الشعب وإجو لعند صموئيل وقالولو</a:t>
            </a:r>
            <a:r>
              <a:rPr lang="ar-LB" sz="2800" dirty="0">
                <a:solidFill>
                  <a:srgbClr val="FFFF00"/>
                </a:solidFill>
              </a:rPr>
              <a:t>ا</a:t>
            </a:r>
            <a:r>
              <a:rPr lang="ar-SA" sz="2800" dirty="0">
                <a:solidFill>
                  <a:srgbClr val="FFFF00"/>
                </a:solidFill>
              </a:rPr>
              <a:t>: "إنتَ صرت ختيار وولادَك مش ماشيين متلَك، بدَّك تعيّن علينا ملك يكون هوّي على راسنا، ت نصير متل كلّ الشعب...".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e\Desktop\work from home\Eb 4\اللقاء 10\003-fn-samuel-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65683" y="208547"/>
            <a:ext cx="4475747" cy="18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FFFF00"/>
                </a:solidFill>
              </a:rPr>
              <a:t>زعل صموئيل لمَّا سمع هالكلام، لأنّو الربّ هو</a:t>
            </a:r>
            <a:r>
              <a:rPr lang="ar-LB" sz="2800" dirty="0">
                <a:solidFill>
                  <a:srgbClr val="FFFF00"/>
                </a:solidFill>
              </a:rPr>
              <a:t>ّ</a:t>
            </a:r>
            <a:r>
              <a:rPr lang="ar-SA" sz="2800" dirty="0">
                <a:solidFill>
                  <a:srgbClr val="FFFF00"/>
                </a:solidFill>
              </a:rPr>
              <a:t>ي ملك على الشعب. صلّى صموئيل وسمع الربّ  بيقلْلُوا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636168" y="3368843"/>
            <a:ext cx="4507832" cy="2919663"/>
          </a:xfrm>
          <a:prstGeom prst="cloudCallout">
            <a:avLst>
              <a:gd name="adj1" fmla="val 19025"/>
              <a:gd name="adj2" fmla="val -86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tx1"/>
                </a:solidFill>
              </a:rPr>
              <a:t>عمول متل ما بيقولولَك. لأنو مش عَم بيرفض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وك لإلَك ولكن عَم بيرفضوني أنا. عيّن عليهن ملِك.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iliane\Desktop\work from home\Eb 4\اللقاء 10\001-fn-samuel-anoints-sau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126" y="0"/>
            <a:ext cx="9192126" cy="68940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1389" y="208546"/>
            <a:ext cx="4042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FFFF00"/>
                </a:solidFill>
              </a:rPr>
              <a:t>كان في رجّال من بنيامين اسمو قيس وكان إلو ابن اسمو شاول. لما شاف صموئيل شاول قلْلُو الربّ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299284" y="3938337"/>
            <a:ext cx="3898232" cy="2919663"/>
          </a:xfrm>
          <a:prstGeom prst="cloudCallout">
            <a:avLst>
              <a:gd name="adj1" fmla="val 44181"/>
              <a:gd name="adj2" fmla="val -107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3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هيدا الر</a:t>
            </a:r>
            <a:r>
              <a:rPr lang="ar-LB" sz="3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ّ</a:t>
            </a:r>
            <a:r>
              <a:rPr lang="ar-SA" sz="3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ج</a:t>
            </a:r>
            <a:r>
              <a:rPr lang="ar-LB" sz="3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ّا</a:t>
            </a:r>
            <a:r>
              <a:rPr lang="ar-SA" sz="3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ل يللي قلتلَّلك عنو، هو يللي رَح بيكون ملك عَ شعبي".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885" y="1116532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العاشر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99990"/>
            <a:ext cx="5953401" cy="709919"/>
          </a:xfrm>
        </p:spPr>
        <p:txBody>
          <a:bodyPr>
            <a:noAutofit/>
          </a:bodyPr>
          <a:lstStyle/>
          <a:p>
            <a:pPr rtl="1"/>
            <a:r>
              <a:rPr lang="ar-LB" sz="6000" b="1" dirty="0"/>
              <a:t>صموئيل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Liliane\Desktop\work from home\Eb 4\اللقاء 10\002-fn-samuel-anoints-sau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34526" y="208546"/>
            <a:ext cx="3609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FFFF00"/>
                </a:solidFill>
              </a:rPr>
              <a:t>أخد صموئيل قارورة الزيت وصبّ الزيت على راس شاول وقلْلُو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04800" y="4058653"/>
            <a:ext cx="3416968" cy="2310063"/>
          </a:xfrm>
          <a:prstGeom prst="cloudCallout">
            <a:avLst>
              <a:gd name="adj1" fmla="val 28260"/>
              <a:gd name="adj2" fmla="val -101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الربّ مسَحَك على شعبو.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C:\Users\Liliane\Desktop\work from home\Eb 4\اللقاء 10\005-fn-samuel-anoints-sau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77979" y="0"/>
            <a:ext cx="4235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وراح الشعب كلّو على جبَل جلجال وهتفوا لشاول ملك. وكان الفرَح على وجّ الكلّ.</a:t>
            </a:r>
            <a:endParaRPr lang="en-US" sz="2800" dirty="0"/>
          </a:p>
          <a:p>
            <a:pPr algn="ctr" rtl="1"/>
            <a:r>
              <a:rPr lang="ar-SA" sz="2800" dirty="0"/>
              <a:t>وقال صموئيل للشعب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77515" y="3080085"/>
            <a:ext cx="4491789" cy="3047999"/>
          </a:xfrm>
          <a:prstGeom prst="cloudCallout">
            <a:avLst>
              <a:gd name="adj1" fmla="val 56831"/>
              <a:gd name="adj2" fmla="val -42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CA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أنا سمعت لكلامكن وعيَّنتلكن ملك وهو يلْلِي رَح بيمشي قدامكن.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 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Liliane\Desktop\work from home\Eb 4\اللقاء 10\006-fn-samuel-anoints-sau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08884" y="352926"/>
            <a:ext cx="4235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FFFF00"/>
                </a:solidFill>
              </a:rPr>
              <a:t>رجع الربّ </a:t>
            </a:r>
            <a:endParaRPr lang="fr-CA" sz="3200" dirty="0">
              <a:solidFill>
                <a:srgbClr val="FFFF00"/>
              </a:solidFill>
            </a:endParaRPr>
          </a:p>
          <a:p>
            <a:pPr algn="ctr" rtl="1"/>
            <a:r>
              <a:rPr lang="ar-SA" sz="3200" dirty="0">
                <a:solidFill>
                  <a:srgbClr val="FFFF00"/>
                </a:solidFill>
              </a:rPr>
              <a:t>وقال لصموئيل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68968" y="2831432"/>
            <a:ext cx="4491789" cy="3665621"/>
          </a:xfrm>
          <a:prstGeom prst="cloudCallout">
            <a:avLst>
              <a:gd name="adj1" fmla="val 93974"/>
              <a:gd name="adj2" fmla="val -16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أنا ندمان إنّي سلَّمت شاول الملك لأن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و مش ماشي متل ما أنا بدّي وما بيعمل بأوامري. 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fr-CA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577517"/>
            <a:ext cx="5187498" cy="4653388"/>
          </a:xfrm>
          <a:prstGeom prst="cloudCallout">
            <a:avLst>
              <a:gd name="adj1" fmla="val 70050"/>
              <a:gd name="adj2" fmla="val 10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200" b="1" dirty="0">
                <a:solidFill>
                  <a:schemeClr val="tx1"/>
                </a:solidFill>
              </a:rPr>
              <a:t>من ب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AE" sz="3200" b="1" dirty="0">
                <a:solidFill>
                  <a:schemeClr val="tx1"/>
                </a:solidFill>
              </a:rPr>
              <a:t>عد ما س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AE" sz="3200" b="1" dirty="0">
                <a:solidFill>
                  <a:schemeClr val="tx1"/>
                </a:solidFill>
              </a:rPr>
              <a:t>معنا </a:t>
            </a:r>
            <a:r>
              <a:rPr lang="ar-LB" sz="3200" b="1" dirty="0">
                <a:solidFill>
                  <a:schemeClr val="tx1"/>
                </a:solidFill>
              </a:rPr>
              <a:t>هال</a:t>
            </a:r>
            <a:r>
              <a:rPr lang="ar-AE" sz="3200" b="1" dirty="0">
                <a:solidFill>
                  <a:schemeClr val="tx1"/>
                </a:solidFill>
              </a:rPr>
              <a:t>ق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ص</a:t>
            </a:r>
            <a:r>
              <a:rPr lang="ar-LB" sz="3200" b="1" dirty="0">
                <a:solidFill>
                  <a:schemeClr val="tx1"/>
                </a:solidFill>
              </a:rPr>
              <a:t>ّ</a:t>
            </a:r>
            <a:r>
              <a:rPr lang="ar-AE" sz="3200" b="1" dirty="0">
                <a:solidFill>
                  <a:schemeClr val="tx1"/>
                </a:solidFill>
              </a:rPr>
              <a:t>ة</a:t>
            </a:r>
            <a:r>
              <a:rPr lang="ar-LB" sz="3200" b="1" dirty="0">
                <a:solidFill>
                  <a:schemeClr val="tx1"/>
                </a:solidFill>
              </a:rPr>
              <a:t>،</a:t>
            </a:r>
            <a:r>
              <a:rPr lang="ar-AE" sz="3200" b="1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تطلعوا بهالرسوم و جربوا خبروني من خلالها قصّة صموئيل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261" y="0"/>
            <a:ext cx="9308262" cy="6858000"/>
          </a:xfr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261" y="0"/>
            <a:ext cx="9308262" cy="6858000"/>
          </a:xfrm>
        </p:spPr>
      </p:pic>
      <p:cxnSp>
        <p:nvCxnSpPr>
          <p:cNvPr id="4" name="Straight Arrow Connector 3"/>
          <p:cNvCxnSpPr/>
          <p:nvPr/>
        </p:nvCxnSpPr>
        <p:spPr>
          <a:xfrm flipH="1">
            <a:off x="2358190" y="1668379"/>
            <a:ext cx="2229852" cy="39944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42147" y="2310063"/>
            <a:ext cx="2326107" cy="32886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94021" y="3015916"/>
            <a:ext cx="2390275" cy="4973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58189" y="4010527"/>
            <a:ext cx="2294023" cy="481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77979" y="2454442"/>
            <a:ext cx="2358189" cy="21175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30380" y="2606843"/>
            <a:ext cx="2157662" cy="25907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38400" y="3465095"/>
            <a:ext cx="2277980" cy="24063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25577" y="343721"/>
            <a:ext cx="7640134" cy="1368735"/>
          </a:xfrm>
          <a:prstGeom prst="cloudCallout">
            <a:avLst>
              <a:gd name="adj1" fmla="val 44657"/>
              <a:gd name="adj2" fmla="val 10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شو عصارة هاللقاء؟</a:t>
            </a:r>
          </a:p>
        </p:txBody>
      </p:sp>
      <p:pic>
        <p:nvPicPr>
          <p:cNvPr id="9217" name="Picture 1" descr="C:\Users\Liliane\Desktop\work from home\Eb 4\اللقاء 10\5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7747"/>
            <a:ext cx="9225408" cy="543025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451" y="665016"/>
            <a:ext cx="4142549" cy="2759973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20984" y="471055"/>
            <a:ext cx="4203416" cy="2238617"/>
          </a:xfrm>
          <a:prstGeom prst="cloudCallout">
            <a:avLst>
              <a:gd name="adj1" fmla="val 83907"/>
              <a:gd name="adj2" fmla="val 22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بدي منكن هيدا الأسبوع</a:t>
            </a:r>
          </a:p>
        </p:txBody>
      </p:sp>
      <p:pic>
        <p:nvPicPr>
          <p:cNvPr id="8193" name="Picture 1" descr="C:\Users\Liliane\Desktop\work from home\Eb 4\اللقاء 10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73" y="2424545"/>
            <a:ext cx="8409709" cy="419792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1" name="Picture 3" descr="C:\Users\Liliane\Desktop\work from home\Eb 4\اللقاء 10\ous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9075"/>
            <a:ext cx="9144000" cy="4522783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20984" y="471056"/>
            <a:ext cx="4893698" cy="1931486"/>
          </a:xfrm>
          <a:prstGeom prst="cloudCallout">
            <a:avLst>
              <a:gd name="adj1" fmla="val 83907"/>
              <a:gd name="adj2" fmla="val 22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منوقف كلنا ومنصلّي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iliane\Desktop\work from home\Eb 4\اللقاء 10\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6524" y="259082"/>
            <a:ext cx="5330952" cy="6598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431961"/>
            <a:ext cx="4622187" cy="4035107"/>
          </a:xfrm>
          <a:prstGeom prst="cloudCallout">
            <a:avLst>
              <a:gd name="adj1" fmla="val 81253"/>
              <a:gd name="adj2" fmla="val 14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القادم</a:t>
            </a:r>
          </a:p>
        </p:txBody>
      </p:sp>
      <p:pic>
        <p:nvPicPr>
          <p:cNvPr id="6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4081" y="545432"/>
            <a:ext cx="4920445" cy="4446292"/>
          </a:xfrm>
          <a:prstGeom prst="cloudCallout">
            <a:avLst>
              <a:gd name="adj1" fmla="val 73596"/>
              <a:gd name="adj2" fmla="val 30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بلقاءْنا اليوم رح نشوف قصّة صبي زغير اختارو الله ودَعاه باسمو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443" y="3753121"/>
            <a:ext cx="4660231" cy="31048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07859" y="773180"/>
            <a:ext cx="4536141" cy="3477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918" y="4251109"/>
            <a:ext cx="7557247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نكتِشف </a:t>
            </a:r>
            <a:r>
              <a:rPr lang="ar-LB" sz="4000" dirty="0"/>
              <a:t>إنّو اللَّه بيدعينا بإسمنا </a:t>
            </a:r>
          </a:p>
          <a:p>
            <a:pPr algn="ctr" rtl="1"/>
            <a:r>
              <a:rPr lang="ar-LB" sz="4000" dirty="0"/>
              <a:t>وإنو يلّي بيحِبّ الله بيسمَع صَوتو</a:t>
            </a:r>
          </a:p>
          <a:p>
            <a:pPr algn="ctr" rtl="1"/>
            <a:r>
              <a:rPr lang="ar-LB" sz="4000" dirty="0"/>
              <a:t>وبيكرّسلو ذاتو</a:t>
            </a:r>
            <a:endParaRPr lang="en-US" sz="4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069875" y="629556"/>
            <a:ext cx="4428564" cy="1255059"/>
          </a:xfrm>
          <a:prstGeom prst="wedgeRoundRectCallout">
            <a:avLst>
              <a:gd name="adj1" fmla="val 39780"/>
              <a:gd name="adj2" fmla="val 5856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هدفنا من هاللقاء؟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1263" y="650413"/>
            <a:ext cx="5345346" cy="3424282"/>
          </a:xfrm>
          <a:prstGeom prst="cloudCallout">
            <a:avLst>
              <a:gd name="adj1" fmla="val 66479"/>
              <a:gd name="adj2" fmla="val 39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سامِع بصَموئيل؟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5976" y="1637373"/>
            <a:ext cx="6598024" cy="52206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62555" y="439451"/>
            <a:ext cx="4589928" cy="2814918"/>
          </a:xfrm>
          <a:prstGeom prst="wedgeRoundRectCallout">
            <a:avLst>
              <a:gd name="adj1" fmla="val 43687"/>
              <a:gd name="adj2" fmla="val 5997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بتذكر إنو بالصّف التاني، حكينا عنو </a:t>
            </a:r>
            <a:b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 كيف الله عيّطلو باسمو هوّي ونايم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89810" y="417094"/>
            <a:ext cx="5598694" cy="3730711"/>
          </a:xfrm>
          <a:prstGeom prst="cloudCallout">
            <a:avLst>
              <a:gd name="adj1" fmla="val 64117"/>
              <a:gd name="adj2" fmla="val 398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 وهلّق خلّونا نتذكر شو  بيخبّرنا الكتاب المقدّس عنّو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58" y="3499426"/>
            <a:ext cx="5606717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</TotalTime>
  <Words>941</Words>
  <Application>Microsoft Office PowerPoint</Application>
  <PresentationFormat>On-screen Show (4:3)</PresentationFormat>
  <Paragraphs>112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Adobe Arabic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العاشر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كان ألقانَة يحبّ حنّة وكان يعطيها قَدْ فنِنَّة عَ مَرتَين بَسّ كانت تضَلّ حنّة زعلاني لأنو ما عندا ولاد. وكان زوجا يقلّلا </vt:lpstr>
      <vt:lpstr>قامِت حنّة وهنّي بعدُن بالهيكَل، وصلْلِت للربّ بحرْقَة. وكان عالي، الكاهن، قاعد حدّ عامود من عواميد الهيكَل وشايفا. وقالت </vt:lpstr>
      <vt:lpstr>PowerPoint Presentation</vt:lpstr>
      <vt:lpstr>مرّت الإيام حبلِت حنّة وجابِت صَبي، سَمِّتو صَموئيل لأنّو الربّ  سِمِع صَلاتا.</vt:lpstr>
      <vt:lpstr>لمَّا كبِر شويّ أخَدِتُو وأخدِت مَعا عِجل وكيس طحين وجرَّة خَمر وإجِت لَعند الرَّبّ في هيكَل شيلو. ذبحُوا العجل وقَدّمت الصبي للكاهن عالي</vt:lpstr>
      <vt:lpstr>PowerPoint Presentation</vt:lpstr>
      <vt:lpstr>كان صموئيل يخدم قدّام الربّ وهوّي صبي. وكانت إمّو كل سنة تفصِّلْلُو جِبّة ع قَدّو وتجيبها معها لما كانت تزور الهيكل مَع زوجها.وكان صموئيل سنة بعد سنة  يطوَل ويكبَر  في عين  النّاس وقدّام الله.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العاشر</dc:title>
  <dc:creator>Michel Haddad</dc:creator>
  <cp:lastModifiedBy>Michel Haddad (Prof)</cp:lastModifiedBy>
  <cp:revision>86</cp:revision>
  <dcterms:created xsi:type="dcterms:W3CDTF">2020-08-25T06:38:39Z</dcterms:created>
  <dcterms:modified xsi:type="dcterms:W3CDTF">2022-04-16T16:49:05Z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9041538B-8104-45C9-8597-968689F94660</vt:lpwstr>
  </property>
  <property fmtid="{D5CDD505-2E9C-101B-9397-08002B2CF9AE}" pid="3" name="ArticulatePath">
    <vt:lpwstr>EB4 اللقاء العاشر</vt:lpwstr>
  </property>
</Properties>
</file>